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sldIdLst>
    <p:sldId id="259" r:id="rId2"/>
    <p:sldId id="260" r:id="rId3"/>
    <p:sldId id="328" r:id="rId4"/>
    <p:sldId id="257" r:id="rId5"/>
    <p:sldId id="277" r:id="rId6"/>
    <p:sldId id="280" r:id="rId7"/>
    <p:sldId id="340" r:id="rId8"/>
    <p:sldId id="261" r:id="rId9"/>
    <p:sldId id="294" r:id="rId10"/>
    <p:sldId id="264" r:id="rId11"/>
    <p:sldId id="281" r:id="rId12"/>
    <p:sldId id="276" r:id="rId13"/>
    <p:sldId id="295" r:id="rId14"/>
    <p:sldId id="262" r:id="rId15"/>
    <p:sldId id="309" r:id="rId16"/>
    <p:sldId id="310" r:id="rId17"/>
    <p:sldId id="334" r:id="rId18"/>
    <p:sldId id="311" r:id="rId19"/>
    <p:sldId id="266" r:id="rId20"/>
    <p:sldId id="312" r:id="rId21"/>
    <p:sldId id="341" r:id="rId22"/>
    <p:sldId id="263" r:id="rId23"/>
    <p:sldId id="307" r:id="rId24"/>
    <p:sldId id="282" r:id="rId25"/>
    <p:sldId id="265" r:id="rId26"/>
    <p:sldId id="284" r:id="rId27"/>
    <p:sldId id="283" r:id="rId28"/>
    <p:sldId id="285" r:id="rId29"/>
    <p:sldId id="348" r:id="rId30"/>
    <p:sldId id="314" r:id="rId31"/>
    <p:sldId id="286" r:id="rId32"/>
    <p:sldId id="316" r:id="rId33"/>
    <p:sldId id="347" r:id="rId34"/>
    <p:sldId id="269" r:id="rId35"/>
    <p:sldId id="287" r:id="rId36"/>
    <p:sldId id="317" r:id="rId37"/>
    <p:sldId id="273" r:id="rId38"/>
    <p:sldId id="318" r:id="rId39"/>
    <p:sldId id="337" r:id="rId40"/>
    <p:sldId id="274" r:id="rId41"/>
    <p:sldId id="308" r:id="rId42"/>
    <p:sldId id="322" r:id="rId43"/>
    <p:sldId id="319" r:id="rId44"/>
    <p:sldId id="267" r:id="rId45"/>
    <p:sldId id="288" r:id="rId46"/>
    <p:sldId id="336" r:id="rId47"/>
    <p:sldId id="320" r:id="rId48"/>
    <p:sldId id="321" r:id="rId49"/>
    <p:sldId id="335" r:id="rId50"/>
    <p:sldId id="349" r:id="rId51"/>
    <p:sldId id="293" r:id="rId52"/>
    <p:sldId id="289" r:id="rId53"/>
    <p:sldId id="350" r:id="rId54"/>
    <p:sldId id="342" r:id="rId55"/>
    <p:sldId id="268" r:id="rId56"/>
    <p:sldId id="290" r:id="rId57"/>
    <p:sldId id="291" r:id="rId58"/>
    <p:sldId id="343" r:id="rId59"/>
    <p:sldId id="270" r:id="rId60"/>
    <p:sldId id="271" r:id="rId61"/>
    <p:sldId id="272" r:id="rId62"/>
    <p:sldId id="292" r:id="rId63"/>
    <p:sldId id="323" r:id="rId64"/>
    <p:sldId id="298" r:id="rId65"/>
    <p:sldId id="346" r:id="rId66"/>
    <p:sldId id="302" r:id="rId67"/>
    <p:sldId id="327" r:id="rId68"/>
    <p:sldId id="304" r:id="rId69"/>
    <p:sldId id="345" r:id="rId70"/>
    <p:sldId id="303" r:id="rId71"/>
    <p:sldId id="326" r:id="rId72"/>
    <p:sldId id="306" r:id="rId73"/>
    <p:sldId id="332" r:id="rId74"/>
    <p:sldId id="333" r:id="rId75"/>
    <p:sldId id="258" r:id="rId7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8" autoAdjust="0"/>
    <p:restoredTop sz="97421"/>
  </p:normalViewPr>
  <p:slideViewPr>
    <p:cSldViewPr snapToGrid="0" snapToObjects="1">
      <p:cViewPr varScale="1">
        <p:scale>
          <a:sx n="114" d="100"/>
          <a:sy n="11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Classeur4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Classeur5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ClasseurDG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10EL03.VERRIERES\Desktop\Budget%202022\CA2021\HISTOGRAMMES%20CA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3180074076863"/>
          <c:y val="0.18707950611326901"/>
          <c:w val="0.62353751985749695"/>
          <c:h val="0.81292049388673093"/>
        </c:manualLayout>
      </c:layout>
      <c:doughnutChart>
        <c:varyColors val="1"/>
        <c:ser>
          <c:idx val="0"/>
          <c:order val="0"/>
          <c:tx>
            <c:strRef>
              <c:f>Feuil1!$C$256:$C$257</c:f>
              <c:strCache>
                <c:ptCount val="2"/>
                <c:pt idx="0">
                  <c:v>REALISE 2021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B-44E0-8B44-E53751355C74}"/>
              </c:ext>
            </c:extLst>
          </c:dPt>
          <c:dPt>
            <c:idx val="1"/>
            <c:bubble3D val="0"/>
            <c:explosion val="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B-44E0-8B44-E53751355C7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B-44E0-8B44-E53751355C7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3B-44E0-8B44-E53751355C7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3B-44E0-8B44-E53751355C7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3B-44E0-8B44-E53751355C74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3B-44E0-8B44-E53751355C74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3B-44E0-8B44-E53751355C74}"/>
              </c:ext>
            </c:extLst>
          </c:dPt>
          <c:dLbls>
            <c:dLbl>
              <c:idx val="0"/>
              <c:layout>
                <c:manualLayout>
                  <c:x val="0.30685931814409767"/>
                  <c:y val="-0.130009509314396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3B-44E0-8B44-E53751355C74}"/>
                </c:ext>
              </c:extLst>
            </c:dLbl>
            <c:dLbl>
              <c:idx val="1"/>
              <c:layout>
                <c:manualLayout>
                  <c:x val="0.39224726742852345"/>
                  <c:y val="0.19325724037316797"/>
                </c:manualLayout>
              </c:layout>
              <c:tx>
                <c:rich>
                  <a:bodyPr/>
                  <a:lstStyle/>
                  <a:p>
                    <a:fld id="{8BAAEA21-F804-7446-AAA2-F54AE0D75F9F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19B0C838-7B7D-2447-9A4A-446AA558E6E2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A4AF8F0F-1EBD-A043-A3A2-47509F08E6BE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2205647518421"/>
                      <c:h val="0.267925002303318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3B-44E0-8B44-E53751355C74}"/>
                </c:ext>
              </c:extLst>
            </c:dLbl>
            <c:dLbl>
              <c:idx val="2"/>
              <c:layout>
                <c:manualLayout>
                  <c:x val="0.29911857637188877"/>
                  <c:y val="-7.0275410440214575E-3"/>
                </c:manualLayout>
              </c:layout>
              <c:tx>
                <c:rich>
                  <a:bodyPr/>
                  <a:lstStyle/>
                  <a:p>
                    <a:fld id="{54C18C96-F867-AC49-95B4-EDFD21371C2D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;€18756784,92; </a:t>
                    </a:r>
                  </a:p>
                  <a:p>
                    <a:fld id="{3BDEAF21-1573-4343-8C0D-B7BCC5555841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2205647518421"/>
                      <c:h val="0.216448264155860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3B-44E0-8B44-E53751355C74}"/>
                </c:ext>
              </c:extLst>
            </c:dLbl>
            <c:dLbl>
              <c:idx val="3"/>
              <c:layout>
                <c:manualLayout>
                  <c:x val="-0.26205917798305045"/>
                  <c:y val="0.2037986902766222"/>
                </c:manualLayout>
              </c:layout>
              <c:tx>
                <c:rich>
                  <a:bodyPr/>
                  <a:lstStyle/>
                  <a:p>
                    <a:fld id="{CA893D73-4B3B-EE4B-9740-431599CAFE63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256106E6-770A-514C-8B19-AD4F6BC96A86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FF14FF98-76ED-184B-A958-AB1FD0F8C032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170466230286"/>
                      <c:h val="0.216448264155860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3B-44E0-8B44-E53751355C74}"/>
                </c:ext>
              </c:extLst>
            </c:dLbl>
            <c:dLbl>
              <c:idx val="4"/>
              <c:layout>
                <c:manualLayout>
                  <c:x val="-0.2867593628071482"/>
                  <c:y val="-7.73029514842360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3B-44E0-8B44-E53751355C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3B-44E0-8B44-E53751355C7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3B-44E0-8B44-E53751355C7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3B-44E0-8B44-E53751355C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Feuil1!$B$258:$B$265</c:f>
              <c:strCache>
                <c:ptCount val="8"/>
                <c:pt idx="0">
                  <c:v>Atténuations de charges</c:v>
                </c:pt>
                <c:pt idx="1">
                  <c:v>Produits des services et du domaine</c:v>
                </c:pt>
                <c:pt idx="2">
                  <c:v>Impôts et taxes</c:v>
                </c:pt>
                <c:pt idx="3">
                  <c:v>Dotations et participations</c:v>
                </c:pt>
                <c:pt idx="4">
                  <c:v>Produits de gestion courante</c:v>
                </c:pt>
                <c:pt idx="5">
                  <c:v>Produits financiers</c:v>
                </c:pt>
                <c:pt idx="6">
                  <c:v>Produits exceptionnels</c:v>
                </c:pt>
                <c:pt idx="7">
                  <c:v>Reprises sur provisions</c:v>
                </c:pt>
              </c:strCache>
            </c:strRef>
          </c:cat>
          <c:val>
            <c:numRef>
              <c:f>Feuil1!$C$258:$C$265</c:f>
              <c:numCache>
                <c:formatCode>"€"#,##0.00_);[Red]\("€"#,##0.00\)</c:formatCode>
                <c:ptCount val="8"/>
                <c:pt idx="0">
                  <c:v>272287.44</c:v>
                </c:pt>
                <c:pt idx="1">
                  <c:v>1144330.58</c:v>
                </c:pt>
                <c:pt idx="2">
                  <c:v>18755277.640000001</c:v>
                </c:pt>
                <c:pt idx="3">
                  <c:v>1884473.37</c:v>
                </c:pt>
                <c:pt idx="4">
                  <c:v>279590.78000000003</c:v>
                </c:pt>
                <c:pt idx="5">
                  <c:v>5.05</c:v>
                </c:pt>
                <c:pt idx="6">
                  <c:v>64678.720000000001</c:v>
                </c:pt>
                <c:pt idx="7">
                  <c:v>54500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3B-44E0-8B44-E53751355C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'[HISTOGRAMMES CA 2021.xlsx]Feuil1'!$B$292</c:f>
              <c:strCache>
                <c:ptCount val="1"/>
                <c:pt idx="0">
                  <c:v>Ressources humaines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B0F-4640-BB8A-9C4320C6E21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B0F-4640-BB8A-9C4320C6E21D}"/>
              </c:ext>
            </c:extLst>
          </c:dPt>
          <c:dLbls>
            <c:dLbl>
              <c:idx val="0"/>
              <c:layout>
                <c:manualLayout>
                  <c:x val="2.361111111111111E-2"/>
                  <c:y val="-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3333333333334"/>
                      <c:h val="0.1491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B0F-4640-BB8A-9C4320C6E21D}"/>
                </c:ext>
              </c:extLst>
            </c:dLbl>
            <c:dLbl>
              <c:idx val="1"/>
              <c:layout>
                <c:manualLayout>
                  <c:x val="7.777777777777776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1111111111111"/>
                      <c:h val="0.1491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0F-4640-BB8A-9C4320C6E21D}"/>
                </c:ext>
              </c:extLst>
            </c:dLbl>
            <c:dLbl>
              <c:idx val="2"/>
              <c:layout>
                <c:manualLayout>
                  <c:x val="4.3263998250218719E-2"/>
                  <c:y val="-6.5718220894379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3416447944007"/>
                      <c:h val="0.19848925543261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0F-4640-BB8A-9C4320C6E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'[HISTOGRAMMES CA 2021.xlsx]Feuil1'!$C$291:$E$291</c:f>
              <c:strCache>
                <c:ptCount val="3"/>
                <c:pt idx="0">
                  <c:v>REALISATION 2020</c:v>
                </c:pt>
                <c:pt idx="1">
                  <c:v>VOTE 2021
(BP+BS+DM)</c:v>
                </c:pt>
                <c:pt idx="2">
                  <c:v>REALISATION 2021</c:v>
                </c:pt>
              </c:strCache>
            </c:strRef>
          </c:cat>
          <c:val>
            <c:numRef>
              <c:f>'[HISTOGRAMMES CA 2021.xlsx]Feuil1'!$C$292:$E$292</c:f>
              <c:numCache>
                <c:formatCode>_-* #\ ##0.00\ "€"_-;\-* #\ ##0.00\ "€"_-;_-* "-"??\ "€"_-;_-@_-</c:formatCode>
                <c:ptCount val="3"/>
                <c:pt idx="0">
                  <c:v>13167879.02</c:v>
                </c:pt>
                <c:pt idx="1">
                  <c:v>13859010</c:v>
                </c:pt>
                <c:pt idx="2">
                  <c:v>13349886.310000001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0F-4640-BB8A-9C4320C6E2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3757552"/>
        <c:axId val="483763792"/>
        <c:axId val="0"/>
      </c:bar3DChart>
      <c:catAx>
        <c:axId val="4837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763792"/>
        <c:crosses val="autoZero"/>
        <c:auto val="1"/>
        <c:lblAlgn val="ctr"/>
        <c:lblOffset val="100"/>
        <c:noMultiLvlLbl val="0"/>
      </c:catAx>
      <c:valAx>
        <c:axId val="48376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&quot;€&quot;_-;\-* #\ ##0.0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75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4329438352987"/>
          <c:y val="9.9683589561450958E-2"/>
          <c:w val="0.83007651149022954"/>
          <c:h val="0.812073955675512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3F-4AD5-B2C3-9A00FCBB287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3F-4AD5-B2C3-9A00FCBB287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3F-4AD5-B2C3-9A00FCBB287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3F-4AD5-B2C3-9A00FCBB287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93F-4AD5-B2C3-9A00FCBB287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93F-4AD5-B2C3-9A00FCBB2873}"/>
              </c:ext>
            </c:extLst>
          </c:dPt>
          <c:dLbls>
            <c:dLbl>
              <c:idx val="0"/>
              <c:layout>
                <c:manualLayout>
                  <c:x val="-2.3774765519878522E-2"/>
                  <c:y val="-0.380527861327618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3F-4AD5-B2C3-9A00FCBB28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E757EF-5AE8-5E4C-A822-8AD71B749C86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35853B42-C5AF-4648-B624-3B26F2B4FAEE}" type="VALUE">
                      <a:rPr lang="fr-FR" baseline="0"/>
                      <a:pPr/>
                      <a:t>[VALEUR]</a:t>
                    </a:fld>
                    <a:r>
                      <a:rPr lang="fr-FR" baseline="0"/>
                      <a:t>; </a:t>
                    </a:r>
                  </a:p>
                  <a:p>
                    <a:fld id="{8A43DC0E-6BD6-444A-A547-5F8728CD0EF2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3F-4AD5-B2C3-9A00FCBB2873}"/>
                </c:ext>
              </c:extLst>
            </c:dLbl>
            <c:dLbl>
              <c:idx val="3"/>
              <c:layout>
                <c:manualLayout>
                  <c:x val="-6.1479071005865783E-2"/>
                  <c:y val="1.90571468917837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F-4AD5-B2C3-9A00FCBB2873}"/>
                </c:ext>
              </c:extLst>
            </c:dLbl>
            <c:dLbl>
              <c:idx val="4"/>
              <c:layout>
                <c:manualLayout>
                  <c:x val="0"/>
                  <c:y val="-0.251331339660087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3F-4AD5-B2C3-9A00FCBB2873}"/>
                </c:ext>
              </c:extLst>
            </c:dLbl>
            <c:dLbl>
              <c:idx val="5"/>
              <c:layout>
                <c:manualLayout>
                  <c:x val="-9.3636830544207555E-3"/>
                  <c:y val="0"/>
                </c:manualLayout>
              </c:layout>
              <c:tx>
                <c:rich>
                  <a:bodyPr/>
                  <a:lstStyle/>
                  <a:p>
                    <a:fld id="{4DD3DFB6-0910-EE44-93D4-FFD1886830B7}" type="CATEGORYNAME">
                      <a:rPr lang="fr-FR" dirty="0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F64D4A0D-44C1-A24A-9CE1-7CD398F1B5D6}" type="VALUE">
                      <a:rPr lang="fr-FR" baseline="0" dirty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67CE54BD-7213-B042-B84B-204D1AEACA69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1377952755906"/>
                      <c:h val="0.244549740514444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93F-4AD5-B2C3-9A00FCBB2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[Classeur1]Feuil1!$C$40:$C$45</c:f>
              <c:strCache>
                <c:ptCount val="6"/>
                <c:pt idx="0">
                  <c:v>Pôle Famille</c:v>
                </c:pt>
                <c:pt idx="2">
                  <c:v>Pôle Solidarité</c:v>
                </c:pt>
                <c:pt idx="3">
                  <c:v>Pôle ressources</c:v>
                </c:pt>
                <c:pt idx="4">
                  <c:v>Direction générale</c:v>
                </c:pt>
                <c:pt idx="5">
                  <c:v>Pôle technique</c:v>
                </c:pt>
              </c:strCache>
            </c:strRef>
          </c:cat>
          <c:val>
            <c:numRef>
              <c:f>[Classeur1]Feuil1!$D$40:$D$45</c:f>
              <c:numCache>
                <c:formatCode>General</c:formatCode>
                <c:ptCount val="6"/>
                <c:pt idx="0" formatCode="&quot;€&quot;#,##0.00_);[Red]\(&quot;€&quot;#,##0.00\)">
                  <c:v>6751923</c:v>
                </c:pt>
                <c:pt idx="2" formatCode="&quot;€&quot;#,##0.00_);[Red]\(&quot;€&quot;#,##0.00\)">
                  <c:v>400012</c:v>
                </c:pt>
                <c:pt idx="3" formatCode="&quot;€&quot;#,##0.00_);[Red]\(&quot;€&quot;#,##0.00\)">
                  <c:v>1337495</c:v>
                </c:pt>
                <c:pt idx="4" formatCode="&quot;€&quot;#,##0.00_);[Red]\(&quot;€&quot;#,##0.00\)">
                  <c:v>2164721</c:v>
                </c:pt>
                <c:pt idx="5" formatCode="&quot;€&quot;#,##0.00_);[Red]\(&quot;€&quot;#,##0.00\)">
                  <c:v>2417504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3F-4AD5-B2C3-9A00FCBB287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5D-4E72-8591-D910EC0B0C6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5D-4E72-8591-D910EC0B0C6C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5D-4E72-8591-D910EC0B0C6C}"/>
              </c:ext>
            </c:extLst>
          </c:dPt>
          <c:dLbls>
            <c:dLbl>
              <c:idx val="0"/>
              <c:layout>
                <c:manualLayout>
                  <c:x val="-2.1534776902887139E-2"/>
                  <c:y val="-0.136822688830562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3867016622922"/>
                      <c:h val="0.28518518518518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5D-4E72-8591-D910EC0B0C6C}"/>
                </c:ext>
              </c:extLst>
            </c:dLbl>
            <c:dLbl>
              <c:idx val="1"/>
              <c:layout>
                <c:manualLayout>
                  <c:x val="-0.28911537620297462"/>
                  <c:y val="-2.453703703703703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37510936132981"/>
                      <c:h val="0.21729184893554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5D-4E72-8591-D910EC0B0C6C}"/>
                </c:ext>
              </c:extLst>
            </c:dLbl>
            <c:dLbl>
              <c:idx val="2"/>
              <c:layout>
                <c:manualLayout>
                  <c:x val="2.1208442694663158E-2"/>
                  <c:y val="-3.6906897054534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4711286089239"/>
                      <c:h val="0.28518518518518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B5D-4E72-8591-D910EC0B0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Feuil1!$C$57:$C$59</c:f>
              <c:strCache>
                <c:ptCount val="3"/>
                <c:pt idx="0">
                  <c:v>*petite enfance</c:v>
                </c:pt>
                <c:pt idx="1">
                  <c:v>*enfance</c:v>
                </c:pt>
                <c:pt idx="2">
                  <c:v>*service jeunes</c:v>
                </c:pt>
              </c:strCache>
            </c:strRef>
          </c:cat>
          <c:val>
            <c:numRef>
              <c:f>Feuil1!$D$57:$D$59</c:f>
              <c:numCache>
                <c:formatCode>"€"#,##0.00_);[Red]\("€"#,##0.00\)</c:formatCode>
                <c:ptCount val="3"/>
                <c:pt idx="0">
                  <c:v>2323691</c:v>
                </c:pt>
                <c:pt idx="1">
                  <c:v>2262062</c:v>
                </c:pt>
                <c:pt idx="2">
                  <c:v>2166170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5D-4E72-8591-D910EC0B0C6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Feuil1!$C$5</c:f>
              <c:strCache>
                <c:ptCount val="1"/>
                <c:pt idx="0">
                  <c:v>REALISATION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Feuil1!$B$6:$B$17</c:f>
              <c:strCache>
                <c:ptCount val="12"/>
                <c:pt idx="0">
                  <c:v>Bâtiments</c:v>
                </c:pt>
                <c:pt idx="1">
                  <c:v>Sports</c:v>
                </c:pt>
                <c:pt idx="2">
                  <c:v>Gravières</c:v>
                </c:pt>
                <c:pt idx="3">
                  <c:v>Entretien</c:v>
                </c:pt>
                <c:pt idx="4">
                  <c:v>Défense incendie</c:v>
                </c:pt>
                <c:pt idx="5">
                  <c:v>Centre technique</c:v>
                </c:pt>
                <c:pt idx="6">
                  <c:v>Garage</c:v>
                </c:pt>
                <c:pt idx="7">
                  <c:v>Environnement</c:v>
                </c:pt>
                <c:pt idx="8">
                  <c:v>Urbanisme</c:v>
                </c:pt>
                <c:pt idx="9">
                  <c:v>Logement</c:v>
                </c:pt>
                <c:pt idx="10">
                  <c:v>Bureau d'étude</c:v>
                </c:pt>
                <c:pt idx="11">
                  <c:v>Voirie</c:v>
                </c:pt>
              </c:strCache>
            </c:strRef>
          </c:cat>
          <c:val>
            <c:numRef>
              <c:f>Feuil1!$C$6:$C$17</c:f>
              <c:numCache>
                <c:formatCode>_("€"* #,##0.00_);_("€"* \(#,##0.00\);_("€"* "-"??_);_(@_)</c:formatCode>
                <c:ptCount val="12"/>
                <c:pt idx="0">
                  <c:v>1282312.6499999999</c:v>
                </c:pt>
                <c:pt idx="1">
                  <c:v>15804.47</c:v>
                </c:pt>
                <c:pt idx="2">
                  <c:v>14942.08</c:v>
                </c:pt>
                <c:pt idx="3">
                  <c:v>118542.76</c:v>
                </c:pt>
                <c:pt idx="4">
                  <c:v>81988.27</c:v>
                </c:pt>
                <c:pt idx="5">
                  <c:v>123116.51</c:v>
                </c:pt>
                <c:pt idx="6">
                  <c:v>97905.96</c:v>
                </c:pt>
                <c:pt idx="7">
                  <c:v>640430.03</c:v>
                </c:pt>
                <c:pt idx="8">
                  <c:v>64365.93</c:v>
                </c:pt>
                <c:pt idx="9">
                  <c:v>18084.150000000001</c:v>
                </c:pt>
                <c:pt idx="11">
                  <c:v>290932.25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E-4E42-8BF4-65AEEAD85172}"/>
            </c:ext>
          </c:extLst>
        </c:ser>
        <c:ser>
          <c:idx val="1"/>
          <c:order val="1"/>
          <c:tx>
            <c:strRef>
              <c:f>Feuil1!$D$5</c:f>
              <c:strCache>
                <c:ptCount val="1"/>
                <c:pt idx="0">
                  <c:v>VOTE 2021
(BP+BS+DM)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Feuil1!$B$6:$B$17</c:f>
              <c:strCache>
                <c:ptCount val="12"/>
                <c:pt idx="0">
                  <c:v>Bâtiments</c:v>
                </c:pt>
                <c:pt idx="1">
                  <c:v>Sports</c:v>
                </c:pt>
                <c:pt idx="2">
                  <c:v>Gravières</c:v>
                </c:pt>
                <c:pt idx="3">
                  <c:v>Entretien</c:v>
                </c:pt>
                <c:pt idx="4">
                  <c:v>Défense incendie</c:v>
                </c:pt>
                <c:pt idx="5">
                  <c:v>Centre technique</c:v>
                </c:pt>
                <c:pt idx="6">
                  <c:v>Garage</c:v>
                </c:pt>
                <c:pt idx="7">
                  <c:v>Environnement</c:v>
                </c:pt>
                <c:pt idx="8">
                  <c:v>Urbanisme</c:v>
                </c:pt>
                <c:pt idx="9">
                  <c:v>Logement</c:v>
                </c:pt>
                <c:pt idx="10">
                  <c:v>Bureau d'étude</c:v>
                </c:pt>
                <c:pt idx="11">
                  <c:v>Voirie</c:v>
                </c:pt>
              </c:strCache>
            </c:strRef>
          </c:cat>
          <c:val>
            <c:numRef>
              <c:f>Feuil1!$D$6:$D$17</c:f>
              <c:numCache>
                <c:formatCode>_("€"* #,##0.00_);_("€"* \(#,##0.00\);_("€"* "-"??_);_(@_)</c:formatCode>
                <c:ptCount val="12"/>
                <c:pt idx="0">
                  <c:v>1190095</c:v>
                </c:pt>
                <c:pt idx="1">
                  <c:v>14080</c:v>
                </c:pt>
                <c:pt idx="2">
                  <c:v>17350</c:v>
                </c:pt>
                <c:pt idx="3">
                  <c:v>100000</c:v>
                </c:pt>
                <c:pt idx="4">
                  <c:v>81500</c:v>
                </c:pt>
                <c:pt idx="5">
                  <c:v>176280</c:v>
                </c:pt>
                <c:pt idx="6">
                  <c:v>155200</c:v>
                </c:pt>
                <c:pt idx="7">
                  <c:v>544800</c:v>
                </c:pt>
                <c:pt idx="8">
                  <c:v>54900</c:v>
                </c:pt>
                <c:pt idx="9">
                  <c:v>29230</c:v>
                </c:pt>
                <c:pt idx="10">
                  <c:v>7820</c:v>
                </c:pt>
                <c:pt idx="11">
                  <c:v>249000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E-4E42-8BF4-65AEEAD85172}"/>
            </c:ext>
          </c:extLst>
        </c:ser>
        <c:ser>
          <c:idx val="2"/>
          <c:order val="2"/>
          <c:tx>
            <c:strRef>
              <c:f>Feuil1!$E$5</c:f>
              <c:strCache>
                <c:ptCount val="1"/>
                <c:pt idx="0">
                  <c:v>REALISATION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572044958726302E-2"/>
                  <c:y val="-7.237180824468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CE-4E42-8BF4-65AEEAD85172}"/>
                </c:ext>
              </c:extLst>
            </c:dLbl>
            <c:dLbl>
              <c:idx val="1"/>
              <c:layout>
                <c:manualLayout>
                  <c:x val="0"/>
                  <c:y val="-0.12586401433858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CE-4E42-8BF4-65AEEAD85172}"/>
                </c:ext>
              </c:extLst>
            </c:dLbl>
            <c:dLbl>
              <c:idx val="2"/>
              <c:layout>
                <c:manualLayout>
                  <c:x val="0"/>
                  <c:y val="-0.1699164193570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CE-4E42-8BF4-65AEEAD85172}"/>
                </c:ext>
              </c:extLst>
            </c:dLbl>
            <c:dLbl>
              <c:idx val="3"/>
              <c:layout>
                <c:manualLayout>
                  <c:x val="1.3659471048961288E-2"/>
                  <c:y val="-7.551840860315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CE-4E42-8BF4-65AEEAD85172}"/>
                </c:ext>
              </c:extLst>
            </c:dLbl>
            <c:dLbl>
              <c:idx val="4"/>
              <c:layout>
                <c:manualLayout>
                  <c:x val="1.2417700953601212E-3"/>
                  <c:y val="-0.1478902168478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CE-4E42-8BF4-65AEEAD85172}"/>
                </c:ext>
              </c:extLst>
            </c:dLbl>
            <c:dLbl>
              <c:idx val="5"/>
              <c:layout>
                <c:manualLayout>
                  <c:x val="-8.6923906675209391E-3"/>
                  <c:y val="-0.16362321864016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CE-4E42-8BF4-65AEEAD85172}"/>
                </c:ext>
              </c:extLst>
            </c:dLbl>
            <c:dLbl>
              <c:idx val="6"/>
              <c:layout>
                <c:manualLayout>
                  <c:x val="-1.3659471048961333E-2"/>
                  <c:y val="-7.866500896161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CE-4E42-8BF4-65AEEAD85172}"/>
                </c:ext>
              </c:extLst>
            </c:dLbl>
            <c:dLbl>
              <c:idx val="7"/>
              <c:layout>
                <c:manualLayout>
                  <c:x val="4.9670803814403936E-3"/>
                  <c:y val="-3.461260394311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CE-4E42-8BF4-65AEEAD85172}"/>
                </c:ext>
              </c:extLst>
            </c:dLbl>
            <c:dLbl>
              <c:idx val="8"/>
              <c:layout>
                <c:manualLayout>
                  <c:x val="-9.1062088369393411E-17"/>
                  <c:y val="-5.034560573543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CE-4E42-8BF4-65AEEAD85172}"/>
                </c:ext>
              </c:extLst>
            </c:dLbl>
            <c:dLbl>
              <c:idx val="9"/>
              <c:layout>
                <c:manualLayout>
                  <c:x val="4.9670803814403936E-3"/>
                  <c:y val="-0.14789021684783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CE-4E42-8BF4-65AEEAD85172}"/>
                </c:ext>
              </c:extLst>
            </c:dLbl>
            <c:dLbl>
              <c:idx val="10"/>
              <c:layout>
                <c:manualLayout>
                  <c:x val="-2.3593631811842392E-2"/>
                  <c:y val="-0.2139688243755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CE-4E42-8BF4-65AEEAD85172}"/>
                </c:ext>
              </c:extLst>
            </c:dLbl>
            <c:dLbl>
              <c:idx val="11"/>
              <c:layout>
                <c:manualLayout>
                  <c:x val="1.3659471048961333E-2"/>
                  <c:y val="-9.125141039547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CE-4E42-8BF4-65AEEAD85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Feuil1!$B$6:$B$17</c:f>
              <c:strCache>
                <c:ptCount val="12"/>
                <c:pt idx="0">
                  <c:v>Bâtiments</c:v>
                </c:pt>
                <c:pt idx="1">
                  <c:v>Sports</c:v>
                </c:pt>
                <c:pt idx="2">
                  <c:v>Gravières</c:v>
                </c:pt>
                <c:pt idx="3">
                  <c:v>Entretien</c:v>
                </c:pt>
                <c:pt idx="4">
                  <c:v>Défense incendie</c:v>
                </c:pt>
                <c:pt idx="5">
                  <c:v>Centre technique</c:v>
                </c:pt>
                <c:pt idx="6">
                  <c:v>Garage</c:v>
                </c:pt>
                <c:pt idx="7">
                  <c:v>Environnement</c:v>
                </c:pt>
                <c:pt idx="8">
                  <c:v>Urbanisme</c:v>
                </c:pt>
                <c:pt idx="9">
                  <c:v>Logement</c:v>
                </c:pt>
                <c:pt idx="10">
                  <c:v>Bureau d'étude</c:v>
                </c:pt>
                <c:pt idx="11">
                  <c:v>Voirie</c:v>
                </c:pt>
              </c:strCache>
            </c:strRef>
          </c:cat>
          <c:val>
            <c:numRef>
              <c:f>Feuil1!$E$6:$E$17</c:f>
              <c:numCache>
                <c:formatCode>_("€"* #,##0.00_);_("€"* \(#,##0.00\);_("€"* "-"??_);_(@_)</c:formatCode>
                <c:ptCount val="12"/>
                <c:pt idx="0">
                  <c:v>1104597.53</c:v>
                </c:pt>
                <c:pt idx="1">
                  <c:v>7546.65</c:v>
                </c:pt>
                <c:pt idx="2">
                  <c:v>19850.21</c:v>
                </c:pt>
                <c:pt idx="3">
                  <c:v>95303.07</c:v>
                </c:pt>
                <c:pt idx="4">
                  <c:v>73450.5</c:v>
                </c:pt>
                <c:pt idx="5">
                  <c:v>177527.27</c:v>
                </c:pt>
                <c:pt idx="6">
                  <c:v>162000.06</c:v>
                </c:pt>
                <c:pt idx="7">
                  <c:v>667318.23</c:v>
                </c:pt>
                <c:pt idx="8">
                  <c:v>119239.2</c:v>
                </c:pt>
                <c:pt idx="9">
                  <c:v>24295.03</c:v>
                </c:pt>
                <c:pt idx="10">
                  <c:v>3084.56</c:v>
                </c:pt>
                <c:pt idx="11">
                  <c:v>247814.41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CE-4E42-8BF4-65AEEAD85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73399695"/>
        <c:axId val="1950694959"/>
        <c:axId val="0"/>
      </c:bar3DChart>
      <c:catAx>
        <c:axId val="197339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0694959"/>
        <c:crosses val="autoZero"/>
        <c:auto val="1"/>
        <c:lblAlgn val="ctr"/>
        <c:lblOffset val="100"/>
        <c:noMultiLvlLbl val="0"/>
      </c:catAx>
      <c:valAx>
        <c:axId val="1950694959"/>
        <c:scaling>
          <c:orientation val="minMax"/>
        </c:scaling>
        <c:delete val="0"/>
        <c:axPos val="l"/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339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Feuil1!$D$3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B-0E4D-AECF-C11C20410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B-0E4D-AECF-C11C204107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B-0E4D-AECF-C11C204107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B-0E4D-AECF-C11C204107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B-0E4D-AECF-C11C204107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B-0E4D-AECF-C11C204107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B-0E4D-AECF-C11C204107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B-0E4D-AECF-C11C204107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B-0E4D-AECF-C11C204107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B-0E4D-AECF-C11C2041077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B-0E4D-AECF-C11C2041077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B-0E4D-AECF-C11C2041077E}"/>
              </c:ext>
            </c:extLst>
          </c:dPt>
          <c:dLbls>
            <c:dLbl>
              <c:idx val="0"/>
              <c:layout>
                <c:manualLayout>
                  <c:x val="0.19157274431608601"/>
                  <c:y val="-0.148089346940331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22526055116772"/>
                      <c:h val="0.10585540434177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B-0E4D-AECF-C11C2041077E}"/>
                </c:ext>
              </c:extLst>
            </c:dLbl>
            <c:dLbl>
              <c:idx val="1"/>
              <c:layout>
                <c:manualLayout>
                  <c:x val="0.27402955149055003"/>
                  <c:y val="-0.20789466012777302"/>
                </c:manualLayout>
              </c:layout>
              <c:tx>
                <c:rich>
                  <a:bodyPr/>
                  <a:lstStyle/>
                  <a:p>
                    <a:fld id="{F0B5E70E-3014-9648-8432-794D96DE40DB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0DE023A3-0449-AA48-BE03-3956D7FC8CD6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B-0E4D-AECF-C11C2041077E}"/>
                </c:ext>
              </c:extLst>
            </c:dLbl>
            <c:dLbl>
              <c:idx val="2"/>
              <c:layout>
                <c:manualLayout>
                  <c:x val="0.28146926782061027"/>
                  <c:y val="-8.258828963980025E-2"/>
                </c:manualLayout>
              </c:layout>
              <c:tx>
                <c:rich>
                  <a:bodyPr/>
                  <a:lstStyle/>
                  <a:p>
                    <a:fld id="{E88C0D56-7A20-264B-A1B0-298CBA063D5D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2DCB980A-E450-EF46-9F9E-4F6402670241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DB-0E4D-AECF-C11C2041077E}"/>
                </c:ext>
              </c:extLst>
            </c:dLbl>
            <c:dLbl>
              <c:idx val="3"/>
              <c:layout>
                <c:manualLayout>
                  <c:x val="0.21823167901509863"/>
                  <c:y val="1.99351043958137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DB-0E4D-AECF-C11C2041077E}"/>
                </c:ext>
              </c:extLst>
            </c:dLbl>
            <c:dLbl>
              <c:idx val="4"/>
              <c:layout>
                <c:manualLayout>
                  <c:x val="0.17731323919976763"/>
                  <c:y val="0.148089346940331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DB-0E4D-AECF-C11C2041077E}"/>
                </c:ext>
              </c:extLst>
            </c:dLbl>
            <c:dLbl>
              <c:idx val="5"/>
              <c:layout>
                <c:manualLayout>
                  <c:x val="-0.17235342831306089"/>
                  <c:y val="0.11676275431833828"/>
                </c:manualLayout>
              </c:layout>
              <c:tx>
                <c:rich>
                  <a:bodyPr/>
                  <a:lstStyle/>
                  <a:p>
                    <a:fld id="{A8C50875-5FA4-BA49-858C-26305280D02C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A2311DB6-C478-E448-BB65-DF402EB1D235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D300646F-A3B9-C04E-BADE-690603CE01D9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ADB-0E4D-AECF-C11C2041077E}"/>
                </c:ext>
              </c:extLst>
            </c:dLbl>
            <c:dLbl>
              <c:idx val="6"/>
              <c:layout>
                <c:manualLayout>
                  <c:x val="-0.27154964604719672"/>
                  <c:y val="6.2653185243986387E-2"/>
                </c:manualLayout>
              </c:layout>
              <c:tx>
                <c:rich>
                  <a:bodyPr/>
                  <a:lstStyle/>
                  <a:p>
                    <a:fld id="{43AFBCF4-38D7-2146-B5BB-7EB5E9C8034C}" type="CATEGORYNAME">
                      <a:rPr lang="en-US" dirty="0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F98B45C9-1F54-344D-B88D-BAB9708AC223}" type="VALUE">
                      <a:rPr lang="en-US" baseline="0" dirty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  <a:p>
                    <a:fld id="{E64D4593-3BEE-924B-A395-1D5C02CE83E9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ADB-0E4D-AECF-C11C2041077E}"/>
                </c:ext>
              </c:extLst>
            </c:dLbl>
            <c:dLbl>
              <c:idx val="7"/>
              <c:layout>
                <c:manualLayout>
                  <c:x val="-0.21079196268503853"/>
                  <c:y val="1.9935104395813853E-2"/>
                </c:manualLayout>
              </c:layout>
              <c:tx>
                <c:rich>
                  <a:bodyPr/>
                  <a:lstStyle/>
                  <a:p>
                    <a:fld id="{7F067784-5DA8-2F42-A433-F60C61A38D39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86BABBD5-6BE9-7549-9F6A-99573EBD5E90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  <a:p>
                    <a:fld id="{63F5A42A-00A2-D649-8A3B-72E2D0911238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ADB-0E4D-AECF-C11C2041077E}"/>
                </c:ext>
              </c:extLst>
            </c:dLbl>
            <c:dLbl>
              <c:idx val="8"/>
              <c:layout>
                <c:manualLayout>
                  <c:x val="-0.19839243546827157"/>
                  <c:y val="6.26531852439863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DB-0E4D-AECF-C11C2041077E}"/>
                </c:ext>
              </c:extLst>
            </c:dLbl>
            <c:dLbl>
              <c:idx val="9"/>
              <c:layout>
                <c:manualLayout>
                  <c:x val="-0.22319148990180551"/>
                  <c:y val="-5.9805313187441582E-2"/>
                </c:manualLayout>
              </c:layout>
              <c:tx>
                <c:rich>
                  <a:bodyPr/>
                  <a:lstStyle/>
                  <a:p>
                    <a:fld id="{C0724E3D-5C6C-3D40-A634-E337CF427B50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5364AF4C-A129-F844-81A4-24305611384F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ADB-0E4D-AECF-C11C2041077E}"/>
                </c:ext>
              </c:extLst>
            </c:dLbl>
            <c:dLbl>
              <c:idx val="10"/>
              <c:layout>
                <c:manualLayout>
                  <c:x val="-0.1748333337564143"/>
                  <c:y val="-0.17941593956232468"/>
                </c:manualLayout>
              </c:layout>
              <c:tx>
                <c:rich>
                  <a:bodyPr/>
                  <a:lstStyle/>
                  <a:p>
                    <a:fld id="{931D2AFE-C600-1347-A936-0514FF0787E2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A4FA63AB-0A15-734E-98C8-5A845C83262A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1193904587688"/>
                      <c:h val="0.105855404341771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ADB-0E4D-AECF-C11C2041077E}"/>
                </c:ext>
              </c:extLst>
            </c:dLbl>
            <c:dLbl>
              <c:idx val="11"/>
              <c:layout>
                <c:manualLayout>
                  <c:x val="0.24799054433533937"/>
                  <c:y val="-0.11961062637488311"/>
                </c:manualLayout>
              </c:layout>
              <c:tx>
                <c:rich>
                  <a:bodyPr/>
                  <a:lstStyle/>
                  <a:p>
                    <a:fld id="{8E64F99C-B426-A14D-9776-E0D3E87D2393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6C513251-026D-9F44-A161-1BFF415D63C6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  <a:p>
                    <a:fld id="{B5362F3E-7E9F-C043-82DE-4379DD7D4433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ADB-0E4D-AECF-C11C20410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Feuil1!$C$4:$C$15</c:f>
              <c:strCache>
                <c:ptCount val="12"/>
                <c:pt idx="0">
                  <c:v>Bâtiments</c:v>
                </c:pt>
                <c:pt idx="1">
                  <c:v>Sports</c:v>
                </c:pt>
                <c:pt idx="2">
                  <c:v>Gravières</c:v>
                </c:pt>
                <c:pt idx="3">
                  <c:v>Entretien</c:v>
                </c:pt>
                <c:pt idx="4">
                  <c:v>Défense incendie</c:v>
                </c:pt>
                <c:pt idx="5">
                  <c:v>Centre technique</c:v>
                </c:pt>
                <c:pt idx="6">
                  <c:v>Garage</c:v>
                </c:pt>
                <c:pt idx="7">
                  <c:v>Environnement</c:v>
                </c:pt>
                <c:pt idx="8">
                  <c:v>Urbanisme</c:v>
                </c:pt>
                <c:pt idx="9">
                  <c:v>Logement</c:v>
                </c:pt>
                <c:pt idx="10">
                  <c:v>Bureau d'étude</c:v>
                </c:pt>
                <c:pt idx="11">
                  <c:v>Voirie</c:v>
                </c:pt>
              </c:strCache>
            </c:strRef>
          </c:cat>
          <c:val>
            <c:numRef>
              <c:f>Feuil1!$D$4:$D$15</c:f>
              <c:numCache>
                <c:formatCode>_("€"* #,##0.00_);_("€"* \(#,##0.00\);_("€"* "-"??_);_(@_)</c:formatCode>
                <c:ptCount val="12"/>
                <c:pt idx="0">
                  <c:v>1104597.53</c:v>
                </c:pt>
                <c:pt idx="1">
                  <c:v>7546.65</c:v>
                </c:pt>
                <c:pt idx="2">
                  <c:v>19850.21</c:v>
                </c:pt>
                <c:pt idx="3">
                  <c:v>95303.07</c:v>
                </c:pt>
                <c:pt idx="4">
                  <c:v>73450.5</c:v>
                </c:pt>
                <c:pt idx="5">
                  <c:v>177527.27</c:v>
                </c:pt>
                <c:pt idx="6">
                  <c:v>162000.06</c:v>
                </c:pt>
                <c:pt idx="7">
                  <c:v>667318.23</c:v>
                </c:pt>
                <c:pt idx="8">
                  <c:v>119239.2</c:v>
                </c:pt>
                <c:pt idx="9">
                  <c:v>24295.03</c:v>
                </c:pt>
                <c:pt idx="10">
                  <c:v>3084.56</c:v>
                </c:pt>
                <c:pt idx="11">
                  <c:v>247814.41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ADB-0E4D-AECF-C11C2041077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63-48E9-A506-860498B3DA7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63-48E9-A506-860498B3DA7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63-48E9-A506-860498B3DA7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63-48E9-A506-860498B3DA7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63-48E9-A506-860498B3DA7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63-48E9-A506-860498B3DA7D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363-48E9-A506-860498B3DA7D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363-48E9-A506-860498B3DA7D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363-48E9-A506-860498B3DA7D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363-48E9-A506-860498B3DA7D}"/>
              </c:ext>
            </c:extLst>
          </c:dPt>
          <c:dLbls>
            <c:dLbl>
              <c:idx val="0"/>
              <c:layout>
                <c:manualLayout>
                  <c:x val="1.8752207401655473E-2"/>
                  <c:y val="-0.10281484595352092"/>
                </c:manualLayout>
              </c:layout>
              <c:tx>
                <c:rich>
                  <a:bodyPr/>
                  <a:lstStyle/>
                  <a:p>
                    <a:fld id="{974F2420-D96A-304B-95A4-5EFFF2C7AF4A}" type="CATEGORYNAME">
                      <a:rPr lang="sv-SE"/>
                      <a:pPr/>
                      <a:t>[NOM DE CATÉGORIE]</a:t>
                    </a:fld>
                    <a:r>
                      <a:rPr lang="sv-SE" baseline="0" dirty="0"/>
                      <a:t>; </a:t>
                    </a:r>
                    <a:fld id="{9F8ABDAC-190E-2941-B124-9A4328FD285D}" type="VALUE">
                      <a:rPr lang="sv-SE" baseline="0"/>
                      <a:pPr/>
                      <a:t>[VALEUR]</a:t>
                    </a:fld>
                    <a:r>
                      <a:rPr lang="sv-SE" baseline="0" dirty="0"/>
                      <a:t>; </a:t>
                    </a:r>
                  </a:p>
                  <a:p>
                    <a:fld id="{220D6ACA-0D48-3841-A607-CCF1B431708D}" type="PERCENTAGE">
                      <a:rPr lang="sv-SE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63-48E9-A506-860498B3DA7D}"/>
                </c:ext>
              </c:extLst>
            </c:dLbl>
            <c:dLbl>
              <c:idx val="2"/>
              <c:layout>
                <c:manualLayout>
                  <c:x val="7.8014254813308773E-2"/>
                  <c:y val="-2.0732793601402053E-2"/>
                </c:manualLayout>
              </c:layout>
              <c:tx>
                <c:rich>
                  <a:bodyPr/>
                  <a:lstStyle/>
                  <a:p>
                    <a:fld id="{30074918-1BF8-0649-ABCF-2B9D96D01B5F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0234F7E2-885C-7942-8ECD-E41A1CF23551}" type="VALUE">
                      <a:rPr lang="fr-FR" baseline="0"/>
                      <a:pPr/>
                      <a:t>[VALEUR]</a:t>
                    </a:fld>
                    <a:r>
                      <a:rPr lang="fr-FR" baseline="0"/>
                      <a:t>; </a:t>
                    </a:r>
                  </a:p>
                  <a:p>
                    <a:fld id="{84EB32F5-0490-D54E-BF23-B720E6DD9EC1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63-48E9-A506-860498B3DA7D}"/>
                </c:ext>
              </c:extLst>
            </c:dLbl>
            <c:dLbl>
              <c:idx val="3"/>
              <c:layout>
                <c:manualLayout>
                  <c:x val="-1.2640341348887273E-2"/>
                  <c:y val="8.7540041372171085E-2"/>
                </c:manualLayout>
              </c:layout>
              <c:tx>
                <c:rich>
                  <a:bodyPr/>
                  <a:lstStyle/>
                  <a:p>
                    <a:fld id="{2F6D32CC-1999-D743-9BCE-91E2BC6C4FBE}" type="CATEGORYNAME">
                      <a:rPr lang="fr-FR" smtClean="0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01B884CD-DC6D-864C-ABD5-CB558B919959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E9EC37B7-5B18-EF4A-9BD7-25CA8AD77312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63-48E9-A506-860498B3DA7D}"/>
                </c:ext>
              </c:extLst>
            </c:dLbl>
            <c:dLbl>
              <c:idx val="5"/>
              <c:layout>
                <c:manualLayout>
                  <c:x val="-0.18464621556885635"/>
                  <c:y val="0.39255356767071231"/>
                </c:manualLayout>
              </c:layout>
              <c:tx>
                <c:rich>
                  <a:bodyPr/>
                  <a:lstStyle/>
                  <a:p>
                    <a:fld id="{1CF4BDC1-4B45-BE4F-ACC4-D31D51BBE0F0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07A1EAF5-653A-6049-8BE4-F2A2F6E56CEF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63-48E9-A506-860498B3DA7D}"/>
                </c:ext>
              </c:extLst>
            </c:dLbl>
            <c:dLbl>
              <c:idx val="6"/>
              <c:layout>
                <c:manualLayout>
                  <c:x val="-0.1715269267189577"/>
                  <c:y val="0.31564468671711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4F4C72-A597-B743-8E20-95D362F569EC}" type="CATEGORYNAME">
                      <a:rPr lang="en-US" dirty="0"/>
                      <a:pPr algn="l">
                        <a:defRPr sz="1400" b="1"/>
                      </a:pPr>
                      <a:t>[NOM DE CATÉGORIE]</a:t>
                    </a:fld>
                    <a:r>
                      <a:rPr lang="en-US" baseline="0" dirty="0"/>
                      <a:t>; </a:t>
                    </a:r>
                    <a:fld id="{D7CFE8AE-1BCC-B046-B1A5-185134703C4D}" type="VALUE">
                      <a:rPr lang="en-US" baseline="0" dirty="0"/>
                      <a:pPr algn="l">
                        <a:defRPr sz="1400" b="1"/>
                      </a:pPr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5487312781467"/>
                      <c:h val="0.113109657576618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63-48E9-A506-860498B3DA7D}"/>
                </c:ext>
              </c:extLst>
            </c:dLbl>
            <c:dLbl>
              <c:idx val="7"/>
              <c:layout>
                <c:manualLayout>
                  <c:x val="-0.18293147321069203"/>
                  <c:y val="0.22957112609322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/>
                      <a:t>Département</a:t>
                    </a:r>
                    <a:r>
                      <a:rPr lang="en-US" baseline="0" dirty="0"/>
                      <a:t>: </a:t>
                    </a:r>
                    <a:fld id="{366A8734-3017-4E6E-B0A9-A4701C7A8F27}" type="VALUE">
                      <a:rPr lang="en-US" baseline="0"/>
                      <a:pPr algn="l">
                        <a:defRPr sz="14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0370710584008"/>
                      <c:h val="0.119863541389813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363-48E9-A506-860498B3DA7D}"/>
                </c:ext>
              </c:extLst>
            </c:dLbl>
            <c:dLbl>
              <c:idx val="8"/>
              <c:layout>
                <c:manualLayout>
                  <c:x val="-0.32046438544209038"/>
                  <c:y val="0.12425054507543479"/>
                </c:manualLayout>
              </c:layout>
              <c:tx>
                <c:rich>
                  <a:bodyPr/>
                  <a:lstStyle/>
                  <a:p>
                    <a:fld id="{92DC89F7-8EA0-DF4C-A01C-DCDFA089A1B3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0ED19FAA-535F-4947-8744-B46789D39F3D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: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63-48E9-A506-860498B3DA7D}"/>
                </c:ext>
              </c:extLst>
            </c:dLbl>
            <c:dLbl>
              <c:idx val="9"/>
              <c:layout>
                <c:manualLayout>
                  <c:x val="-0.38927594261916509"/>
                  <c:y val="3.4788111682015593E-2"/>
                </c:manualLayout>
              </c:layout>
              <c:tx>
                <c:rich>
                  <a:bodyPr/>
                  <a:lstStyle/>
                  <a:p>
                    <a:fld id="{AF3377A4-C0E3-464A-A927-67DDBF405D22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78594B1E-0997-0340-8F92-51C50295CF28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363-48E9-A506-860498B3D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'[HISTOGRAMMES CA 2021.xlsx]Feuil1'!$B$212:$B$221</c:f>
              <c:strCache>
                <c:ptCount val="10"/>
                <c:pt idx="0">
                  <c:v>Emprunt (1641)</c:v>
                </c:pt>
                <c:pt idx="1">
                  <c:v>FCTVA (10222)</c:v>
                </c:pt>
                <c:pt idx="2">
                  <c:v>Taxe d'aménagement (10226)</c:v>
                </c:pt>
                <c:pt idx="3">
                  <c:v>Excédent de fonctionnement capitalisés (1068)</c:v>
                </c:pt>
                <c:pt idx="4">
                  <c:v>Subventions :</c:v>
                </c:pt>
                <c:pt idx="5">
                  <c:v>Etat</c:v>
                </c:pt>
                <c:pt idx="6">
                  <c:v>Région</c:v>
                </c:pt>
                <c:pt idx="7">
                  <c:v>Département</c:v>
                </c:pt>
                <c:pt idx="8">
                  <c:v>CPS </c:v>
                </c:pt>
                <c:pt idx="9">
                  <c:v>Autres</c:v>
                </c:pt>
              </c:strCache>
            </c:strRef>
          </c:cat>
          <c:val>
            <c:numRef>
              <c:f>'[HISTOGRAMMES CA 2021.xlsx]Feuil1'!$C$212:$C$221</c:f>
              <c:numCache>
                <c:formatCode>General</c:formatCode>
                <c:ptCount val="10"/>
                <c:pt idx="0" formatCode="&quot;€&quot;#,##0.00_);[Red]\(&quot;€&quot;#,##0.00\)">
                  <c:v>4000000</c:v>
                </c:pt>
                <c:pt idx="2" formatCode="&quot;€&quot;#,##0.00_);[Red]\(&quot;€&quot;#,##0.00\)">
                  <c:v>183935.01</c:v>
                </c:pt>
                <c:pt idx="3" formatCode="&quot;€&quot;#,##0.00_);[Red]\(&quot;€&quot;#,##0.00\)">
                  <c:v>3718071.5</c:v>
                </c:pt>
                <c:pt idx="5" formatCode="&quot;€&quot;#,##0.00_);[Red]\(&quot;€&quot;#,##0.00\)">
                  <c:v>302280</c:v>
                </c:pt>
                <c:pt idx="6" formatCode="&quot;€&quot;#,##0.00_);[Red]\(&quot;€&quot;#,##0.00\)">
                  <c:v>5775</c:v>
                </c:pt>
                <c:pt idx="7" formatCode="&quot;€&quot;#,##0.00_);[Red]\(&quot;€&quot;#,##0.00\)">
                  <c:v>430140</c:v>
                </c:pt>
                <c:pt idx="8" formatCode="&quot;€&quot;#,##0.00_);[Red]\(&quot;€&quot;#,##0.00\)">
                  <c:v>301620</c:v>
                </c:pt>
                <c:pt idx="9" formatCode="&quot;€&quot;#,##0.00_);[Red]\(&quot;€&quot;#,##0.00\)">
                  <c:v>1551.53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63-48E9-A506-860498B3DA7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SUBVENTIONS  ( TOTAL :  5 734 874 €)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Feuil1!$C$226</c:f>
              <c:strCache>
                <c:ptCount val="1"/>
                <c:pt idx="0">
                  <c:v>VERSEES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Feuil1!$B$227:$B$231</c:f>
              <c:strCache>
                <c:ptCount val="5"/>
                <c:pt idx="0">
                  <c:v>Etat</c:v>
                </c:pt>
                <c:pt idx="1">
                  <c:v>Région</c:v>
                </c:pt>
                <c:pt idx="2">
                  <c:v>Département</c:v>
                </c:pt>
                <c:pt idx="3">
                  <c:v>CPS </c:v>
                </c:pt>
                <c:pt idx="4">
                  <c:v>Autres</c:v>
                </c:pt>
              </c:strCache>
            </c:strRef>
          </c:cat>
          <c:val>
            <c:numRef>
              <c:f>Feuil1!$C$227:$C$231</c:f>
              <c:numCache>
                <c:formatCode>"€"#,##0.00_);[Red]\("€"#,##0.00\)</c:formatCode>
                <c:ptCount val="5"/>
                <c:pt idx="0">
                  <c:v>302280</c:v>
                </c:pt>
                <c:pt idx="1">
                  <c:v>5775</c:v>
                </c:pt>
                <c:pt idx="2">
                  <c:v>430140</c:v>
                </c:pt>
                <c:pt idx="3">
                  <c:v>301620</c:v>
                </c:pt>
                <c:pt idx="4">
                  <c:v>1551.53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B-4BA6-8F93-EE2513593223}"/>
            </c:ext>
          </c:extLst>
        </c:ser>
        <c:ser>
          <c:idx val="1"/>
          <c:order val="1"/>
          <c:tx>
            <c:strRef>
              <c:f>Feuil1!$D$226</c:f>
              <c:strCache>
                <c:ptCount val="1"/>
                <c:pt idx="0">
                  <c:v>REPORT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Feuil1!$B$227:$B$231</c:f>
              <c:strCache>
                <c:ptCount val="5"/>
                <c:pt idx="0">
                  <c:v>Etat</c:v>
                </c:pt>
                <c:pt idx="1">
                  <c:v>Région</c:v>
                </c:pt>
                <c:pt idx="2">
                  <c:v>Département</c:v>
                </c:pt>
                <c:pt idx="3">
                  <c:v>CPS </c:v>
                </c:pt>
                <c:pt idx="4">
                  <c:v>Autres</c:v>
                </c:pt>
              </c:strCache>
            </c:strRef>
          </c:cat>
          <c:val>
            <c:numRef>
              <c:f>Feuil1!$D$227:$D$231</c:f>
              <c:numCache>
                <c:formatCode>"€"#,##0.00_);[Red]\("€"#,##0.00\)</c:formatCode>
                <c:ptCount val="5"/>
                <c:pt idx="0">
                  <c:v>1857343</c:v>
                </c:pt>
                <c:pt idx="1">
                  <c:v>1826688</c:v>
                </c:pt>
                <c:pt idx="2">
                  <c:v>154912</c:v>
                </c:pt>
                <c:pt idx="3">
                  <c:v>512610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B-4BA6-8F93-EE251359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6294447"/>
        <c:axId val="617902271"/>
      </c:barChart>
      <c:catAx>
        <c:axId val="37629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7902271"/>
        <c:crosses val="autoZero"/>
        <c:auto val="1"/>
        <c:lblAlgn val="ctr"/>
        <c:lblOffset val="100"/>
        <c:noMultiLvlLbl val="0"/>
      </c:catAx>
      <c:valAx>
        <c:axId val="61790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629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Feuil1!$D$246:$D$247</c:f>
              <c:strCache>
                <c:ptCount val="2"/>
                <c:pt idx="0">
                  <c:v>REALISE 2021</c:v>
                </c:pt>
              </c:strCache>
            </c:strRef>
          </c:tx>
          <c:explosion val="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E4-4704-BEDF-6C347B05F8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E4-4704-BEDF-6C347B05F8C3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E4-4704-BEDF-6C347B05F8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E4-4704-BEDF-6C347B05F8C3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E4-4704-BEDF-6C347B05F8C3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E4-4704-BEDF-6C347B05F8C3}"/>
              </c:ext>
            </c:extLst>
          </c:dPt>
          <c:dLbls>
            <c:dLbl>
              <c:idx val="0"/>
              <c:layout>
                <c:manualLayout>
                  <c:x val="-2.4776577949067499E-2"/>
                  <c:y val="9.912089676657723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84B275-5CB0-6948-B091-03B5D875D6B4}" type="CATEGORYNAME">
                      <a:rPr lang="fr-FR"/>
                      <a:pPr>
                        <a:defRPr sz="1400" b="1"/>
                      </a:pPr>
                      <a:t>[NOM DE CATÉGORIE]</a:t>
                    </a:fld>
                    <a:r>
                      <a:rPr lang="fr-FR" baseline="0" dirty="0"/>
                      <a:t>; </a:t>
                    </a:r>
                    <a:fld id="{FDB6C966-9941-0442-BB7E-B9C5A4E4F38D}" type="VALUE">
                      <a:rPr lang="fr-FR" baseline="0"/>
                      <a:pPr>
                        <a:defRPr sz="1400" b="1"/>
                      </a:pPr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pPr>
                      <a:defRPr sz="1400" b="1"/>
                    </a:pPr>
                    <a:fld id="{E7696D57-9815-5F45-955D-1DC3A01F4AFE}" type="PERCENTAGE">
                      <a:rPr lang="fr-FR" baseline="0" smtClean="0"/>
                      <a:pPr>
                        <a:defRPr sz="1400" b="1"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45625005951802"/>
                      <c:h val="0.220098744237358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E4-4704-BEDF-6C347B05F8C3}"/>
                </c:ext>
              </c:extLst>
            </c:dLbl>
            <c:dLbl>
              <c:idx val="1"/>
              <c:layout>
                <c:manualLayout>
                  <c:x val="2.1274709549615741E-2"/>
                  <c:y val="-0.16230485161327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E4-4704-BEDF-6C347B05F8C3}"/>
                </c:ext>
              </c:extLst>
            </c:dLbl>
            <c:dLbl>
              <c:idx val="2"/>
              <c:layout>
                <c:manualLayout>
                  <c:x val="-9.6241804882435632E-3"/>
                  <c:y val="2.12765510273902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14100F-B118-4E65-B589-FDEFC72FB610}" type="CATEGORYNAME">
                      <a:rPr lang="fr-FR"/>
                      <a:pPr>
                        <a:defRPr sz="1400" b="1"/>
                      </a:pPr>
                      <a:t>[NOM DE CATÉGORIE]</a:t>
                    </a:fld>
                    <a:r>
                      <a:rPr lang="fr-FR" baseline="0" dirty="0"/>
                      <a:t>; </a:t>
                    </a:r>
                    <a:r>
                      <a:rPr lang="fr-FR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</a:rPr>
                      <a:t>352 314,82 € </a:t>
                    </a:r>
                    <a:endParaRPr lang="fr-FR" baseline="0" dirty="0"/>
                  </a:p>
                  <a:p>
                    <a:pPr>
                      <a:defRPr sz="1400" b="1"/>
                    </a:pPr>
                    <a:fld id="{1F277656-8F3D-4132-99F1-69ACE5F0A820}" type="PERCENTAGE">
                      <a:rPr lang="fr-FR" baseline="0" smtClean="0"/>
                      <a:pPr>
                        <a:defRPr sz="1400" b="1"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12142021454914"/>
                      <c:h val="0.19047602512405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E4-4704-BEDF-6C347B05F8C3}"/>
                </c:ext>
              </c:extLst>
            </c:dLbl>
            <c:dLbl>
              <c:idx val="3"/>
              <c:layout>
                <c:manualLayout>
                  <c:x val="0"/>
                  <c:y val="0.19916505352605246"/>
                </c:manualLayout>
              </c:layout>
              <c:tx>
                <c:rich>
                  <a:bodyPr/>
                  <a:lstStyle/>
                  <a:p>
                    <a:fld id="{FF4A47DB-5B41-8242-BEDF-1944E8A3D991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8A297673-38D9-8B42-8FFE-44905BBA5FBD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3E845A7C-2C4D-574A-AED9-EDD80AB5EB64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E4-4704-BEDF-6C347B05F8C3}"/>
                </c:ext>
              </c:extLst>
            </c:dLbl>
            <c:dLbl>
              <c:idx val="4"/>
              <c:layout>
                <c:manualLayout>
                  <c:x val="-4.6516141630205732E-2"/>
                  <c:y val="2.96648028634044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3280497695315"/>
                      <c:h val="0.16969853247400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AE4-4704-BEDF-6C347B05F8C3}"/>
                </c:ext>
              </c:extLst>
            </c:dLbl>
            <c:dLbl>
              <c:idx val="5"/>
              <c:layout>
                <c:manualLayout>
                  <c:x val="1.2030225610304238E-2"/>
                  <c:y val="-0.11039327978291316"/>
                </c:manualLayout>
              </c:layout>
              <c:tx>
                <c:rich>
                  <a:bodyPr/>
                  <a:lstStyle/>
                  <a:p>
                    <a:fld id="{28587205-C7A5-5746-A469-0DD45C3CC832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754A872B-9ED9-9547-99B0-C3DE98C41733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26B223A3-AF46-784D-9DDE-72D7FFD5DF4D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AE4-4704-BEDF-6C347B05F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Feuil1!$C$248:$C$253</c:f>
              <c:strCache>
                <c:ptCount val="6"/>
                <c:pt idx="0">
                  <c:v>Remboursement du capital de la dette</c:v>
                </c:pt>
                <c:pt idx="1">
                  <c:v>Excédents de fonctionnement capitalisés</c:v>
                </c:pt>
                <c:pt idx="2">
                  <c:v>Immobilisations incorporelles</c:v>
                </c:pt>
                <c:pt idx="3">
                  <c:v>Subventions d'équipement verséees</c:v>
                </c:pt>
                <c:pt idx="4">
                  <c:v>Immobilisations corporelles</c:v>
                </c:pt>
                <c:pt idx="5">
                  <c:v>Opérations d'équipement</c:v>
                </c:pt>
              </c:strCache>
            </c:strRef>
          </c:cat>
          <c:val>
            <c:numRef>
              <c:f>Feuil1!$D$248:$D$253</c:f>
              <c:numCache>
                <c:formatCode>"€"#,##0.00_);[Red]\("€"#,##0.00\)</c:formatCode>
                <c:ptCount val="6"/>
                <c:pt idx="0">
                  <c:v>1700863.31</c:v>
                </c:pt>
                <c:pt idx="1">
                  <c:v>54697.4</c:v>
                </c:pt>
                <c:pt idx="2">
                  <c:v>352314.82</c:v>
                </c:pt>
                <c:pt idx="3">
                  <c:v>91955.6</c:v>
                </c:pt>
                <c:pt idx="4">
                  <c:v>2553586.2599999998</c:v>
                </c:pt>
                <c:pt idx="5">
                  <c:v>3814547.5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E4-4704-BEDF-6C347B05F8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'[HISTOGRAMMES CA 2021.xlsx]Feuil1'!$B$240</c:f>
              <c:strCache>
                <c:ptCount val="1"/>
                <c:pt idx="0">
                  <c:v>Dépenses d'équipements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396565370366432E-3"/>
                  <c:y val="-8.473547621876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38-4503-A012-727389BFBCE4}"/>
                </c:ext>
              </c:extLst>
            </c:dLbl>
            <c:dLbl>
              <c:idx val="1"/>
              <c:layout>
                <c:manualLayout>
                  <c:x val="0"/>
                  <c:y val="-0.1271032143281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38-4503-A012-727389BFBCE4}"/>
                </c:ext>
              </c:extLst>
            </c:dLbl>
            <c:dLbl>
              <c:idx val="2"/>
              <c:layout>
                <c:manualLayout>
                  <c:x val="-1.3198282685184305E-3"/>
                  <c:y val="-7.495830588583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38-4503-A012-727389BFBCE4}"/>
                </c:ext>
              </c:extLst>
            </c:dLbl>
            <c:dLbl>
              <c:idx val="3"/>
              <c:layout>
                <c:manualLayout>
                  <c:x val="0"/>
                  <c:y val="-7.495830588583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38-4503-A012-727389BFBCE4}"/>
                </c:ext>
              </c:extLst>
            </c:dLbl>
            <c:dLbl>
              <c:idx val="4"/>
              <c:layout>
                <c:manualLayout>
                  <c:x val="-9.6786288274549902E-17"/>
                  <c:y val="-6.84401923305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38-4503-A012-727389BFB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'[HISTOGRAMMES CA 2021.xlsx]Feuil1'!$C$239:$G$239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'[HISTOGRAMMES CA 2021.xlsx]Feuil1'!$C$240:$G$240</c:f>
              <c:numCache>
                <c:formatCode>"€"#,##0.00_);[Red]\("€"#,##0.00\)</c:formatCode>
                <c:ptCount val="5"/>
                <c:pt idx="0">
                  <c:v>9874163.4900000002</c:v>
                </c:pt>
                <c:pt idx="1">
                  <c:v>5729358.3200000003</c:v>
                </c:pt>
                <c:pt idx="2">
                  <c:v>7454750.1500000004</c:v>
                </c:pt>
                <c:pt idx="3">
                  <c:v>7311773.2300000004</c:v>
                </c:pt>
                <c:pt idx="4">
                  <c:v>6720448.5800000001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8-4503-A012-727389BFBC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5019455"/>
        <c:axId val="365026943"/>
        <c:axId val="0"/>
      </c:bar3DChart>
      <c:catAx>
        <c:axId val="36501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5026943"/>
        <c:crosses val="autoZero"/>
        <c:auto val="1"/>
        <c:lblAlgn val="ctr"/>
        <c:lblOffset val="100"/>
        <c:noMultiLvlLbl val="0"/>
      </c:catAx>
      <c:valAx>
        <c:axId val="36502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501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[ClasseurDGF.xlsx]Feuil1!$C$10</c:f>
              <c:strCache>
                <c:ptCount val="1"/>
                <c:pt idx="0">
                  <c:v>DGF (7411)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034367169027915E-2"/>
                  <c:y val="-8.9223423271521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C2-4730-A30C-0EB2F50B332E}"/>
                </c:ext>
              </c:extLst>
            </c:dLbl>
            <c:dLbl>
              <c:idx val="1"/>
              <c:layout>
                <c:manualLayout>
                  <c:x val="-7.8301422192957909E-2"/>
                  <c:y val="-9.6981981816871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C2-4730-A30C-0EB2F50B332E}"/>
                </c:ext>
              </c:extLst>
            </c:dLbl>
            <c:dLbl>
              <c:idx val="2"/>
              <c:layout>
                <c:manualLayout>
                  <c:x val="-8.7516064404544555E-2"/>
                  <c:y val="-9.6981981816871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C2-4730-A30C-0EB2F50B332E}"/>
                </c:ext>
              </c:extLst>
            </c:dLbl>
            <c:dLbl>
              <c:idx val="3"/>
              <c:layout>
                <c:manualLayout>
                  <c:x val="-8.7516064404544555E-2"/>
                  <c:y val="-8.1464864726171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C2-4730-A30C-0EB2F50B332E}"/>
                </c:ext>
              </c:extLst>
            </c:dLbl>
            <c:dLbl>
              <c:idx val="4"/>
              <c:layout>
                <c:manualLayout>
                  <c:x val="-2.3372540910381257E-2"/>
                  <c:y val="-0.108619819634895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2-4730-A30C-0EB2F50B3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[ClasseurDGF.xlsx]Feuil1!$D$9:$H$9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[ClasseurDGF.xlsx]Feuil1!$D$10:$H$10</c:f>
              <c:numCache>
                <c:formatCode>#,##0.00</c:formatCode>
                <c:ptCount val="5"/>
                <c:pt idx="0">
                  <c:v>1353992</c:v>
                </c:pt>
                <c:pt idx="1">
                  <c:v>1266868</c:v>
                </c:pt>
                <c:pt idx="2">
                  <c:v>1158236</c:v>
                </c:pt>
                <c:pt idx="3">
                  <c:v>1054898</c:v>
                </c:pt>
                <c:pt idx="4">
                  <c:v>943140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2-4730-A30C-0EB2F50B332E}"/>
            </c:ext>
          </c:extLst>
        </c:ser>
        <c:ser>
          <c:idx val="1"/>
          <c:order val="1"/>
          <c:tx>
            <c:strRef>
              <c:f>[ClasseurDGF.xlsx]Feuil1!$C$11</c:f>
              <c:strCache>
                <c:ptCount val="1"/>
                <c:pt idx="0">
                  <c:v>CAF (7478)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021924681183356E-2"/>
                  <c:y val="6.5947747635472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C2-4730-A30C-0EB2F50B332E}"/>
                </c:ext>
              </c:extLst>
            </c:dLbl>
            <c:dLbl>
              <c:idx val="1"/>
              <c:layout>
                <c:manualLayout>
                  <c:x val="-8.2021924681183397E-2"/>
                  <c:y val="8.146486472617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2-4730-A30C-0EB2F50B332E}"/>
                </c:ext>
              </c:extLst>
            </c:dLbl>
            <c:dLbl>
              <c:idx val="2"/>
              <c:layout>
                <c:manualLayout>
                  <c:x val="-8.8932906339873372E-2"/>
                  <c:y val="0.143533333088969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C2-4730-A30C-0EB2F50B332E}"/>
                </c:ext>
              </c:extLst>
            </c:dLbl>
            <c:dLbl>
              <c:idx val="3"/>
              <c:layout>
                <c:manualLayout>
                  <c:x val="-9.2123385510337899E-2"/>
                  <c:y val="7.370630618082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C2-4730-A30C-0EB2F50B332E}"/>
                </c:ext>
              </c:extLst>
            </c:dLbl>
            <c:dLbl>
              <c:idx val="4"/>
              <c:layout>
                <c:manualLayout>
                  <c:x val="-3.4890843674864787E-2"/>
                  <c:y val="0.100861261089545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C2-4730-A30C-0EB2F50B3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[ClasseurDGF.xlsx]Feuil1!$D$9:$H$9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[ClasseurDGF.xlsx]Feuil1!$D$11:$H$11</c:f>
              <c:numCache>
                <c:formatCode>#,##0.00</c:formatCode>
                <c:ptCount val="5"/>
                <c:pt idx="0">
                  <c:v>991925</c:v>
                </c:pt>
                <c:pt idx="1">
                  <c:v>848729</c:v>
                </c:pt>
                <c:pt idx="2">
                  <c:v>981284</c:v>
                </c:pt>
                <c:pt idx="3">
                  <c:v>1011577</c:v>
                </c:pt>
                <c:pt idx="4">
                  <c:v>734868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C2-4730-A30C-0EB2F50B33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8729888"/>
        <c:axId val="2078729472"/>
      </c:lineChart>
      <c:catAx>
        <c:axId val="20787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8729472"/>
        <c:crosses val="autoZero"/>
        <c:auto val="1"/>
        <c:lblAlgn val="ctr"/>
        <c:lblOffset val="100"/>
        <c:noMultiLvlLbl val="0"/>
      </c:catAx>
      <c:valAx>
        <c:axId val="20787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872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[Classeur1]Feuil1!$D$68</c:f>
              <c:strCache>
                <c:ptCount val="1"/>
                <c:pt idx="0">
                  <c:v>Réalisé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6-427F-AA84-3F62A024B0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6-427F-AA84-3F62A024B0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6-427F-AA84-3F62A024B0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F6-427F-AA84-3F62A024B0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F6-427F-AA84-3F62A024B0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F6-427F-AA84-3F62A024B0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F6-427F-AA84-3F62A024B08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F6-427F-AA84-3F62A024B08C}"/>
              </c:ext>
            </c:extLst>
          </c:dPt>
          <c:dLbls>
            <c:dLbl>
              <c:idx val="0"/>
              <c:layout>
                <c:manualLayout>
                  <c:x val="0.23075485092423653"/>
                  <c:y val="-3.01587330904628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27F-AA84-3F62A024B08C}"/>
                </c:ext>
              </c:extLst>
            </c:dLbl>
            <c:dLbl>
              <c:idx val="1"/>
              <c:layout>
                <c:manualLayout>
                  <c:x val="0.29140195917996525"/>
                  <c:y val="-3.01587330904627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9289851130974"/>
                      <c:h val="0.12455556766361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F6-427F-AA84-3F62A024B08C}"/>
                </c:ext>
              </c:extLst>
            </c:dLbl>
            <c:dLbl>
              <c:idx val="2"/>
              <c:layout>
                <c:manualLayout>
                  <c:x val="0.22040046658789259"/>
                  <c:y val="0.140740754422159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6067279039013"/>
                      <c:h val="0.12455556766361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F6-427F-AA84-3F62A024B08C}"/>
                </c:ext>
              </c:extLst>
            </c:dLbl>
            <c:dLbl>
              <c:idx val="3"/>
              <c:layout>
                <c:manualLayout>
                  <c:x val="-0.20265009343987439"/>
                  <c:y val="7.7072317897849227E-2"/>
                </c:manualLayout>
              </c:layout>
              <c:tx>
                <c:rich>
                  <a:bodyPr/>
                  <a:lstStyle/>
                  <a:p>
                    <a:fld id="{2584B193-0229-1F4D-A4EA-36891AC67CA3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0E382A37-CB4F-E14F-8923-F663163E9411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30F6A028-8810-3845-BF24-341C570020B4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CF6-427F-AA84-3F62A024B08C}"/>
                </c:ext>
              </c:extLst>
            </c:dLbl>
            <c:dLbl>
              <c:idx val="4"/>
              <c:layout>
                <c:manualLayout>
                  <c:x val="-0.18637891805419105"/>
                  <c:y val="-3.35097034338474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0531835655306"/>
                      <c:h val="0.18180702790830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CF6-427F-AA84-3F62A024B08C}"/>
                </c:ext>
              </c:extLst>
            </c:dLbl>
            <c:dLbl>
              <c:idx val="5"/>
              <c:layout>
                <c:manualLayout>
                  <c:x val="-0.19303530798469787"/>
                  <c:y val="5.02645551507712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66A799-5EC8-4A8F-A3BF-99862082E733}" type="CATEGORYNAME">
                      <a:rPr lang="fr-FR" dirty="0"/>
                      <a:pPr>
                        <a:defRPr sz="1400" b="1"/>
                      </a:pPr>
                      <a:t>[NOM DE CATÉGORIE]</a:t>
                    </a:fld>
                    <a:r>
                      <a:rPr lang="fr-FR" baseline="0" dirty="0"/>
                      <a:t>;  </a:t>
                    </a:r>
                  </a:p>
                  <a:p>
                    <a:pPr>
                      <a:defRPr sz="1400" b="1"/>
                    </a:pPr>
                    <a:r>
                      <a:rPr lang="fr-FR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</a:rPr>
                      <a:t>776 693,26 € </a:t>
                    </a:r>
                    <a:r>
                      <a:rPr lang="fr-FR" baseline="0" dirty="0"/>
                      <a:t>; </a:t>
                    </a:r>
                  </a:p>
                  <a:p>
                    <a:pPr>
                      <a:defRPr sz="1400" b="1"/>
                    </a:pPr>
                    <a:fld id="{78F555A9-A9DA-449E-9CEF-A8BB3D587523}" type="PERCENTAGE">
                      <a:rPr lang="fr-FR" baseline="0" smtClean="0"/>
                      <a:pPr>
                        <a:defRPr sz="1400" b="1"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87048982993303"/>
                      <c:h val="0.24187303938551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CF6-427F-AA84-3F62A024B08C}"/>
                </c:ext>
              </c:extLst>
            </c:dLbl>
            <c:dLbl>
              <c:idx val="6"/>
              <c:layout>
                <c:manualLayout>
                  <c:x val="-0.12055461763029025"/>
                  <c:y val="-0.10723105098831198"/>
                </c:manualLayout>
              </c:layout>
              <c:tx>
                <c:rich>
                  <a:bodyPr/>
                  <a:lstStyle/>
                  <a:p>
                    <a:fld id="{3C3C8979-97D5-5E40-80A7-2B79A93D3C8F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89B7DEE9-CAE5-0F41-9ED1-B65835E2C17C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508B06FC-9C55-AA4F-8747-F5159B36A595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6616707829904"/>
                      <c:h val="0.18185716053549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F6-427F-AA84-3F62A024B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[Classeur1]Feuil1!$C$69:$C$76</c:f>
              <c:strCache>
                <c:ptCount val="7"/>
                <c:pt idx="0">
                  <c:v>1010 Restaurant David Régnier/Paul Fort</c:v>
                </c:pt>
                <c:pt idx="1">
                  <c:v>1011 Eglise</c:v>
                </c:pt>
                <c:pt idx="2">
                  <c:v>1012 Malraux</c:v>
                </c:pt>
                <c:pt idx="3">
                  <c:v>1013 Pistes cyclables</c:v>
                </c:pt>
                <c:pt idx="4">
                  <c:v>1014 Voirie Pierre Brossolette</c:v>
                </c:pt>
                <c:pt idx="5">
                  <c:v>1015 Bois Loriot</c:v>
                </c:pt>
                <c:pt idx="6">
                  <c:v>1016 Maison médicale</c:v>
                </c:pt>
              </c:strCache>
            </c:strRef>
          </c:cat>
          <c:val>
            <c:numRef>
              <c:f>[Classeur1]Feuil1!$D$69:$D$76</c:f>
              <c:numCache>
                <c:formatCode>_-* #\ ##0.00\ "€"_-;\-* #\ ##0.00\ "€"_-;_-* "-"??\ "€"_-;_-@_-</c:formatCode>
                <c:ptCount val="8"/>
                <c:pt idx="0">
                  <c:v>1667428.96</c:v>
                </c:pt>
                <c:pt idx="1">
                  <c:v>32625.48</c:v>
                </c:pt>
                <c:pt idx="2">
                  <c:v>121283.88</c:v>
                </c:pt>
                <c:pt idx="3">
                  <c:v>326041.8</c:v>
                </c:pt>
                <c:pt idx="4">
                  <c:v>790839.45</c:v>
                </c:pt>
                <c:pt idx="5">
                  <c:v>776693.26</c:v>
                </c:pt>
                <c:pt idx="6">
                  <c:v>99634.67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F6-427F-AA84-3F62A024B08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Feuil1!$C$3</c:f>
              <c:strCache>
                <c:ptCount val="1"/>
                <c:pt idx="0">
                  <c:v>VOTE 2021
(BP +DM +REPORTS)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0.125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27-4614-9B86-08C3F32AE5D6}"/>
                </c:ext>
              </c:extLst>
            </c:dLbl>
            <c:dLbl>
              <c:idx val="2"/>
              <c:layout>
                <c:manualLayout>
                  <c:x val="-3.6813497083431306E-17"/>
                  <c:y val="-2.064516408705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7-4614-9B86-08C3F32AE5D6}"/>
                </c:ext>
              </c:extLst>
            </c:dLbl>
            <c:dLbl>
              <c:idx val="3"/>
              <c:layout>
                <c:manualLayout>
                  <c:x val="7.9840319361277438E-3"/>
                  <c:y val="-3.326403326403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7-4614-9B86-08C3F32AE5D6}"/>
                </c:ext>
              </c:extLst>
            </c:dLbl>
            <c:dLbl>
              <c:idx val="4"/>
              <c:layout>
                <c:manualLayout>
                  <c:x val="3.0120481927710843E-2"/>
                  <c:y val="-0.14107528792824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7-4614-9B86-08C3F32AE5D6}"/>
                </c:ext>
              </c:extLst>
            </c:dLbl>
            <c:dLbl>
              <c:idx val="5"/>
              <c:layout>
                <c:manualLayout>
                  <c:x val="3.0339321357285429E-2"/>
                  <c:y val="-0.14270990554455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7-4614-9B86-08C3F32AE5D6}"/>
                </c:ext>
              </c:extLst>
            </c:dLbl>
            <c:dLbl>
              <c:idx val="6"/>
              <c:layout>
                <c:manualLayout>
                  <c:x val="1.6064257028112448E-2"/>
                  <c:y val="-3.440860681176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7-4614-9B86-08C3F32AE5D6}"/>
                </c:ext>
              </c:extLst>
            </c:dLbl>
            <c:dLbl>
              <c:idx val="7"/>
              <c:layout>
                <c:manualLayout>
                  <c:x val="8.6345381526104423E-2"/>
                  <c:y val="-6.1935492261179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27-4614-9B86-08C3F32AE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Feuil1!$B$4:$B$11</c:f>
              <c:strCache>
                <c:ptCount val="8"/>
                <c:pt idx="0">
                  <c:v>Opérations :</c:v>
                </c:pt>
                <c:pt idx="1">
                  <c:v>1010 Restaurant David Régnier/Paul Fort</c:v>
                </c:pt>
                <c:pt idx="2">
                  <c:v>1011 Eglise</c:v>
                </c:pt>
                <c:pt idx="3">
                  <c:v>1012 Malraux</c:v>
                </c:pt>
                <c:pt idx="4">
                  <c:v>1013 Pistes cyclables</c:v>
                </c:pt>
                <c:pt idx="5">
                  <c:v>1014 Voirie Pierre Brossolette</c:v>
                </c:pt>
                <c:pt idx="6">
                  <c:v>1015 Bois Loriot</c:v>
                </c:pt>
                <c:pt idx="7">
                  <c:v>1016 Maison médicale</c:v>
                </c:pt>
              </c:strCache>
            </c:strRef>
          </c:cat>
          <c:val>
            <c:numRef>
              <c:f>Feuil1!$C$4:$C$11</c:f>
              <c:numCache>
                <c:formatCode>_-* #\ ##0.00\ "€"_-;\-* #\ ##0.00\ "€"_-;_-* "-"??\ "€"_-;_-@_-</c:formatCode>
                <c:ptCount val="8"/>
                <c:pt idx="1">
                  <c:v>1925120.06</c:v>
                </c:pt>
                <c:pt idx="2">
                  <c:v>32830.82</c:v>
                </c:pt>
                <c:pt idx="3">
                  <c:v>6202692.1299999999</c:v>
                </c:pt>
                <c:pt idx="4">
                  <c:v>1010000</c:v>
                </c:pt>
                <c:pt idx="5">
                  <c:v>1099006.58</c:v>
                </c:pt>
                <c:pt idx="6">
                  <c:v>1220720</c:v>
                </c:pt>
                <c:pt idx="7">
                  <c:v>1693134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7-4614-9B86-08C3F32AE5D6}"/>
            </c:ext>
          </c:extLst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REALISE 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6.1111111111111109E-2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27-4614-9B86-08C3F32AE5D6}"/>
                </c:ext>
              </c:extLst>
            </c:dLbl>
            <c:dLbl>
              <c:idx val="2"/>
              <c:layout>
                <c:manualLayout>
                  <c:x val="1.6064257028112448E-2"/>
                  <c:y val="-9.63440990729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27-4614-9B86-08C3F32AE5D6}"/>
                </c:ext>
              </c:extLst>
            </c:dLbl>
            <c:dLbl>
              <c:idx val="3"/>
              <c:layout>
                <c:manualLayout>
                  <c:x val="3.5685227969258396E-2"/>
                  <c:y val="-0.14451607270504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27-4614-9B86-08C3F32AE5D6}"/>
                </c:ext>
              </c:extLst>
            </c:dLbl>
            <c:dLbl>
              <c:idx val="4"/>
              <c:layout>
                <c:manualLayout>
                  <c:x val="4.2531755386864066E-2"/>
                  <c:y val="-0.1240641489460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27-4614-9B86-08C3F32AE5D6}"/>
                </c:ext>
              </c:extLst>
            </c:dLbl>
            <c:dLbl>
              <c:idx val="5"/>
              <c:layout>
                <c:manualLayout>
                  <c:x val="2.4096385542168676E-2"/>
                  <c:y val="-0.12043012384118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27-4614-9B86-08C3F32AE5D6}"/>
                </c:ext>
              </c:extLst>
            </c:dLbl>
            <c:dLbl>
              <c:idx val="6"/>
              <c:layout>
                <c:manualLayout>
                  <c:x val="2.4096385542168676E-2"/>
                  <c:y val="-0.15139786997177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27-4614-9B86-08C3F32AE5D6}"/>
                </c:ext>
              </c:extLst>
            </c:dLbl>
            <c:dLbl>
              <c:idx val="7"/>
              <c:layout>
                <c:manualLayout>
                  <c:x val="5.8232931726907633E-2"/>
                  <c:y val="-5.161291021764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27-4614-9B86-08C3F32AE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Feuil1!$B$4:$B$11</c:f>
              <c:strCache>
                <c:ptCount val="8"/>
                <c:pt idx="0">
                  <c:v>Opérations :</c:v>
                </c:pt>
                <c:pt idx="1">
                  <c:v>1010 Restaurant David Régnier/Paul Fort</c:v>
                </c:pt>
                <c:pt idx="2">
                  <c:v>1011 Eglise</c:v>
                </c:pt>
                <c:pt idx="3">
                  <c:v>1012 Malraux</c:v>
                </c:pt>
                <c:pt idx="4">
                  <c:v>1013 Pistes cyclables</c:v>
                </c:pt>
                <c:pt idx="5">
                  <c:v>1014 Voirie Pierre Brossolette</c:v>
                </c:pt>
                <c:pt idx="6">
                  <c:v>1015 Bois Loriot</c:v>
                </c:pt>
                <c:pt idx="7">
                  <c:v>1016 Maison médicale</c:v>
                </c:pt>
              </c:strCache>
            </c:strRef>
          </c:cat>
          <c:val>
            <c:numRef>
              <c:f>Feuil1!$D$4:$D$11</c:f>
              <c:numCache>
                <c:formatCode>_-* #\ ##0.00\ "€"_-;\-* #\ ##0.00\ "€"_-;_-* "-"??\ "€"_-;_-@_-</c:formatCode>
                <c:ptCount val="8"/>
                <c:pt idx="1">
                  <c:v>1667428.96</c:v>
                </c:pt>
                <c:pt idx="2">
                  <c:v>32625.48</c:v>
                </c:pt>
                <c:pt idx="3">
                  <c:v>121283.88</c:v>
                </c:pt>
                <c:pt idx="4">
                  <c:v>326041.8</c:v>
                </c:pt>
                <c:pt idx="5">
                  <c:v>790839.45</c:v>
                </c:pt>
                <c:pt idx="6">
                  <c:v>776693.26</c:v>
                </c:pt>
                <c:pt idx="7">
                  <c:v>99634.67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27-4614-9B86-08C3F32AE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2367984"/>
        <c:axId val="1752371312"/>
        <c:axId val="0"/>
      </c:bar3DChart>
      <c:catAx>
        <c:axId val="175236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2371312"/>
        <c:crosses val="autoZero"/>
        <c:auto val="1"/>
        <c:lblAlgn val="ctr"/>
        <c:lblOffset val="100"/>
        <c:noMultiLvlLbl val="0"/>
      </c:catAx>
      <c:valAx>
        <c:axId val="175237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&quot;€&quot;_-;\-* #\ ##0.0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236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82944562182504"/>
          <c:y val="3.3026653549624106E-2"/>
          <c:w val="0.88529254250186995"/>
          <c:h val="0.79311480090779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Feuil1!$C$274</c:f>
              <c:strCache>
                <c:ptCount val="1"/>
                <c:pt idx="0">
                  <c:v>REALISATION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792544536143805E-3"/>
                  <c:y val="-4.953998032443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FD-49A7-9C3C-02DB968603F0}"/>
                </c:ext>
              </c:extLst>
            </c:dLbl>
            <c:dLbl>
              <c:idx val="1"/>
              <c:layout>
                <c:manualLayout>
                  <c:x val="-1.0878011876305063E-2"/>
                  <c:y val="-5.284264567939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FD-49A7-9C3C-02DB968603F0}"/>
                </c:ext>
              </c:extLst>
            </c:dLbl>
            <c:dLbl>
              <c:idx val="2"/>
              <c:layout>
                <c:manualLayout>
                  <c:x val="-0.14413365736104147"/>
                  <c:y val="1.98159921297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FD-49A7-9C3C-02DB968603F0}"/>
                </c:ext>
              </c:extLst>
            </c:dLbl>
            <c:dLbl>
              <c:idx val="3"/>
              <c:layout>
                <c:manualLayout>
                  <c:x val="-9.9713956961989541E-17"/>
                  <c:y val="-3.3026653549624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FD-49A7-9C3C-02DB96860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Feuil1!$B$275:$B$278</c:f>
              <c:strCache>
                <c:ptCount val="4"/>
                <c:pt idx="0">
                  <c:v>POLE FAMILLE</c:v>
                </c:pt>
                <c:pt idx="1">
                  <c:v>DIRECTION GENERALE</c:v>
                </c:pt>
                <c:pt idx="2">
                  <c:v>POLE RESSOURCES</c:v>
                </c:pt>
                <c:pt idx="3">
                  <c:v>SERVICES TECHNIQUES</c:v>
                </c:pt>
              </c:strCache>
            </c:strRef>
          </c:cat>
          <c:val>
            <c:numRef>
              <c:f>Feuil1!$C$275:$C$278</c:f>
              <c:numCache>
                <c:formatCode>"€"#,##0.00_);[Red]\("€"#,##0.00\)</c:formatCode>
                <c:ptCount val="4"/>
                <c:pt idx="0">
                  <c:v>1638466.05</c:v>
                </c:pt>
                <c:pt idx="1">
                  <c:v>360797.88</c:v>
                </c:pt>
                <c:pt idx="2">
                  <c:v>18559836.329999998</c:v>
                </c:pt>
                <c:pt idx="3">
                  <c:v>2006522.68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D-49A7-9C3C-02DB968603F0}"/>
            </c:ext>
          </c:extLst>
        </c:ser>
        <c:ser>
          <c:idx val="1"/>
          <c:order val="1"/>
          <c:tx>
            <c:strRef>
              <c:f>Feuil1!$D$274</c:f>
              <c:strCache>
                <c:ptCount val="1"/>
                <c:pt idx="0">
                  <c:v>VOTE 2021 (BP+BS+DM)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390059381525064E-3"/>
                  <c:y val="-0.10898795671375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FD-49A7-9C3C-02DB968603F0}"/>
                </c:ext>
              </c:extLst>
            </c:dLbl>
            <c:dLbl>
              <c:idx val="1"/>
              <c:layout>
                <c:manualLayout>
                  <c:x val="-1.3597514845381266E-3"/>
                  <c:y val="-0.11889595277864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FD-49A7-9C3C-02DB968603F0}"/>
                </c:ext>
              </c:extLst>
            </c:dLbl>
            <c:dLbl>
              <c:idx val="2"/>
              <c:layout>
                <c:manualLayout>
                  <c:x val="-2.719502969076353E-3"/>
                  <c:y val="-6.605330709924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FD-49A7-9C3C-02DB968603F0}"/>
                </c:ext>
              </c:extLst>
            </c:dLbl>
            <c:dLbl>
              <c:idx val="3"/>
              <c:layout>
                <c:manualLayout>
                  <c:x val="2.7195029690762532E-3"/>
                  <c:y val="-0.1221986181336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FD-49A7-9C3C-02DB96860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Feuil1!$B$275:$B$278</c:f>
              <c:strCache>
                <c:ptCount val="4"/>
                <c:pt idx="0">
                  <c:v>POLE FAMILLE</c:v>
                </c:pt>
                <c:pt idx="1">
                  <c:v>DIRECTION GENERALE</c:v>
                </c:pt>
                <c:pt idx="2">
                  <c:v>POLE RESSOURCES</c:v>
                </c:pt>
                <c:pt idx="3">
                  <c:v>SERVICES TECHNIQUES</c:v>
                </c:pt>
              </c:strCache>
            </c:strRef>
          </c:cat>
          <c:val>
            <c:numRef>
              <c:f>Feuil1!$D$275:$D$278</c:f>
              <c:numCache>
                <c:formatCode>"€"#,##0.00_);[Red]\("€"#,##0.00\)</c:formatCode>
                <c:ptCount val="4"/>
                <c:pt idx="0">
                  <c:v>1925000</c:v>
                </c:pt>
                <c:pt idx="1">
                  <c:v>385800</c:v>
                </c:pt>
                <c:pt idx="2">
                  <c:v>18541282</c:v>
                </c:pt>
                <c:pt idx="3">
                  <c:v>1552832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D-49A7-9C3C-02DB968603F0}"/>
            </c:ext>
          </c:extLst>
        </c:ser>
        <c:ser>
          <c:idx val="2"/>
          <c:order val="2"/>
          <c:tx>
            <c:strRef>
              <c:f>Feuil1!$E$274</c:f>
              <c:strCache>
                <c:ptCount val="1"/>
                <c:pt idx="0">
                  <c:v>REALISATION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231550474296307E-2"/>
                  <c:y val="-0.14861994097330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FD-49A7-9C3C-02DB968603F0}"/>
                </c:ext>
              </c:extLst>
            </c:dLbl>
            <c:dLbl>
              <c:idx val="1"/>
              <c:layout>
                <c:manualLayout>
                  <c:x val="-1.0878011876305013E-2"/>
                  <c:y val="-0.181646594522932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€ 379</a:t>
                    </a:r>
                    <a:r>
                      <a:rPr lang="en-US" baseline="0" dirty="0"/>
                      <a:t> 771,14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2FD-49A7-9C3C-02DB968603F0}"/>
                </c:ext>
              </c:extLst>
            </c:dLbl>
            <c:dLbl>
              <c:idx val="2"/>
              <c:layout>
                <c:manualLayout>
                  <c:x val="0.1128593732166645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FD-49A7-9C3C-02DB968603F0}"/>
                </c:ext>
              </c:extLst>
            </c:dLbl>
            <c:dLbl>
              <c:idx val="3"/>
              <c:layout>
                <c:manualLayout>
                  <c:x val="2.1756023752610026E-2"/>
                  <c:y val="-0.18494925987789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FD-49A7-9C3C-02DB96860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Feuil1!$B$275:$B$278</c:f>
              <c:strCache>
                <c:ptCount val="4"/>
                <c:pt idx="0">
                  <c:v>POLE FAMILLE</c:v>
                </c:pt>
                <c:pt idx="1">
                  <c:v>DIRECTION GENERALE</c:v>
                </c:pt>
                <c:pt idx="2">
                  <c:v>POLE RESSOURCES</c:v>
                </c:pt>
                <c:pt idx="3">
                  <c:v>SERVICES TECHNIQUES</c:v>
                </c:pt>
              </c:strCache>
            </c:strRef>
          </c:cat>
          <c:val>
            <c:numRef>
              <c:f>Feuil1!$E$275:$E$278</c:f>
              <c:numCache>
                <c:formatCode>"€"#,##0.00_);[Red]\("€"#,##0.00\)</c:formatCode>
                <c:ptCount val="4"/>
                <c:pt idx="0">
                  <c:v>1713508.36</c:v>
                </c:pt>
                <c:pt idx="1">
                  <c:v>378221.67</c:v>
                </c:pt>
                <c:pt idx="2">
                  <c:v>18474223.68</c:v>
                </c:pt>
                <c:pt idx="3">
                  <c:v>1889189.87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D-49A7-9C3C-02DB968603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99867760"/>
        <c:axId val="1899853200"/>
        <c:axId val="0"/>
      </c:bar3DChart>
      <c:catAx>
        <c:axId val="18998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9853200"/>
        <c:crosses val="autoZero"/>
        <c:auto val="1"/>
        <c:lblAlgn val="ctr"/>
        <c:lblOffset val="100"/>
        <c:noMultiLvlLbl val="0"/>
      </c:catAx>
      <c:valAx>
        <c:axId val="1899853200"/>
        <c:scaling>
          <c:orientation val="minMax"/>
        </c:scaling>
        <c:delete val="0"/>
        <c:axPos val="l"/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98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2D-4780-8AE6-42DDA7D058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2D-4780-8AE6-42DDA7D058D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2D-4780-8AE6-42DDA7D058D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2D-4780-8AE6-42DDA7D058D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2D-4780-8AE6-42DDA7D058D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2D-4780-8AE6-42DDA7D058D3}"/>
              </c:ext>
            </c:extLst>
          </c:dPt>
          <c:dLbls>
            <c:dLbl>
              <c:idx val="0"/>
              <c:layout>
                <c:manualLayout>
                  <c:x val="0.25543583772898454"/>
                  <c:y val="0.21393881830074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2847611830245"/>
                      <c:h val="0.18341081103683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2D-4780-8AE6-42DDA7D058D3}"/>
                </c:ext>
              </c:extLst>
            </c:dLbl>
            <c:dLbl>
              <c:idx val="1"/>
              <c:layout>
                <c:manualLayout>
                  <c:x val="-0.24886885795464161"/>
                  <c:y val="8.4968608686821628E-2"/>
                </c:manualLayout>
              </c:layout>
              <c:tx>
                <c:rich>
                  <a:bodyPr/>
                  <a:lstStyle/>
                  <a:p>
                    <a:fld id="{67050800-1062-491E-B0A7-754EFE055174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52AC7812-3756-499D-828E-1204963765D0}" type="VALUE">
                      <a:rPr lang="fr-FR" baseline="0" smtClean="0"/>
                      <a:pPr/>
                      <a:t>[VALEUR]</a:t>
                    </a:fld>
                    <a:r>
                      <a:rPr lang="fr-FR" baseline="0" dirty="0"/>
                      <a:t> </a:t>
                    </a:r>
                    <a:fld id="{CE75B8F2-2812-4071-91F7-72BE06754306}" type="PERCENTAGE">
                      <a:rPr lang="fr-FR" baseline="0"/>
                      <a:pPr/>
                      <a:t>[POURCENTAGE]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6105626952427"/>
                      <c:h val="0.14210999802870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2D-4780-8AE6-42DDA7D058D3}"/>
                </c:ext>
              </c:extLst>
            </c:dLbl>
            <c:dLbl>
              <c:idx val="2"/>
              <c:layout>
                <c:manualLayout>
                  <c:x val="-0.26401739713448941"/>
                  <c:y val="0.23973286022353243"/>
                </c:manualLayout>
              </c:layout>
              <c:tx>
                <c:rich>
                  <a:bodyPr/>
                  <a:lstStyle/>
                  <a:p>
                    <a:fld id="{AAD1073F-1737-4677-AC77-BE2423ADB466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</a:p>
                  <a:p>
                    <a:r>
                      <a:rPr lang="fr-FR" baseline="0" dirty="0"/>
                      <a:t> </a:t>
                    </a:r>
                    <a:fld id="{3FF94A5D-0716-4DF4-ADEC-3AC3962C57AA}" type="PERCENTAGE">
                      <a:rPr lang="fr-FR" baseline="0"/>
                      <a:pPr/>
                      <a:t>[POURCENTAGE]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7884820891098"/>
                      <c:h val="0.14210999802870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2D-4780-8AE6-42DDA7D058D3}"/>
                </c:ext>
              </c:extLst>
            </c:dLbl>
            <c:dLbl>
              <c:idx val="3"/>
              <c:layout>
                <c:manualLayout>
                  <c:x val="-0.29936393175421222"/>
                  <c:y val="6.3726456515116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3200288225524"/>
                      <c:h val="0.18644540420422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02D-4780-8AE6-42DDA7D058D3}"/>
                </c:ext>
              </c:extLst>
            </c:dLbl>
            <c:dLbl>
              <c:idx val="4"/>
              <c:layout>
                <c:manualLayout>
                  <c:x val="-0.2120794917179466"/>
                  <c:y val="-0.1231781987180636"/>
                </c:manualLayout>
              </c:layout>
              <c:tx>
                <c:rich>
                  <a:bodyPr/>
                  <a:lstStyle/>
                  <a:p>
                    <a:fld id="{8DAAF70D-5B93-4492-8F80-6D26E61D493E}" type="CATEGORYNAME">
                      <a:rPr lang="fr-FR" dirty="0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36CCD762-E9DB-4675-8DBC-3579DA6DA05A}" type="VALUE">
                      <a:rPr lang="fr-FR" baseline="0" dirty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5EB5F41F-951E-4CEE-8559-5110873E67F6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9902529061961"/>
                      <c:h val="0.14210999802870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2D-4780-8AE6-42DDA7D058D3}"/>
                </c:ext>
              </c:extLst>
            </c:dLbl>
            <c:dLbl>
              <c:idx val="5"/>
              <c:layout>
                <c:manualLayout>
                  <c:x val="0.28998637824272178"/>
                  <c:y val="-6.6761049682502738E-2"/>
                </c:manualLayout>
              </c:layout>
              <c:tx>
                <c:rich>
                  <a:bodyPr/>
                  <a:lstStyle/>
                  <a:p>
                    <a:fld id="{73AF7246-1F36-47B3-8386-8127E562D82E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1305C204-6360-469E-98BF-FC5906B375B7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990801707042"/>
                      <c:h val="0.14210999802870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02D-4780-8AE6-42DDA7D05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[Classeur1]Feuil1!$B$59:$B$64</c:f>
              <c:strCache>
                <c:ptCount val="6"/>
                <c:pt idx="0">
                  <c:v>Charges à caractère général 
(Chapitre 011)</c:v>
                </c:pt>
                <c:pt idx="1">
                  <c:v>Charges de personnel 
(Chapitre 012)</c:v>
                </c:pt>
                <c:pt idx="2">
                  <c:v>Atténuation de produits
(Chapitre 014)</c:v>
                </c:pt>
                <c:pt idx="3">
                  <c:v>Autres charges de gestion courante 
(Chapitre 65)</c:v>
                </c:pt>
                <c:pt idx="4">
                  <c:v>Charges financières 
(Chapitre 66)</c:v>
                </c:pt>
                <c:pt idx="5">
                  <c:v>Dotations aux provisions
 (Chapitre 68)</c:v>
                </c:pt>
              </c:strCache>
            </c:strRef>
          </c:cat>
          <c:val>
            <c:numRef>
              <c:f>[Classeur1]Feuil1!$C$59:$C$64</c:f>
              <c:numCache>
                <c:formatCode>_-* #\ ##0.00\ "€"_-;\-* #\ ##0.00\ "€"_-;_-* "-"??\ "€"_-;_-@_-</c:formatCode>
                <c:ptCount val="6"/>
                <c:pt idx="0">
                  <c:v>4921987.87</c:v>
                </c:pt>
                <c:pt idx="1">
                  <c:v>13071655.58</c:v>
                </c:pt>
                <c:pt idx="2">
                  <c:v>469642</c:v>
                </c:pt>
                <c:pt idx="3">
                  <c:v>1243353.77</c:v>
                </c:pt>
                <c:pt idx="4">
                  <c:v>224985.19</c:v>
                </c:pt>
                <c:pt idx="5">
                  <c:v>19660.599999999999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2D-4780-8AE6-42DDA7D058D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68667136742177"/>
          <c:y val="9.7776793513078358E-2"/>
          <c:w val="0.36682888242377759"/>
          <c:h val="0.90222320648692167"/>
        </c:manualLayout>
      </c:layout>
      <c:doughnutChart>
        <c:varyColors val="1"/>
        <c:ser>
          <c:idx val="0"/>
          <c:order val="0"/>
          <c:tx>
            <c:strRef>
              <c:f>[Classeur1]Feuil1!$C$75</c:f>
              <c:strCache>
                <c:ptCount val="1"/>
                <c:pt idx="0">
                  <c:v>REALISATION 2021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2-47F4-81FA-DD76869D9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2-47F4-81FA-DD76869D93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2-47F4-81FA-DD76869D93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2-47F4-81FA-DD76869D93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2-47F4-81FA-DD76869D93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2-47F4-81FA-DD76869D93C3}"/>
              </c:ext>
            </c:extLst>
          </c:dPt>
          <c:dLbls>
            <c:dLbl>
              <c:idx val="1"/>
              <c:layout>
                <c:manualLayout>
                  <c:x val="0.17359338103473762"/>
                  <c:y val="-9.6209910327818227E-2"/>
                </c:manualLayout>
              </c:layout>
              <c:tx>
                <c:rich>
                  <a:bodyPr/>
                  <a:lstStyle/>
                  <a:p>
                    <a:fld id="{313FCD01-F50C-6F49-BCD4-3D4A3427DD64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; </a:t>
                    </a:r>
                    <a:fld id="{635321FD-CF6A-E542-9218-4CE726894745}" type="VALUE">
                      <a:rPr lang="en-US" baseline="0"/>
                      <a:pPr/>
                      <a:t>[VALEUR]</a:t>
                    </a:fld>
                    <a:r>
                      <a:rPr lang="en-US" baseline="0" dirty="0"/>
                      <a:t>; </a:t>
                    </a:r>
                  </a:p>
                  <a:p>
                    <a:fld id="{A207C6BB-1199-F148-A24C-14F77509AB7F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02-47F4-81FA-DD76869D93C3}"/>
                </c:ext>
              </c:extLst>
            </c:dLbl>
            <c:dLbl>
              <c:idx val="2"/>
              <c:layout>
                <c:manualLayout>
                  <c:x val="0.2256713953451589"/>
                  <c:y val="9.30029133168908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2-47F4-81FA-DD76869D93C3}"/>
                </c:ext>
              </c:extLst>
            </c:dLbl>
            <c:dLbl>
              <c:idx val="3"/>
              <c:layout>
                <c:manualLayout>
                  <c:x val="0.23955720604870409"/>
                  <c:y val="-0.16403208916158746"/>
                </c:manualLayout>
              </c:layout>
              <c:tx>
                <c:rich>
                  <a:bodyPr/>
                  <a:lstStyle/>
                  <a:p>
                    <a:fld id="{90EB6C77-A6D7-BC48-8492-C9B208232E1E}" type="CATEGORYNAME">
                      <a:rPr lang="fr-FR" dirty="0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7E255000-5501-D544-859E-E06EC3F3DAFE}" type="VALUE">
                      <a:rPr lang="fr-FR" baseline="0" dirty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796DE315-93E2-E041-A42D-ED0A3A403C7D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02-47F4-81FA-DD76869D93C3}"/>
                </c:ext>
              </c:extLst>
            </c:dLbl>
            <c:dLbl>
              <c:idx val="4"/>
              <c:layout>
                <c:manualLayout>
                  <c:x val="-0.23333303392217744"/>
                  <c:y val="0.1960836253510336"/>
                </c:manualLayout>
              </c:layout>
              <c:tx>
                <c:rich>
                  <a:bodyPr/>
                  <a:lstStyle/>
                  <a:p>
                    <a:fld id="{DA971D2F-D228-8040-BA83-6A823C46A2BD}" type="CATEGORYNAME">
                      <a:rPr lang="it-IT"/>
                      <a:pPr/>
                      <a:t>[NOM DE CATÉGORIE]</a:t>
                    </a:fld>
                    <a:r>
                      <a:rPr lang="it-IT" baseline="0" dirty="0"/>
                      <a:t>; </a:t>
                    </a:r>
                    <a:fld id="{144B2060-C356-604A-9A70-342118CB96B8}" type="VALUE">
                      <a:rPr lang="it-IT" baseline="0"/>
                      <a:pPr/>
                      <a:t>[VALEUR]</a:t>
                    </a:fld>
                    <a:r>
                      <a:rPr lang="it-IT" baseline="0" dirty="0"/>
                      <a:t>; </a:t>
                    </a:r>
                  </a:p>
                  <a:p>
                    <a:fld id="{1174F048-ABDE-B64B-ADBD-5EF0B17EC974}" type="PERCENTAGE">
                      <a:rPr lang="it-IT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A02-47F4-81FA-DD76869D93C3}"/>
                </c:ext>
              </c:extLst>
            </c:dLbl>
            <c:dLbl>
              <c:idx val="5"/>
              <c:layout>
                <c:manualLayout>
                  <c:x val="-0.19839243546827162"/>
                  <c:y val="-8.6588919295036426E-2"/>
                </c:manualLayout>
              </c:layout>
              <c:tx>
                <c:rich>
                  <a:bodyPr/>
                  <a:lstStyle/>
                  <a:p>
                    <a:fld id="{3291A8D8-11E8-1D4A-9601-C0A56D8C3CE0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; </a:t>
                    </a:r>
                    <a:fld id="{5751BC45-CBED-9049-8E89-69F6A93A6263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; </a:t>
                    </a:r>
                  </a:p>
                  <a:p>
                    <a:fld id="{C6296064-4D42-A543-874C-CCD913E24A00}" type="PERCENTAGE">
                      <a:rPr lang="fr-FR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A02-47F4-81FA-DD76869D9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[Classeur1]Feuil1!$B$76:$B$81</c:f>
              <c:strCache>
                <c:ptCount val="6"/>
                <c:pt idx="1">
                  <c:v>POLE FAMILLE</c:v>
                </c:pt>
                <c:pt idx="2">
                  <c:v>DIRECTION GENERALE DES SERVICES</c:v>
                </c:pt>
                <c:pt idx="3">
                  <c:v>POLE RESSOURCES</c:v>
                </c:pt>
                <c:pt idx="4">
                  <c:v>POLE SOLIDARITE</c:v>
                </c:pt>
                <c:pt idx="5">
                  <c:v>DIRECTION DES SERVICES TECHNIQUES</c:v>
                </c:pt>
              </c:strCache>
            </c:strRef>
          </c:cat>
          <c:val>
            <c:numRef>
              <c:f>[Classeur1]Feuil1!$C$76:$C$81</c:f>
              <c:numCache>
                <c:formatCode>"€"#,##0.00_);[Red]\("€"#,##0.00\)</c:formatCode>
                <c:ptCount val="6"/>
                <c:pt idx="1">
                  <c:v>927933.68</c:v>
                </c:pt>
                <c:pt idx="2">
                  <c:v>1294893.6000000001</c:v>
                </c:pt>
                <c:pt idx="3">
                  <c:v>14640254.039999999</c:v>
                </c:pt>
                <c:pt idx="4">
                  <c:v>402295.15</c:v>
                </c:pt>
                <c:pt idx="5">
                  <c:v>2702026.72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02-47F4-81FA-DD76869D93C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Feuil1!$C$94:$C$96</c:f>
              <c:strCache>
                <c:ptCount val="3"/>
                <c:pt idx="0">
                  <c:v>REALISE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09237738424548E-3"/>
                  <c:y val="-4.207119741100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CD-4231-A521-59A709C6294A}"/>
                </c:ext>
              </c:extLst>
            </c:dLbl>
            <c:dLbl>
              <c:idx val="1"/>
              <c:layout>
                <c:manualLayout>
                  <c:x val="-4.3532558583283726E-2"/>
                  <c:y val="-1.618122977346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CD-4231-A521-59A709C6294A}"/>
                </c:ext>
              </c:extLst>
            </c:dLbl>
            <c:dLbl>
              <c:idx val="2"/>
              <c:layout>
                <c:manualLayout>
                  <c:x val="-8.464664168971835E-3"/>
                  <c:y val="-5.501618122977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CD-4231-A521-59A709C6294A}"/>
                </c:ext>
              </c:extLst>
            </c:dLbl>
            <c:dLbl>
              <c:idx val="3"/>
              <c:layout>
                <c:manualLayout>
                  <c:x val="-3.1440181199038332E-2"/>
                  <c:y val="-8.414239482200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CD-4231-A521-59A709C6294A}"/>
                </c:ext>
              </c:extLst>
            </c:dLbl>
            <c:dLbl>
              <c:idx val="5"/>
              <c:layout>
                <c:manualLayout>
                  <c:x val="-1.692932833794367E-2"/>
                  <c:y val="-0.14239482200647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CD-4231-A521-59A709C6294A}"/>
                </c:ext>
              </c:extLst>
            </c:dLbl>
            <c:dLbl>
              <c:idx val="6"/>
              <c:layout>
                <c:manualLayout>
                  <c:x val="-8.4646641689720137E-3"/>
                  <c:y val="-5.825242718446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CD-4231-A521-59A709C62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Feuil1!$B$97:$B$103</c:f>
              <c:strCache>
                <c:ptCount val="7"/>
                <c:pt idx="0">
                  <c:v>Petite Enfance</c:v>
                </c:pt>
                <c:pt idx="1">
                  <c:v>Scolaire</c:v>
                </c:pt>
                <c:pt idx="2">
                  <c:v>Jeunesse</c:v>
                </c:pt>
                <c:pt idx="3">
                  <c:v>Restauration</c:v>
                </c:pt>
                <c:pt idx="4">
                  <c:v>Classes transplantées</c:v>
                </c:pt>
                <c:pt idx="5">
                  <c:v>Alimentation</c:v>
                </c:pt>
                <c:pt idx="6">
                  <c:v>Santé scolaire</c:v>
                </c:pt>
              </c:strCache>
            </c:strRef>
          </c:cat>
          <c:val>
            <c:numRef>
              <c:f>Feuil1!$C$97:$C$103</c:f>
              <c:numCache>
                <c:formatCode>"€"#,##0.00_);[Red]\("€"#,##0.00\)</c:formatCode>
                <c:ptCount val="7"/>
                <c:pt idx="0">
                  <c:v>80751.86</c:v>
                </c:pt>
                <c:pt idx="1">
                  <c:v>446015.71</c:v>
                </c:pt>
                <c:pt idx="2">
                  <c:v>124690.7</c:v>
                </c:pt>
                <c:pt idx="3">
                  <c:v>232110.43</c:v>
                </c:pt>
                <c:pt idx="5">
                  <c:v>21772.65</c:v>
                </c:pt>
                <c:pt idx="6">
                  <c:v>919.3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4-4FFD-A05F-2E07040C24D8}"/>
            </c:ext>
          </c:extLst>
        </c:ser>
        <c:ser>
          <c:idx val="1"/>
          <c:order val="1"/>
          <c:tx>
            <c:strRef>
              <c:f>Feuil1!$D$94:$D$96</c:f>
              <c:strCache>
                <c:ptCount val="3"/>
                <c:pt idx="0">
                  <c:v>VOTE 2021</c:v>
                </c:pt>
                <c:pt idx="1">
                  <c:v>(BP+BS+DM)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09237738424548E-3"/>
                  <c:y val="-0.10679611650485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CD-4231-A521-59A709C6294A}"/>
                </c:ext>
              </c:extLst>
            </c:dLbl>
            <c:dLbl>
              <c:idx val="1"/>
              <c:layout>
                <c:manualLayout>
                  <c:x val="4.5951034060132824E-2"/>
                  <c:y val="-1.294498381877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CD-4231-A521-59A709C6294A}"/>
                </c:ext>
              </c:extLst>
            </c:dLbl>
            <c:dLbl>
              <c:idx val="2"/>
              <c:layout>
                <c:manualLayout>
                  <c:x val="-3.0230943460613655E-2"/>
                  <c:y val="-8.414239482200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CD-4231-A521-59A709C6294A}"/>
                </c:ext>
              </c:extLst>
            </c:dLbl>
            <c:dLbl>
              <c:idx val="3"/>
              <c:layout>
                <c:manualLayout>
                  <c:x val="1.3301615122670028E-2"/>
                  <c:y val="-6.796116504854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CD-4231-A521-59A709C6294A}"/>
                </c:ext>
              </c:extLst>
            </c:dLbl>
            <c:dLbl>
              <c:idx val="5"/>
              <c:layout>
                <c:manualLayout>
                  <c:x val="-3.6277132152737327E-3"/>
                  <c:y val="-3.23624595469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CD-4231-A521-59A709C6294A}"/>
                </c:ext>
              </c:extLst>
            </c:dLbl>
            <c:dLbl>
              <c:idx val="6"/>
              <c:layout>
                <c:manualLayout>
                  <c:x val="0"/>
                  <c:y val="-0.11003236245954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CD-4231-A521-59A709C62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Feuil1!$B$97:$B$103</c:f>
              <c:strCache>
                <c:ptCount val="7"/>
                <c:pt idx="0">
                  <c:v>Petite Enfance</c:v>
                </c:pt>
                <c:pt idx="1">
                  <c:v>Scolaire</c:v>
                </c:pt>
                <c:pt idx="2">
                  <c:v>Jeunesse</c:v>
                </c:pt>
                <c:pt idx="3">
                  <c:v>Restauration</c:v>
                </c:pt>
                <c:pt idx="4">
                  <c:v>Classes transplantées</c:v>
                </c:pt>
                <c:pt idx="5">
                  <c:v>Alimentation</c:v>
                </c:pt>
                <c:pt idx="6">
                  <c:v>Santé scolaire</c:v>
                </c:pt>
              </c:strCache>
            </c:strRef>
          </c:cat>
          <c:val>
            <c:numRef>
              <c:f>Feuil1!$D$97:$D$103</c:f>
              <c:numCache>
                <c:formatCode>"€"#,##0.00_);[Red]\("€"#,##0.00\)</c:formatCode>
                <c:ptCount val="7"/>
                <c:pt idx="0">
                  <c:v>85831</c:v>
                </c:pt>
                <c:pt idx="1">
                  <c:v>423684</c:v>
                </c:pt>
                <c:pt idx="2">
                  <c:v>239835</c:v>
                </c:pt>
                <c:pt idx="3">
                  <c:v>288000</c:v>
                </c:pt>
                <c:pt idx="4">
                  <c:v>75000</c:v>
                </c:pt>
                <c:pt idx="5">
                  <c:v>28500</c:v>
                </c:pt>
                <c:pt idx="6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4-4FFD-A05F-2E07040C24D8}"/>
            </c:ext>
          </c:extLst>
        </c:ser>
        <c:ser>
          <c:idx val="2"/>
          <c:order val="2"/>
          <c:tx>
            <c:strRef>
              <c:f>Feuil1!$E$94:$E$96</c:f>
              <c:strCache>
                <c:ptCount val="3"/>
                <c:pt idx="0">
                  <c:v>REALISE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277132152736438E-3"/>
                  <c:y val="-3.559870550161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CD-4231-A521-59A709C6294A}"/>
                </c:ext>
              </c:extLst>
            </c:dLbl>
            <c:dLbl>
              <c:idx val="1"/>
              <c:layout>
                <c:manualLayout>
                  <c:x val="5.8043411444378301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CD-4231-A521-59A709C6294A}"/>
                </c:ext>
              </c:extLst>
            </c:dLbl>
            <c:dLbl>
              <c:idx val="2"/>
              <c:layout>
                <c:manualLayout>
                  <c:x val="0"/>
                  <c:y val="-7.443365695792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CD-4231-A521-59A709C6294A}"/>
                </c:ext>
              </c:extLst>
            </c:dLbl>
            <c:dLbl>
              <c:idx val="3"/>
              <c:layout>
                <c:manualLayout>
                  <c:x val="6.892655109019924E-2"/>
                  <c:y val="-3.883495145631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CD-4231-A521-59A709C6294A}"/>
                </c:ext>
              </c:extLst>
            </c:dLbl>
            <c:dLbl>
              <c:idx val="5"/>
              <c:layout>
                <c:manualLayout>
                  <c:x val="2.4184802376275936E-2"/>
                  <c:y val="-0.103559743138903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17559007945159E-2"/>
                      <c:h val="5.38674413271156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2CD-4231-A521-59A709C6294A}"/>
                </c:ext>
              </c:extLst>
            </c:dLbl>
            <c:dLbl>
              <c:idx val="6"/>
              <c:layout>
                <c:manualLayout>
                  <c:x val="4.8369509536981921E-3"/>
                  <c:y val="-4.207119741100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CD-4231-A521-59A709C62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Feuil1!$B$97:$B$103</c:f>
              <c:strCache>
                <c:ptCount val="7"/>
                <c:pt idx="0">
                  <c:v>Petite Enfance</c:v>
                </c:pt>
                <c:pt idx="1">
                  <c:v>Scolaire</c:v>
                </c:pt>
                <c:pt idx="2">
                  <c:v>Jeunesse</c:v>
                </c:pt>
                <c:pt idx="3">
                  <c:v>Restauration</c:v>
                </c:pt>
                <c:pt idx="4">
                  <c:v>Classes transplantées</c:v>
                </c:pt>
                <c:pt idx="5">
                  <c:v>Alimentation</c:v>
                </c:pt>
                <c:pt idx="6">
                  <c:v>Santé scolaire</c:v>
                </c:pt>
              </c:strCache>
            </c:strRef>
          </c:cat>
          <c:val>
            <c:numRef>
              <c:f>Feuil1!$E$97:$E$103</c:f>
              <c:numCache>
                <c:formatCode>"€"#,##0.00_);[Red]\("€"#,##0.00\)</c:formatCode>
                <c:ptCount val="7"/>
                <c:pt idx="0">
                  <c:v>78335.94</c:v>
                </c:pt>
                <c:pt idx="1">
                  <c:v>399355.12</c:v>
                </c:pt>
                <c:pt idx="2">
                  <c:v>196879.74</c:v>
                </c:pt>
                <c:pt idx="3">
                  <c:v>225492.19</c:v>
                </c:pt>
                <c:pt idx="5">
                  <c:v>26378.68</c:v>
                </c:pt>
                <c:pt idx="6">
                  <c:v>1492.01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4-4FFD-A05F-2E07040C2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768544"/>
        <c:axId val="145443616"/>
      </c:barChart>
      <c:catAx>
        <c:axId val="2727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443616"/>
        <c:crosses val="autoZero"/>
        <c:auto val="1"/>
        <c:lblAlgn val="ctr"/>
        <c:lblOffset val="100"/>
        <c:noMultiLvlLbl val="0"/>
      </c:catAx>
      <c:valAx>
        <c:axId val="145443616"/>
        <c:scaling>
          <c:orientation val="minMax"/>
        </c:scaling>
        <c:delete val="0"/>
        <c:axPos val="l"/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276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632170171409"/>
          <c:y val="2.5904115708940637E-2"/>
          <c:w val="0.86854919776577977"/>
          <c:h val="0.80275953537722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0186580552565486E-2"/>
                  <c:y val="-4.255319148936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79-4DB6-B2E5-5055CF4870E9}"/>
                </c:ext>
              </c:extLst>
            </c:dLbl>
            <c:dLbl>
              <c:idx val="2"/>
              <c:layout>
                <c:manualLayout>
                  <c:x val="-5.7409400789379785E-3"/>
                  <c:y val="-2.8368794326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79-4DB6-B2E5-5055CF4870E9}"/>
                </c:ext>
              </c:extLst>
            </c:dLbl>
            <c:dLbl>
              <c:idx val="3"/>
              <c:layout>
                <c:manualLayout>
                  <c:x val="-3.0139935414424113E-2"/>
                  <c:y val="-3.546099290780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79-4DB6-B2E5-5055CF4870E9}"/>
                </c:ext>
              </c:extLst>
            </c:dLbl>
            <c:dLbl>
              <c:idx val="4"/>
              <c:layout>
                <c:manualLayout>
                  <c:x val="-4.3057050592034442E-3"/>
                  <c:y val="-0.166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79-4DB6-B2E5-5055CF4870E9}"/>
                </c:ext>
              </c:extLst>
            </c:dLbl>
            <c:dLbl>
              <c:idx val="5"/>
              <c:layout>
                <c:manualLayout>
                  <c:x val="-1.0524935226436334E-16"/>
                  <c:y val="-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79-4DB6-B2E5-5055CF487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Feuil1!$B$115:$B$120</c:f>
              <c:strCache>
                <c:ptCount val="6"/>
                <c:pt idx="1">
                  <c:v>Associations</c:v>
                </c:pt>
                <c:pt idx="2">
                  <c:v>Communication</c:v>
                </c:pt>
                <c:pt idx="3">
                  <c:v>Activités culturelles</c:v>
                </c:pt>
                <c:pt idx="4">
                  <c:v>Administration générale</c:v>
                </c:pt>
                <c:pt idx="5">
                  <c:v>Police municipale</c:v>
                </c:pt>
              </c:strCache>
            </c:strRef>
          </c:cat>
          <c:val>
            <c:numRef>
              <c:f>Feuil1!$C$115:$C$120</c:f>
              <c:numCache>
                <c:formatCode>"€"#,##0.00_);[Red]\("€"#,##0.00\)</c:formatCode>
                <c:ptCount val="6"/>
                <c:pt idx="1">
                  <c:v>591806.39</c:v>
                </c:pt>
                <c:pt idx="2">
                  <c:v>147988.78</c:v>
                </c:pt>
                <c:pt idx="3">
                  <c:v>327951.77</c:v>
                </c:pt>
                <c:pt idx="4">
                  <c:v>28741.53</c:v>
                </c:pt>
                <c:pt idx="5">
                  <c:v>17898.89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5-4328-BDCE-1CFD13541F70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4445640473627553E-2"/>
                  <c:y val="-0.12411347517730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79-4DB6-B2E5-5055CF4870E9}"/>
                </c:ext>
              </c:extLst>
            </c:dLbl>
            <c:dLbl>
              <c:idx val="2"/>
              <c:layout>
                <c:manualLayout>
                  <c:x val="-8.6114101184068884E-3"/>
                  <c:y val="-6.3829787234042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79-4DB6-B2E5-5055CF4870E9}"/>
                </c:ext>
              </c:extLst>
            </c:dLbl>
            <c:dLbl>
              <c:idx val="3"/>
              <c:layout>
                <c:manualLayout>
                  <c:x val="4.3057050592034442E-3"/>
                  <c:y val="-3.9007092198581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79-4DB6-B2E5-5055CF4870E9}"/>
                </c:ext>
              </c:extLst>
            </c:dLbl>
            <c:dLbl>
              <c:idx val="4"/>
              <c:layout>
                <c:manualLayout>
                  <c:x val="8.6114101184068884E-3"/>
                  <c:y val="-0.1099290780141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79-4DB6-B2E5-5055CF4870E9}"/>
                </c:ext>
              </c:extLst>
            </c:dLbl>
            <c:dLbl>
              <c:idx val="5"/>
              <c:layout>
                <c:manualLayout>
                  <c:x val="-8.6114101184069942E-3"/>
                  <c:y val="-0.1276595744680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79-4DB6-B2E5-5055CF487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Feuil1!$B$115:$B$120</c:f>
              <c:strCache>
                <c:ptCount val="6"/>
                <c:pt idx="1">
                  <c:v>Associations</c:v>
                </c:pt>
                <c:pt idx="2">
                  <c:v>Communication</c:v>
                </c:pt>
                <c:pt idx="3">
                  <c:v>Activités culturelles</c:v>
                </c:pt>
                <c:pt idx="4">
                  <c:v>Administration générale</c:v>
                </c:pt>
                <c:pt idx="5">
                  <c:v>Police municipale</c:v>
                </c:pt>
              </c:strCache>
            </c:strRef>
          </c:cat>
          <c:val>
            <c:numRef>
              <c:f>Feuil1!$D$115:$D$120</c:f>
              <c:numCache>
                <c:formatCode>"€"#,##0.00_);[Red]\("€"#,##0.00\)</c:formatCode>
                <c:ptCount val="6"/>
                <c:pt idx="1">
                  <c:v>563850</c:v>
                </c:pt>
                <c:pt idx="2">
                  <c:v>211665</c:v>
                </c:pt>
                <c:pt idx="3">
                  <c:v>534543</c:v>
                </c:pt>
                <c:pt idx="4">
                  <c:v>24600</c:v>
                </c:pt>
                <c:pt idx="5">
                  <c:v>35627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5-4328-BDCE-1CFD13541F70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3196986006458561E-2"/>
                  <c:y val="-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79-4DB6-B2E5-5055CF4870E9}"/>
                </c:ext>
              </c:extLst>
            </c:dLbl>
            <c:dLbl>
              <c:idx val="2"/>
              <c:layout>
                <c:manualLayout>
                  <c:x val="1.0046645138141371E-2"/>
                  <c:y val="-4.25531914893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79-4DB6-B2E5-5055CF4870E9}"/>
                </c:ext>
              </c:extLst>
            </c:dLbl>
            <c:dLbl>
              <c:idx val="3"/>
              <c:layout>
                <c:manualLayout>
                  <c:x val="7.7502691065661891E-2"/>
                  <c:y val="-6.028368794326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79-4DB6-B2E5-5055CF4870E9}"/>
                </c:ext>
              </c:extLst>
            </c:dLbl>
            <c:dLbl>
              <c:idx val="4"/>
              <c:layout>
                <c:manualLayout>
                  <c:x val="-1.4352350197344816E-3"/>
                  <c:y val="-5.319148936170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79-4DB6-B2E5-5055CF4870E9}"/>
                </c:ext>
              </c:extLst>
            </c:dLbl>
            <c:dLbl>
              <c:idx val="5"/>
              <c:layout>
                <c:manualLayout>
                  <c:x val="5.7409400789378206E-3"/>
                  <c:y val="-4.96453900709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79-4DB6-B2E5-5055CF487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Feuil1!$B$115:$B$120</c:f>
              <c:strCache>
                <c:ptCount val="6"/>
                <c:pt idx="1">
                  <c:v>Associations</c:v>
                </c:pt>
                <c:pt idx="2">
                  <c:v>Communication</c:v>
                </c:pt>
                <c:pt idx="3">
                  <c:v>Activités culturelles</c:v>
                </c:pt>
                <c:pt idx="4">
                  <c:v>Administration générale</c:v>
                </c:pt>
                <c:pt idx="5">
                  <c:v>Police municipale</c:v>
                </c:pt>
              </c:strCache>
            </c:strRef>
          </c:cat>
          <c:val>
            <c:numRef>
              <c:f>Feuil1!$E$115:$E$120</c:f>
              <c:numCache>
                <c:formatCode>"€"#,##0.00_);[Red]\("€"#,##0.00\)</c:formatCode>
                <c:ptCount val="6"/>
                <c:pt idx="1">
                  <c:v>580921</c:v>
                </c:pt>
                <c:pt idx="2">
                  <c:v>181785.55</c:v>
                </c:pt>
                <c:pt idx="3">
                  <c:v>467733.84</c:v>
                </c:pt>
                <c:pt idx="4">
                  <c:v>35417.46</c:v>
                </c:pt>
                <c:pt idx="5">
                  <c:v>29035.75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5-4328-BDCE-1CFD13541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750048"/>
        <c:axId val="275756288"/>
      </c:barChart>
      <c:catAx>
        <c:axId val="2757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756288"/>
        <c:crosses val="autoZero"/>
        <c:auto val="1"/>
        <c:lblAlgn val="ctr"/>
        <c:lblOffset val="100"/>
        <c:noMultiLvlLbl val="0"/>
      </c:catAx>
      <c:valAx>
        <c:axId val="275756288"/>
        <c:scaling>
          <c:orientation val="minMax"/>
        </c:scaling>
        <c:delete val="0"/>
        <c:axPos val="l"/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7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729808"/>
        <c:axId val="366729392"/>
      </c:barChart>
      <c:catAx>
        <c:axId val="3667298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729392"/>
        <c:crosses val="autoZero"/>
        <c:auto val="1"/>
        <c:lblAlgn val="ctr"/>
        <c:lblOffset val="100"/>
        <c:noMultiLvlLbl val="0"/>
      </c:catAx>
      <c:valAx>
        <c:axId val="36672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72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90644922784151E-3"/>
                  <c:y val="-6.243348809236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E7-2C42-80F5-E4E4F9E0C4E8}"/>
                </c:ext>
              </c:extLst>
            </c:dLbl>
            <c:dLbl>
              <c:idx val="1"/>
              <c:layout>
                <c:manualLayout>
                  <c:x val="-1.5962579691136652E-2"/>
                  <c:y val="-0.24037590024333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E7-2C42-80F5-E4E4F9E0C4E8}"/>
                </c:ext>
              </c:extLst>
            </c:dLbl>
            <c:dLbl>
              <c:idx val="2"/>
              <c:layout>
                <c:manualLayout>
                  <c:x val="-1.8623009639659429E-2"/>
                  <c:y val="-0.27761723690075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E7-2C42-80F5-E4E4F9E0C4E8}"/>
                </c:ext>
              </c:extLst>
            </c:dLbl>
            <c:dLbl>
              <c:idx val="3"/>
              <c:layout>
                <c:manualLayout>
                  <c:x val="-2.1283439588182299E-2"/>
                  <c:y val="-0.22344801994450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E7-2C42-80F5-E4E4F9E0C4E8}"/>
                </c:ext>
              </c:extLst>
            </c:dLbl>
            <c:dLbl>
              <c:idx val="4"/>
              <c:layout>
                <c:manualLayout>
                  <c:x val="-1.3302149742613975E-2"/>
                  <c:y val="-0.29454511719957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E7-2C42-80F5-E4E4F9E0C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Feuil1!$B$140:$B$144</c:f>
              <c:strCache>
                <c:ptCount val="5"/>
                <c:pt idx="0">
                  <c:v>Finances</c:v>
                </c:pt>
                <c:pt idx="1">
                  <c:v>Relations citoyennes</c:v>
                </c:pt>
                <c:pt idx="2">
                  <c:v>Fournitures</c:v>
                </c:pt>
                <c:pt idx="3">
                  <c:v>Informatique</c:v>
                </c:pt>
                <c:pt idx="4">
                  <c:v>Marchés publics</c:v>
                </c:pt>
              </c:strCache>
            </c:strRef>
          </c:cat>
          <c:val>
            <c:numRef>
              <c:f>Feuil1!$C$140:$C$144</c:f>
              <c:numCache>
                <c:formatCode>"€"#,##0.00_);[Red]\("€"#,##0.00\)</c:formatCode>
                <c:ptCount val="5"/>
                <c:pt idx="0">
                  <c:v>1235718.48</c:v>
                </c:pt>
                <c:pt idx="1">
                  <c:v>57786.58</c:v>
                </c:pt>
                <c:pt idx="2">
                  <c:v>19990.05</c:v>
                </c:pt>
                <c:pt idx="3">
                  <c:v>164268.23000000001</c:v>
                </c:pt>
                <c:pt idx="4">
                  <c:v>90079.96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6-493D-95D2-2AA693038673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585589330796057E-2"/>
                  <c:y val="-5.4169216956244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7-2C42-80F5-E4E4F9E0C4E8}"/>
                </c:ext>
              </c:extLst>
            </c:dLbl>
            <c:dLbl>
              <c:idx val="1"/>
              <c:layout>
                <c:manualLayout>
                  <c:x val="1.3302149742613876E-3"/>
                  <c:y val="-0.18282110722732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7-2C42-80F5-E4E4F9E0C4E8}"/>
                </c:ext>
              </c:extLst>
            </c:dLbl>
            <c:dLbl>
              <c:idx val="2"/>
              <c:layout>
                <c:manualLayout>
                  <c:x val="-1.0641719794091198E-2"/>
                  <c:y val="-0.19974898752615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E7-2C42-80F5-E4E4F9E0C4E8}"/>
                </c:ext>
              </c:extLst>
            </c:dLbl>
            <c:dLbl>
              <c:idx val="3"/>
              <c:layout>
                <c:manualLayout>
                  <c:x val="-5.3208598970455505E-3"/>
                  <c:y val="-0.10156728179295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E7-2C42-80F5-E4E4F9E0C4E8}"/>
                </c:ext>
              </c:extLst>
            </c:dLbl>
            <c:dLbl>
              <c:idx val="4"/>
              <c:layout>
                <c:manualLayout>
                  <c:x val="5.3208598970454534E-3"/>
                  <c:y val="-0.17604995510779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E7-2C42-80F5-E4E4F9E0C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Feuil1!$B$140:$B$144</c:f>
              <c:strCache>
                <c:ptCount val="5"/>
                <c:pt idx="0">
                  <c:v>Finances</c:v>
                </c:pt>
                <c:pt idx="1">
                  <c:v>Relations citoyennes</c:v>
                </c:pt>
                <c:pt idx="2">
                  <c:v>Fournitures</c:v>
                </c:pt>
                <c:pt idx="3">
                  <c:v>Informatique</c:v>
                </c:pt>
                <c:pt idx="4">
                  <c:v>Marchés publics</c:v>
                </c:pt>
              </c:strCache>
            </c:strRef>
          </c:cat>
          <c:val>
            <c:numRef>
              <c:f>Feuil1!$D$140:$D$144</c:f>
              <c:numCache>
                <c:formatCode>"€"#,##0.00_);[Red]\("€"#,##0.00\)</c:formatCode>
                <c:ptCount val="5"/>
                <c:pt idx="0">
                  <c:v>1095854.1499999999</c:v>
                </c:pt>
                <c:pt idx="1">
                  <c:v>43750</c:v>
                </c:pt>
                <c:pt idx="2">
                  <c:v>20000</c:v>
                </c:pt>
                <c:pt idx="3">
                  <c:v>238952</c:v>
                </c:pt>
                <c:pt idx="4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6-493D-95D2-2AA693038673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29458867501057E-2"/>
                  <c:y val="-3.0470184537887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D-411A-863A-6B6A08015123}"/>
                </c:ext>
              </c:extLst>
            </c:dLbl>
            <c:dLbl>
              <c:idx val="1"/>
              <c:layout>
                <c:manualLayout>
                  <c:x val="2.6604299485226777E-3"/>
                  <c:y val="-9.479612967342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AD-411A-863A-6B6A08015123}"/>
                </c:ext>
              </c:extLst>
            </c:dLbl>
            <c:dLbl>
              <c:idx val="2"/>
              <c:layout>
                <c:manualLayout>
                  <c:x val="-6.6510748713069379E-3"/>
                  <c:y val="-8.12538254343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AD-411A-863A-6B6A08015123}"/>
                </c:ext>
              </c:extLst>
            </c:dLbl>
            <c:dLbl>
              <c:idx val="3"/>
              <c:layout>
                <c:manualLayout>
                  <c:x val="5.3208598970455505E-3"/>
                  <c:y val="-4.401248877694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AD-411A-863A-6B6A08015123}"/>
                </c:ext>
              </c:extLst>
            </c:dLbl>
            <c:dLbl>
              <c:idx val="4"/>
              <c:layout>
                <c:manualLayout>
                  <c:x val="0"/>
                  <c:y val="-4.062691271718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AD-411A-863A-6B6A08015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Feuil1!$B$140:$B$144</c:f>
              <c:strCache>
                <c:ptCount val="5"/>
                <c:pt idx="0">
                  <c:v>Finances</c:v>
                </c:pt>
                <c:pt idx="1">
                  <c:v>Relations citoyennes</c:v>
                </c:pt>
                <c:pt idx="2">
                  <c:v>Fournitures</c:v>
                </c:pt>
                <c:pt idx="3">
                  <c:v>Informatique</c:v>
                </c:pt>
                <c:pt idx="4">
                  <c:v>Marchés publics</c:v>
                </c:pt>
              </c:strCache>
            </c:strRef>
          </c:cat>
          <c:val>
            <c:numRef>
              <c:f>Feuil1!$E$140:$E$144</c:f>
              <c:numCache>
                <c:formatCode>"€"#,##0.00_);[Red]\("€"#,##0.00\)</c:formatCode>
                <c:ptCount val="5"/>
                <c:pt idx="0">
                  <c:v>936642.62</c:v>
                </c:pt>
                <c:pt idx="1">
                  <c:v>44016.61</c:v>
                </c:pt>
                <c:pt idx="2">
                  <c:v>19819.61</c:v>
                </c:pt>
                <c:pt idx="3">
                  <c:v>195093.03</c:v>
                </c:pt>
                <c:pt idx="4">
                  <c:v>94795.86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76-493D-95D2-2AA693038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1572320"/>
        <c:axId val="2081573568"/>
      </c:barChart>
      <c:catAx>
        <c:axId val="20815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1573568"/>
        <c:crosses val="autoZero"/>
        <c:auto val="1"/>
        <c:lblAlgn val="ctr"/>
        <c:lblOffset val="100"/>
        <c:noMultiLvlLbl val="0"/>
      </c:catAx>
      <c:valAx>
        <c:axId val="2081573568"/>
        <c:scaling>
          <c:orientation val="minMax"/>
        </c:scaling>
        <c:delete val="0"/>
        <c:axPos val="l"/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157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D381B-2861-49CE-9BF7-6D29DF5A9187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BC6B-DB3D-4AE3-AD5D-495F2E448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00E4F-A20B-4A66-B7EB-917B25CE5C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00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5EF7C-9C2E-3340-915F-4D1BD615B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F11F70-BCB7-0B46-A7F7-C1240E5B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39D24C-62EC-E245-B59F-BEB10D1B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8658-2FE4-4767-A7B2-C92DDE753D3C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A9039F-AA2B-9045-9BB6-6FAACEB6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DC22A5-E161-6449-8CF4-B96A51A0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5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A50F9-F59B-DC4B-8532-182722E9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02F484-035F-2A48-86C4-5872A1F71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A3F6C-9C8C-F944-86C3-5F9E5610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F236-5E06-47C5-8230-ECEF47A3FD78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3E754F-3079-BD48-8493-8D5200A1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659819-B1BC-D947-9232-FCF5CEDE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4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EDFC67-9FCC-334E-AA10-FEFD53F83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14F03F-B4EA-6847-9A07-71DDD3B72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29161-9C13-5449-AC23-A744CA27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0B70-83B1-4864-B696-65B3B0B1A7A0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FED6D-1843-4242-A757-57C9F25D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C0F1F-C8AB-004A-84BE-6A6E52AF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5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B0730-9A8A-AF4C-9DD9-A64FB4E3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1D42C-D57E-0141-965A-482F84D4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93A10-B197-D343-8AF0-EBC07E1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79B-D234-463E-ADDA-8AA29A6B55D8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DF6D0-10E9-BA43-82DD-6DF35F2F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0A0D24-0043-F540-BE0F-05D7C3D2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F5DBC-D990-334C-8D4F-7D59AA2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2E320-5E24-4E42-9199-7F6FEC80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E07B3-C498-D744-A588-3C4945B2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C87-C774-425A-82AC-066B3222A480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6AA4C3-0A75-DD4F-A2EA-D4D8104B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CA8276-0E0A-A94A-9FC8-810D674D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03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3A5F-79DC-2140-97F5-7C1BFD43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0D3980-6775-EA48-B3F6-32CF2F0D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F1AB42-E65E-CF43-AC5C-019373FB8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FD5EAF-681A-5C46-9C4B-63959EB7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9DBF-AABB-4630-8BF6-91652696CFC4}" type="datetime1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61E67-0DD4-7447-A768-32765B4C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D71C6-314E-2343-896D-498AA6F3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8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E2917-5317-7345-804F-FEBA6BF2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FA283-4F3E-E644-81DD-31C1C738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4BA0D8-55C2-1945-8BF4-88C8F916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5F0846-D28D-F841-8359-D49B38940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186E1F-7645-464F-9267-8F1F19B01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EF5612-34FB-BD4E-A6F2-6C4E1BC3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0C6-DE34-428E-BEC3-B4C1FD9043B8}" type="datetime1">
              <a:rPr lang="fr-FR" smtClean="0"/>
              <a:t>29/03/2022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DECBD3-E792-0442-9FF5-4A7A2EFB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FADD66-76DE-3E47-914A-BB56294E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8C32B-635A-524C-B22B-DC8D0200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57A1A-68CD-3145-BABE-43E20ACD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8828-9DE2-4FC0-82B9-FD5306324F6D}" type="datetime1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243E97-FA1F-FB43-AEDF-8B26A0FA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285AA7-4705-2F42-9155-BCA72559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2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81190E-0E2D-E24D-A84A-9A45A601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74B6-689D-4658-8A54-1B15B5981F09}" type="datetime1">
              <a:rPr lang="fr-FR" smtClean="0"/>
              <a:t>29/03/2022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AD8CA-BBA0-D84F-AEC0-155BAEEF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3A260D-8E77-6E4D-AA61-C08AF215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F3EAB-3ABC-D049-825C-D9CDB900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F13B9F-0A61-9A48-80B6-D4ACD668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D2B36A-F0B7-0E4C-B761-80CE565F2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C1F368-A394-5349-8B8A-5B007D95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7201-79AE-4B45-826C-EA657F2AC68F}" type="datetime1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237B30-8B6A-014B-ABC8-F300B7CC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C54432-206F-B845-9279-07F7728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C0D72-A27A-0C40-9D3B-FC6CFC2A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98068A-EE77-0841-AED0-4A6B760BB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18C66B-F6AA-2446-8E5F-A056CE91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DDE88A-EA12-0A4B-8854-5B71EEFB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A5B-E704-49D4-9889-2A47C2969912}" type="datetime1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33C9EF-423D-1743-9332-3C0C20B0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8804E-E7DB-E14D-8791-94179855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10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2A0147-21A1-1C40-B690-C2184A3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B10BC-29FC-3F45-B7A7-F2B27622C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33A60-5BD5-654B-A54E-F5D810F32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159C-FA8A-4AED-835F-F63CA8412797}" type="datetime1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2B1E7-0306-8744-BFDB-12C8D8DAF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14AC74-91CA-6F47-A86A-E28B87C8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ADAA-240A-7342-AFD8-3841BEC9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3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D375E91-D919-B94B-A7C5-56B897CA6624}"/>
              </a:ext>
            </a:extLst>
          </p:cNvPr>
          <p:cNvSpPr txBox="1"/>
          <p:nvPr/>
        </p:nvSpPr>
        <p:spPr>
          <a:xfrm>
            <a:off x="827314" y="4114149"/>
            <a:ext cx="1041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Mardi 29 Mars 2022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9214A0B-41E3-0941-B818-BCE3A4AB99E2}"/>
              </a:ext>
            </a:extLst>
          </p:cNvPr>
          <p:cNvGrpSpPr/>
          <p:nvPr/>
        </p:nvGrpSpPr>
        <p:grpSpPr>
          <a:xfrm>
            <a:off x="5504543" y="3914986"/>
            <a:ext cx="1059543" cy="108253"/>
            <a:chOff x="5643154" y="3711666"/>
            <a:chExt cx="845700" cy="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584D150-3FF4-7C49-BCB0-3E74870769E3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52" y="3711666"/>
              <a:ext cx="222553" cy="0"/>
            </a:xfrm>
            <a:prstGeom prst="line">
              <a:avLst/>
            </a:prstGeom>
            <a:ln w="13017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182CDE2-6C39-CC4C-9DC6-05384AC5F24C}"/>
                </a:ext>
              </a:extLst>
            </p:cNvPr>
            <p:cNvCxnSpPr>
              <a:cxnSpLocks/>
            </p:cNvCxnSpPr>
            <p:nvPr/>
          </p:nvCxnSpPr>
          <p:spPr>
            <a:xfrm>
              <a:off x="5643154" y="3711666"/>
              <a:ext cx="222553" cy="0"/>
            </a:xfrm>
            <a:prstGeom prst="line">
              <a:avLst/>
            </a:prstGeom>
            <a:ln w="130175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9781EB4-B4AA-944A-96C2-EF9B413C8C93}"/>
                </a:ext>
              </a:extLst>
            </p:cNvPr>
            <p:cNvCxnSpPr>
              <a:cxnSpLocks/>
            </p:cNvCxnSpPr>
            <p:nvPr/>
          </p:nvCxnSpPr>
          <p:spPr>
            <a:xfrm>
              <a:off x="6266301" y="3711666"/>
              <a:ext cx="222553" cy="0"/>
            </a:xfrm>
            <a:prstGeom prst="line">
              <a:avLst/>
            </a:prstGeom>
            <a:ln w="1301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2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B3AAAD2-31B8-4586-8800-30D4BE712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17914"/>
              </p:ext>
            </p:extLst>
          </p:nvPr>
        </p:nvGraphicFramePr>
        <p:xfrm>
          <a:off x="1476462" y="1324429"/>
          <a:ext cx="9303390" cy="3715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718">
                  <a:extLst>
                    <a:ext uri="{9D8B030D-6E8A-4147-A177-3AD203B41FA5}">
                      <a16:colId xmlns:a16="http://schemas.microsoft.com/office/drawing/2014/main" val="2748360817"/>
                    </a:ext>
                  </a:extLst>
                </a:gridCol>
                <a:gridCol w="1331813">
                  <a:extLst>
                    <a:ext uri="{9D8B030D-6E8A-4147-A177-3AD203B41FA5}">
                      <a16:colId xmlns:a16="http://schemas.microsoft.com/office/drawing/2014/main" val="117318125"/>
                    </a:ext>
                  </a:extLst>
                </a:gridCol>
                <a:gridCol w="1331813">
                  <a:extLst>
                    <a:ext uri="{9D8B030D-6E8A-4147-A177-3AD203B41FA5}">
                      <a16:colId xmlns:a16="http://schemas.microsoft.com/office/drawing/2014/main" val="1033294946"/>
                    </a:ext>
                  </a:extLst>
                </a:gridCol>
                <a:gridCol w="1331813">
                  <a:extLst>
                    <a:ext uri="{9D8B030D-6E8A-4147-A177-3AD203B41FA5}">
                      <a16:colId xmlns:a16="http://schemas.microsoft.com/office/drawing/2014/main" val="3497582002"/>
                    </a:ext>
                  </a:extLst>
                </a:gridCol>
                <a:gridCol w="1331813">
                  <a:extLst>
                    <a:ext uri="{9D8B030D-6E8A-4147-A177-3AD203B41FA5}">
                      <a16:colId xmlns:a16="http://schemas.microsoft.com/office/drawing/2014/main" val="158900018"/>
                    </a:ext>
                  </a:extLst>
                </a:gridCol>
                <a:gridCol w="1331813">
                  <a:extLst>
                    <a:ext uri="{9D8B030D-6E8A-4147-A177-3AD203B41FA5}">
                      <a16:colId xmlns:a16="http://schemas.microsoft.com/office/drawing/2014/main" val="630394856"/>
                    </a:ext>
                  </a:extLst>
                </a:gridCol>
                <a:gridCol w="1254607">
                  <a:extLst>
                    <a:ext uri="{9D8B030D-6E8A-4147-A177-3AD203B41FA5}">
                      <a16:colId xmlns:a16="http://schemas.microsoft.com/office/drawing/2014/main" val="1894525308"/>
                    </a:ext>
                  </a:extLst>
                </a:gridCol>
              </a:tblGrid>
              <a:tr h="4275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EUROS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Evolution 2020/2021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64184"/>
                  </a:ext>
                </a:extLst>
              </a:tr>
              <a:tr h="4407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Dotations reçues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60075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DGF (7411)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1 353 992,00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1 266 868,00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1 158 236,00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1 054 898,00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943 140,00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-10,59%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9934271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CAF (7478)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991 925,00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848 729,00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981 284,00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1 011 577,00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734 868,00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-27,35%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188530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CD 91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29 395,00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15 000,00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11 000,00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11 500,00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4,55%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20591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2 375 312,00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2 115 597,00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2 154 520,00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2 077 475,00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1 689 508,00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21510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Dotations versées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4830933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FPIC ( 739223)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397 648,00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484 126,00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463 055,00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451 937,00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459 571,00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1,69%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606093"/>
                  </a:ext>
                </a:extLst>
              </a:tr>
              <a:tr h="4275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SRU ( 739115)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112 759,00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737215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891712B-4A4C-40F3-9279-457E99B416F7}"/>
              </a:ext>
            </a:extLst>
          </p:cNvPr>
          <p:cNvSpPr txBox="1"/>
          <p:nvPr/>
        </p:nvSpPr>
        <p:spPr>
          <a:xfrm>
            <a:off x="1476462" y="696286"/>
            <a:ext cx="930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Récapitulatif de l’évolution des dotations et Participations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30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91712B-4A4C-40F3-9279-457E99B416F7}"/>
              </a:ext>
            </a:extLst>
          </p:cNvPr>
          <p:cNvSpPr txBox="1"/>
          <p:nvPr/>
        </p:nvSpPr>
        <p:spPr>
          <a:xfrm>
            <a:off x="3691156" y="696286"/>
            <a:ext cx="510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Récapitulatif de l’évolution des dotations</a:t>
            </a:r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AD9EDB1-782A-4C3A-8C0F-DDA16A47F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90883"/>
              </p:ext>
            </p:extLst>
          </p:nvPr>
        </p:nvGraphicFramePr>
        <p:xfrm>
          <a:off x="2074416" y="1207362"/>
          <a:ext cx="8043168" cy="395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D6512A5-9A7C-844D-9A34-89452BAAA6D6}"/>
              </a:ext>
            </a:extLst>
          </p:cNvPr>
          <p:cNvSpPr/>
          <p:nvPr/>
        </p:nvSpPr>
        <p:spPr>
          <a:xfrm>
            <a:off x="9729958" y="324634"/>
            <a:ext cx="1819312" cy="1112636"/>
          </a:xfrm>
          <a:prstGeom prst="roundRect">
            <a:avLst/>
          </a:prstGeom>
          <a:solidFill>
            <a:srgbClr val="FD584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BAISSE :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388 467 €</a:t>
            </a:r>
          </a:p>
        </p:txBody>
      </p:sp>
    </p:spTree>
    <p:extLst>
      <p:ext uri="{BB962C8B-B14F-4D97-AF65-F5344CB8AC3E}">
        <p14:creationId xmlns:p14="http://schemas.microsoft.com/office/powerpoint/2010/main" val="208052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9141EDA-FE77-41CD-8804-CFF5E2E10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52824"/>
              </p:ext>
            </p:extLst>
          </p:nvPr>
        </p:nvGraphicFramePr>
        <p:xfrm>
          <a:off x="1226365" y="893207"/>
          <a:ext cx="9739269" cy="3737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7916">
                  <a:extLst>
                    <a:ext uri="{9D8B030D-6E8A-4147-A177-3AD203B41FA5}">
                      <a16:colId xmlns:a16="http://schemas.microsoft.com/office/drawing/2014/main" val="3285495798"/>
                    </a:ext>
                  </a:extLst>
                </a:gridCol>
                <a:gridCol w="2336301">
                  <a:extLst>
                    <a:ext uri="{9D8B030D-6E8A-4147-A177-3AD203B41FA5}">
                      <a16:colId xmlns:a16="http://schemas.microsoft.com/office/drawing/2014/main" val="2818309138"/>
                    </a:ext>
                  </a:extLst>
                </a:gridCol>
                <a:gridCol w="2262526">
                  <a:extLst>
                    <a:ext uri="{9D8B030D-6E8A-4147-A177-3AD203B41FA5}">
                      <a16:colId xmlns:a16="http://schemas.microsoft.com/office/drawing/2014/main" val="4241758426"/>
                    </a:ext>
                  </a:extLst>
                </a:gridCol>
                <a:gridCol w="2262526">
                  <a:extLst>
                    <a:ext uri="{9D8B030D-6E8A-4147-A177-3AD203B41FA5}">
                      <a16:colId xmlns:a16="http://schemas.microsoft.com/office/drawing/2014/main" val="2630747287"/>
                    </a:ext>
                  </a:extLst>
                </a:gridCol>
              </a:tblGrid>
              <a:tr h="10777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 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43758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FAMILLE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 1 638 466,05 €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1 925 000,00 €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1 713 508,36 €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3615512"/>
                  </a:ext>
                </a:extLst>
              </a:tr>
              <a:tr h="5626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GENERALE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     360 797,88 €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    385 800,00 €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    379 771,14 €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3663967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RESSOURCES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18 559 836,33 €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18 541 282,00 €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18 474 223,68 €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322968"/>
                  </a:ext>
                </a:extLst>
              </a:tr>
              <a:tr h="5292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SERVICES TECHNIQUES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 2 006 522,68 €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1 552 832,00 €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</a:rPr>
                        <a:t>        1 889 189,87 €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34076"/>
                  </a:ext>
                </a:extLst>
              </a:tr>
              <a:tr h="5292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22 565 622,94 €</a:t>
                      </a:r>
                    </a:p>
                    <a:p>
                      <a:pPr algn="ctr" fontAlgn="b"/>
                      <a:endParaRPr lang="fr-FR" sz="14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22 404 914,00 €</a:t>
                      </a:r>
                    </a:p>
                    <a:p>
                      <a:pPr algn="ctr" fontAlgn="b"/>
                      <a:endParaRPr lang="fr-FR" sz="14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22 456 693,05 €</a:t>
                      </a:r>
                    </a:p>
                    <a:p>
                      <a:pPr algn="ctr" fontAlgn="b"/>
                      <a:endParaRPr lang="fr-FR" sz="14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5810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6295855-DDA2-4FBB-9CFD-BA8EF54EEAD5}"/>
              </a:ext>
            </a:extLst>
          </p:cNvPr>
          <p:cNvSpPr txBox="1"/>
          <p:nvPr/>
        </p:nvSpPr>
        <p:spPr>
          <a:xfrm>
            <a:off x="836103" y="191386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12363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295855-DDA2-4FBB-9CFD-BA8EF54EEAD5}"/>
              </a:ext>
            </a:extLst>
          </p:cNvPr>
          <p:cNvSpPr txBox="1"/>
          <p:nvPr/>
        </p:nvSpPr>
        <p:spPr>
          <a:xfrm>
            <a:off x="836103" y="191386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43084E85-73AD-4E88-8909-0D7B6A55B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77550"/>
              </p:ext>
            </p:extLst>
          </p:nvPr>
        </p:nvGraphicFramePr>
        <p:xfrm>
          <a:off x="1387929" y="955221"/>
          <a:ext cx="9339942" cy="384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76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9141EDA-FE77-41CD-8804-CFF5E2E10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38199"/>
              </p:ext>
            </p:extLst>
          </p:nvPr>
        </p:nvGraphicFramePr>
        <p:xfrm>
          <a:off x="604881" y="533455"/>
          <a:ext cx="10519794" cy="4922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559">
                  <a:extLst>
                    <a:ext uri="{9D8B030D-6E8A-4147-A177-3AD203B41FA5}">
                      <a16:colId xmlns:a16="http://schemas.microsoft.com/office/drawing/2014/main" val="3285495798"/>
                    </a:ext>
                  </a:extLst>
                </a:gridCol>
                <a:gridCol w="2523537">
                  <a:extLst>
                    <a:ext uri="{9D8B030D-6E8A-4147-A177-3AD203B41FA5}">
                      <a16:colId xmlns:a16="http://schemas.microsoft.com/office/drawing/2014/main" val="2818309138"/>
                    </a:ext>
                  </a:extLst>
                </a:gridCol>
                <a:gridCol w="2443849">
                  <a:extLst>
                    <a:ext uri="{9D8B030D-6E8A-4147-A177-3AD203B41FA5}">
                      <a16:colId xmlns:a16="http://schemas.microsoft.com/office/drawing/2014/main" val="4241758426"/>
                    </a:ext>
                  </a:extLst>
                </a:gridCol>
                <a:gridCol w="2443849">
                  <a:extLst>
                    <a:ext uri="{9D8B030D-6E8A-4147-A177-3AD203B41FA5}">
                      <a16:colId xmlns:a16="http://schemas.microsoft.com/office/drawing/2014/main" val="2630747287"/>
                    </a:ext>
                  </a:extLst>
                </a:gridCol>
              </a:tblGrid>
              <a:tr h="5834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 (BP+BS+DM)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43758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FAMILLE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3615512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Petite Enfance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1 156 415,87 €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1 215 000,00 €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1 072 007,64 €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0218897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Scolaire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 54 099,51 €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75 000,00 €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66 045,82 €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0782887"/>
                  </a:ext>
                </a:extLst>
              </a:tr>
              <a:tr h="2756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Jeunesse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407 660,68 €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560 000,00 €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445 948,32 €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2275145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Restauration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20 289,99 €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75 000,00 €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129 506,58 €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1416036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Classes transplantées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150489"/>
                  </a:ext>
                </a:extLst>
              </a:tr>
              <a:tr h="1941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1 638 466,05 €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1 925 000,00 €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1 713 508,36 €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25980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GENERALE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3663967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Communication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26 451,21 €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30 000,00 €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34 352,61 €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909975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Affaires culturelles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262 844,25 €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265 800,00 €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254 775,89 €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3215625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Administration générale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        23,88 €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1 431,28 €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269198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Police municipale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71 478,54 €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90 000,00 €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89 211,36 €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8775879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360 797,88 €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385 800,00 €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379 771,14 €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1385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RESSOURCES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322968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18 108 793,91 €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18 190 442,00 €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18 173 153,09 €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9432072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Relations citoyennes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35 019,34 €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30 840,00 €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21 670,29 €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7288042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Marchés publics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     777,78 €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1 661,70 €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0912526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Ressources humaines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 415 245,30 €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320 000,00 €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277 738,60 €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581433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18 559 836,33 €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18 541 282,00 €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18 474 223,68 €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8541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176852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41641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4A926-B435-41B2-935B-B1347D6B5C33}"/>
              </a:ext>
            </a:extLst>
          </p:cNvPr>
          <p:cNvSpPr/>
          <p:nvPr/>
        </p:nvSpPr>
        <p:spPr>
          <a:xfrm>
            <a:off x="1233182" y="1845578"/>
            <a:ext cx="10142290" cy="339754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/>
              <a:t>PÔLE FAMILLE</a:t>
            </a:r>
            <a:endParaRPr lang="fr-FR" sz="1600" b="1" dirty="0"/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r-FR" sz="2000" b="1" dirty="0"/>
              <a:t>Restauration</a:t>
            </a:r>
            <a:r>
              <a:rPr lang="fr-FR" b="1" dirty="0"/>
              <a:t>: </a:t>
            </a:r>
            <a:r>
              <a:rPr lang="fr-FR" b="1" dirty="0">
                <a:highlight>
                  <a:srgbClr val="FFFF00"/>
                </a:highlight>
              </a:rPr>
              <a:t>129 506,58 €</a:t>
            </a:r>
            <a:r>
              <a:rPr lang="fr-FR" dirty="0"/>
              <a:t>: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Redevances  API de sept 2018 à déc.2020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Scolaire : </a:t>
            </a:r>
            <a:r>
              <a:rPr lang="fr-FR" b="1" dirty="0"/>
              <a:t>66 045,82 </a:t>
            </a:r>
            <a:r>
              <a:rPr lang="fr-FR" dirty="0"/>
              <a:t>€ </a:t>
            </a:r>
            <a:r>
              <a:rPr lang="fr-FR" sz="2000" dirty="0"/>
              <a:t>reprise des activités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Jeunesse: </a:t>
            </a:r>
            <a:r>
              <a:rPr lang="fr-FR" b="1" dirty="0">
                <a:highlight>
                  <a:srgbClr val="FFFF00"/>
                </a:highlight>
              </a:rPr>
              <a:t>445 948,32 € </a:t>
            </a:r>
            <a:r>
              <a:rPr lang="fr-FR" dirty="0"/>
              <a:t>: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augmentation justifiée par reprise des activités périscolaires et études.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Petite Enfance: </a:t>
            </a:r>
            <a:r>
              <a:rPr lang="fr-FR" b="1" dirty="0">
                <a:highlight>
                  <a:srgbClr val="FFFF00"/>
                </a:highlight>
              </a:rPr>
              <a:t>1 072 007,64 € </a:t>
            </a:r>
            <a:r>
              <a:rPr lang="fr-FR" dirty="0"/>
              <a:t>: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aisse due au maintien des protocoles Covid-19 impactant l’accueil des enfants en crèches.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7D9B233-BDE3-4EEA-A224-8BF1B87FB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38171"/>
              </p:ext>
            </p:extLst>
          </p:nvPr>
        </p:nvGraphicFramePr>
        <p:xfrm>
          <a:off x="1233182" y="893207"/>
          <a:ext cx="10142290" cy="940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008">
                  <a:extLst>
                    <a:ext uri="{9D8B030D-6E8A-4147-A177-3AD203B41FA5}">
                      <a16:colId xmlns:a16="http://schemas.microsoft.com/office/drawing/2014/main" val="726339166"/>
                    </a:ext>
                  </a:extLst>
                </a:gridCol>
                <a:gridCol w="2432980">
                  <a:extLst>
                    <a:ext uri="{9D8B030D-6E8A-4147-A177-3AD203B41FA5}">
                      <a16:colId xmlns:a16="http://schemas.microsoft.com/office/drawing/2014/main" val="802034402"/>
                    </a:ext>
                  </a:extLst>
                </a:gridCol>
                <a:gridCol w="2356151">
                  <a:extLst>
                    <a:ext uri="{9D8B030D-6E8A-4147-A177-3AD203B41FA5}">
                      <a16:colId xmlns:a16="http://schemas.microsoft.com/office/drawing/2014/main" val="1019194838"/>
                    </a:ext>
                  </a:extLst>
                </a:gridCol>
                <a:gridCol w="2356151">
                  <a:extLst>
                    <a:ext uri="{9D8B030D-6E8A-4147-A177-3AD203B41FA5}">
                      <a16:colId xmlns:a16="http://schemas.microsoft.com/office/drawing/2014/main" val="232364306"/>
                    </a:ext>
                  </a:extLst>
                </a:gridCol>
              </a:tblGrid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Petite Enfance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1 156 415,87 €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1 215 000,00 €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1 072 007,64 €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8062094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Scolaire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 54 099,51 €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75 000,00 €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66 045,82 €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9210096"/>
                  </a:ext>
                </a:extLst>
              </a:tr>
              <a:tr h="2756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Jeunesse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407 660,68 €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560 000,00 €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445 948,32 €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5643446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Restauration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20 289,99 €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75 000,00 €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129 506,58 €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024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1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196BB-9B3B-444B-9FFC-A62B391F0EDA}"/>
              </a:ext>
            </a:extLst>
          </p:cNvPr>
          <p:cNvSpPr/>
          <p:nvPr/>
        </p:nvSpPr>
        <p:spPr>
          <a:xfrm>
            <a:off x="559293" y="1417738"/>
            <a:ext cx="11354540" cy="409753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effectLst/>
                <a:ea typeface="Calibri" panose="020F0502020204030204" pitchFamily="34" charset="0"/>
              </a:rPr>
              <a:t>DIRECTION GENERALE DES SERVICES : </a:t>
            </a:r>
            <a:r>
              <a:rPr lang="fr-FR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379 771,14 € </a:t>
            </a:r>
            <a:endParaRPr lang="fr-FR" sz="1600" b="1" dirty="0">
              <a:solidFill>
                <a:schemeClr val="tx1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Communication : </a:t>
            </a:r>
            <a:r>
              <a:rPr lang="fr-FR" sz="1600" b="1" dirty="0"/>
              <a:t>34 352,61 € </a:t>
            </a:r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ocations des salles communales, et encarts publicitaires dans </a:t>
            </a:r>
            <a:r>
              <a:rPr lang="fr-FR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Mensuel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des Affaires culturelles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fr-FR" sz="1600" b="1" dirty="0">
                <a:highlight>
                  <a:srgbClr val="FFFF00"/>
                </a:highlight>
              </a:rPr>
              <a:t>254 775,89 € *</a:t>
            </a:r>
            <a:endParaRPr lang="fr-F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ecettes du cinéma et des spectacles 102,3 K€.(4 mois de fonctionnement normal avec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sanitaire et masques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Participation CPS au fonctionnement du conservatoire 90,5 K€.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ocations des salles communales s’élève à 12,3 K€.</a:t>
            </a:r>
          </a:p>
          <a:p>
            <a:pPr marL="450215" algn="just">
              <a:lnSpc>
                <a:spcPct val="115000"/>
              </a:lnSpc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Police municipale:  </a:t>
            </a:r>
            <a:r>
              <a:rPr lang="fr-FR" sz="1600" b="1" dirty="0"/>
              <a:t>89 211,36 € </a:t>
            </a:r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Droits de place du marché, </a:t>
            </a: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roits d’occupation du domaine public (déménagements, mise en fourrière, tournages de films, …)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4850FF5-638B-44AF-816C-BC47EA38D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52991"/>
              </p:ext>
            </p:extLst>
          </p:nvPr>
        </p:nvGraphicFramePr>
        <p:xfrm>
          <a:off x="559293" y="523875"/>
          <a:ext cx="11354539" cy="88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5223">
                  <a:extLst>
                    <a:ext uri="{9D8B030D-6E8A-4147-A177-3AD203B41FA5}">
                      <a16:colId xmlns:a16="http://schemas.microsoft.com/office/drawing/2014/main" val="1248220120"/>
                    </a:ext>
                  </a:extLst>
                </a:gridCol>
                <a:gridCol w="2723780">
                  <a:extLst>
                    <a:ext uri="{9D8B030D-6E8A-4147-A177-3AD203B41FA5}">
                      <a16:colId xmlns:a16="http://schemas.microsoft.com/office/drawing/2014/main" val="3152326240"/>
                    </a:ext>
                  </a:extLst>
                </a:gridCol>
                <a:gridCol w="2637768">
                  <a:extLst>
                    <a:ext uri="{9D8B030D-6E8A-4147-A177-3AD203B41FA5}">
                      <a16:colId xmlns:a16="http://schemas.microsoft.com/office/drawing/2014/main" val="1328747207"/>
                    </a:ext>
                  </a:extLst>
                </a:gridCol>
                <a:gridCol w="2637768">
                  <a:extLst>
                    <a:ext uri="{9D8B030D-6E8A-4147-A177-3AD203B41FA5}">
                      <a16:colId xmlns:a16="http://schemas.microsoft.com/office/drawing/2014/main" val="2771306147"/>
                    </a:ext>
                  </a:extLst>
                </a:gridCol>
              </a:tblGrid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Communication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26 451,21 €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30 000,00 €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34 352,61 €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394249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Affaires culturelles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262 844,25 €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265 800,00 €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254 775,89 €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5835498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Administration générale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        23,88 €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1 431,28 €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962104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Police municipale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71 478,54 €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90 000,00 €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89 211,36 €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66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0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196BB-9B3B-444B-9FFC-A62B391F0EDA}"/>
              </a:ext>
            </a:extLst>
          </p:cNvPr>
          <p:cNvSpPr/>
          <p:nvPr/>
        </p:nvSpPr>
        <p:spPr>
          <a:xfrm>
            <a:off x="881115" y="721449"/>
            <a:ext cx="10872744" cy="483596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effectLst/>
              <a:ea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</a:rPr>
              <a:t>DIRECTION GENERALE DES SERVICES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a typeface="Calibri" panose="020F0502020204030204" pitchFamily="34" charset="0"/>
              </a:rPr>
              <a:t>AFFAIRES CULTURELLES :   SUBVENTIONS </a:t>
            </a:r>
            <a:r>
              <a:rPr lang="fr-FR" sz="2000" b="1" dirty="0">
                <a:highlight>
                  <a:srgbClr val="FFFF00"/>
                </a:highlight>
                <a:ea typeface="Calibri" panose="020F0502020204030204" pitchFamily="34" charset="0"/>
              </a:rPr>
              <a:t>51 373 €*</a:t>
            </a:r>
            <a:endParaRPr lang="fr-FR" b="1" dirty="0">
              <a:solidFill>
                <a:schemeClr val="tx1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8 000 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</a:rPr>
              <a:t>€</a:t>
            </a: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Conseil départemental de l’Essonne (Contrat culturel de territoire)</a:t>
            </a: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fr-FR" sz="17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2 645 € Soutien dispositif Collège au cinéma</a:t>
            </a: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fr-FR" sz="17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17 955 € CNC (classement Art et essai, le label jeune public et la diffusion d’œuvres fragiles)</a:t>
            </a: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fr-FR" sz="17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10 773 € Soutien à la salle de cinéma en période de pandémie (Région Ile-de-France et le CNC) </a:t>
            </a:r>
          </a:p>
          <a:p>
            <a:pPr marL="907415" lvl="1" algn="just">
              <a:lnSpc>
                <a:spcPct val="115000"/>
              </a:lnSpc>
            </a:pPr>
            <a:endParaRPr lang="fr-FR" sz="17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78865" lvl="1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12 000 € résidence mission de l’artiste dans le cadre du CLEA (contrat local d’éducation artistique)</a:t>
            </a:r>
          </a:p>
          <a:p>
            <a:pPr marL="907415" lvl="1" algn="just">
              <a:lnSpc>
                <a:spcPct val="115000"/>
              </a:lnSpc>
            </a:pPr>
            <a:r>
              <a:rPr lang="fr-FR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la DRAC </a:t>
            </a:r>
          </a:p>
          <a:p>
            <a:pPr marL="907415" lvl="1" algn="just">
              <a:lnSpc>
                <a:spcPct val="115000"/>
              </a:lnSpc>
            </a:pPr>
            <a:endParaRPr lang="fr-FR" sz="17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07415" lvl="1" algn="just">
              <a:lnSpc>
                <a:spcPct val="115000"/>
              </a:lnSpc>
            </a:pPr>
            <a:endParaRPr lang="fr-FR" sz="17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6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196BB-9B3B-444B-9FFC-A62B391F0EDA}"/>
              </a:ext>
            </a:extLst>
          </p:cNvPr>
          <p:cNvSpPr/>
          <p:nvPr/>
        </p:nvSpPr>
        <p:spPr>
          <a:xfrm>
            <a:off x="863359" y="1594708"/>
            <a:ext cx="10872744" cy="383297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ffectLst/>
                <a:ea typeface="Calibri" panose="020F0502020204030204" pitchFamily="34" charset="0"/>
              </a:rPr>
              <a:t>PÔLE RESSOURCES</a:t>
            </a:r>
            <a:endParaRPr lang="fr-FR" sz="1400" b="1" dirty="0">
              <a:effectLst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Le service Finances : </a:t>
            </a:r>
            <a:r>
              <a:rPr lang="fr-FR" sz="1400" b="1" dirty="0">
                <a:highlight>
                  <a:srgbClr val="FFFF00"/>
                </a:highlight>
              </a:rPr>
              <a:t>18 173 153,09 €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14,4 M€ Impôts directs (Taxes foncières), Augmentation de 400 K€ par rapport à 2020, due à la revalorisation des bases par l’Etat</a:t>
            </a: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2,3 M€ : Attribution de compensation CPS</a:t>
            </a: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335 K€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: T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 sur la consommation finale d’électricité, en légère hausse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943 K€ :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otation globale de fonctionnement (DGF)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diminution de 112 K€)</a:t>
            </a:r>
          </a:p>
          <a:p>
            <a:pPr marL="907415" lvl="1" algn="just"/>
            <a:endParaRPr lang="fr-FR" sz="1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1665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Les relations citoyennes : </a:t>
            </a:r>
            <a:r>
              <a:rPr lang="fr-FR" sz="1400" b="1" dirty="0">
                <a:solidFill>
                  <a:schemeClr val="tx1"/>
                </a:solidFill>
              </a:rPr>
              <a:t>21 670,29 € 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année électorale : dotation de l’état ; 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acquisition de concessions funéraires ;</a:t>
            </a: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recensement de la population : dotation de l’INSEE.</a:t>
            </a:r>
          </a:p>
          <a:p>
            <a:pPr marL="907415" lvl="1" algn="just"/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Direction des ressources humaines: </a:t>
            </a:r>
            <a:r>
              <a:rPr lang="fr-FR" sz="1400" b="1" dirty="0">
                <a:highlight>
                  <a:srgbClr val="FFFF00"/>
                </a:highlight>
              </a:rPr>
              <a:t>277 738,60 € </a:t>
            </a:r>
            <a:endParaRPr lang="fr-FR" sz="1400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remboursement des arrêts maladie par la Sécurité sociale pour les non titulaires et 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l’assurance pour les titulaires,  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</a:rPr>
              <a:t>Baisse facturation agents mis à disposition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A03373E-0E94-4242-8854-A02E57284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96056"/>
              </p:ext>
            </p:extLst>
          </p:nvPr>
        </p:nvGraphicFramePr>
        <p:xfrm>
          <a:off x="863359" y="707635"/>
          <a:ext cx="10872744" cy="88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2854">
                  <a:extLst>
                    <a:ext uri="{9D8B030D-6E8A-4147-A177-3AD203B41FA5}">
                      <a16:colId xmlns:a16="http://schemas.microsoft.com/office/drawing/2014/main" val="1968826413"/>
                    </a:ext>
                  </a:extLst>
                </a:gridCol>
                <a:gridCol w="2608204">
                  <a:extLst>
                    <a:ext uri="{9D8B030D-6E8A-4147-A177-3AD203B41FA5}">
                      <a16:colId xmlns:a16="http://schemas.microsoft.com/office/drawing/2014/main" val="1210970662"/>
                    </a:ext>
                  </a:extLst>
                </a:gridCol>
                <a:gridCol w="2525843">
                  <a:extLst>
                    <a:ext uri="{9D8B030D-6E8A-4147-A177-3AD203B41FA5}">
                      <a16:colId xmlns:a16="http://schemas.microsoft.com/office/drawing/2014/main" val="2325228037"/>
                    </a:ext>
                  </a:extLst>
                </a:gridCol>
                <a:gridCol w="2525843">
                  <a:extLst>
                    <a:ext uri="{9D8B030D-6E8A-4147-A177-3AD203B41FA5}">
                      <a16:colId xmlns:a16="http://schemas.microsoft.com/office/drawing/2014/main" val="580739156"/>
                    </a:ext>
                  </a:extLst>
                </a:gridCol>
              </a:tblGrid>
              <a:tr h="2217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18 108 793,91 €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18 190 442,00 €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18 173 153,09 €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245262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Relations citoyennes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35 019,34 €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               30 840,00 €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21 670,29 €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8692309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Marchés publics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     777,78 €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    1 661,70 €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260889"/>
                  </a:ext>
                </a:extLst>
              </a:tr>
              <a:tr h="2217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Ressources humaines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 415 245,30 €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320 000,00 €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           277 738,60 €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948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4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6481DF8-FED9-4C8E-8CD6-BF6FE952E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42683"/>
              </p:ext>
            </p:extLst>
          </p:nvPr>
        </p:nvGraphicFramePr>
        <p:xfrm>
          <a:off x="836103" y="1322242"/>
          <a:ext cx="10519794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357">
                  <a:extLst>
                    <a:ext uri="{9D8B030D-6E8A-4147-A177-3AD203B41FA5}">
                      <a16:colId xmlns:a16="http://schemas.microsoft.com/office/drawing/2014/main" val="3148579237"/>
                    </a:ext>
                  </a:extLst>
                </a:gridCol>
                <a:gridCol w="2530075">
                  <a:extLst>
                    <a:ext uri="{9D8B030D-6E8A-4147-A177-3AD203B41FA5}">
                      <a16:colId xmlns:a16="http://schemas.microsoft.com/office/drawing/2014/main" val="1242052869"/>
                    </a:ext>
                  </a:extLst>
                </a:gridCol>
                <a:gridCol w="2450181">
                  <a:extLst>
                    <a:ext uri="{9D8B030D-6E8A-4147-A177-3AD203B41FA5}">
                      <a16:colId xmlns:a16="http://schemas.microsoft.com/office/drawing/2014/main" val="45955353"/>
                    </a:ext>
                  </a:extLst>
                </a:gridCol>
                <a:gridCol w="2450181">
                  <a:extLst>
                    <a:ext uri="{9D8B030D-6E8A-4147-A177-3AD203B41FA5}">
                      <a16:colId xmlns:a16="http://schemas.microsoft.com/office/drawing/2014/main" val="3197169975"/>
                    </a:ext>
                  </a:extLst>
                </a:gridCol>
              </a:tblGrid>
              <a:tr h="3526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DES SERVICES TECHNIQUES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27167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Bâtiments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36 790,53 €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39 810,80 €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620230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Sports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14 968,80 €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16 632,00 €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  9 525,60 €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2434242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Gravières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       492,96 €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62971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Environnement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122 167,06 €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64 700,00 €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101 672,54 €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8926712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Urbanisme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1 707 277,15 €</a:t>
                      </a:r>
                    </a:p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1 409 000,00 €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1 672 489,12 €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7425394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Logement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66 566,55 €</a:t>
                      </a:r>
                    </a:p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52 500,00 €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60 635,81 € 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902591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Voirie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58 259,63 €</a:t>
                      </a:r>
                    </a:p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10 000,00 €</a:t>
                      </a:r>
                    </a:p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                 5 056,00 €</a:t>
                      </a:r>
                    </a:p>
                    <a:p>
                      <a:pPr algn="ctr" fontAlgn="b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943637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2 006 522,68 € 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1 552 832,00 € 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1 889 189,87 € 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35793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0C29090-DF3C-48B5-8468-3D1BEE8B4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16082"/>
              </p:ext>
            </p:extLst>
          </p:nvPr>
        </p:nvGraphicFramePr>
        <p:xfrm>
          <a:off x="836103" y="755989"/>
          <a:ext cx="10519794" cy="566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559">
                  <a:extLst>
                    <a:ext uri="{9D8B030D-6E8A-4147-A177-3AD203B41FA5}">
                      <a16:colId xmlns:a16="http://schemas.microsoft.com/office/drawing/2014/main" val="1509929627"/>
                    </a:ext>
                  </a:extLst>
                </a:gridCol>
                <a:gridCol w="2523537">
                  <a:extLst>
                    <a:ext uri="{9D8B030D-6E8A-4147-A177-3AD203B41FA5}">
                      <a16:colId xmlns:a16="http://schemas.microsoft.com/office/drawing/2014/main" val="880854375"/>
                    </a:ext>
                  </a:extLst>
                </a:gridCol>
                <a:gridCol w="2443849">
                  <a:extLst>
                    <a:ext uri="{9D8B030D-6E8A-4147-A177-3AD203B41FA5}">
                      <a16:colId xmlns:a16="http://schemas.microsoft.com/office/drawing/2014/main" val="647964484"/>
                    </a:ext>
                  </a:extLst>
                </a:gridCol>
                <a:gridCol w="2443849">
                  <a:extLst>
                    <a:ext uri="{9D8B030D-6E8A-4147-A177-3AD203B41FA5}">
                      <a16:colId xmlns:a16="http://schemas.microsoft.com/office/drawing/2014/main" val="1476257056"/>
                    </a:ext>
                  </a:extLst>
                </a:gridCol>
              </a:tblGrid>
              <a:tr h="566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 (BP+BS+DM)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3931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44FF33A-BC31-4E53-AB35-AD9FB55748E8}"/>
              </a:ext>
            </a:extLst>
          </p:cNvPr>
          <p:cNvSpPr txBox="1"/>
          <p:nvPr/>
        </p:nvSpPr>
        <p:spPr>
          <a:xfrm>
            <a:off x="836103" y="191386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11476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EC3DA1E-F5C5-C54D-BC40-75F7DD035CFD}"/>
              </a:ext>
            </a:extLst>
          </p:cNvPr>
          <p:cNvSpPr txBox="1"/>
          <p:nvPr/>
        </p:nvSpPr>
        <p:spPr>
          <a:xfrm>
            <a:off x="7298688" y="1765664"/>
            <a:ext cx="4956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COMPTE ADMINISTRATIF 2021</a:t>
            </a:r>
            <a:endParaRPr lang="fr-FR" sz="32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F480232-DB41-6F4A-B534-81F360E884A9}"/>
              </a:ext>
            </a:extLst>
          </p:cNvPr>
          <p:cNvCxnSpPr>
            <a:cxnSpLocks/>
          </p:cNvCxnSpPr>
          <p:nvPr/>
        </p:nvCxnSpPr>
        <p:spPr>
          <a:xfrm>
            <a:off x="7561943" y="2467429"/>
            <a:ext cx="377372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0F98E8A-4DB3-49F5-8F58-2CCA32E8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9" y="67112"/>
            <a:ext cx="6984000" cy="52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196BB-9B3B-444B-9FFC-A62B391F0EDA}"/>
              </a:ext>
            </a:extLst>
          </p:cNvPr>
          <p:cNvSpPr/>
          <p:nvPr/>
        </p:nvSpPr>
        <p:spPr>
          <a:xfrm>
            <a:off x="1092141" y="2006012"/>
            <a:ext cx="10350442" cy="347409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</a:rPr>
              <a:t>DIRECTION DES SERVICES TECHNIQUES : </a:t>
            </a:r>
            <a:r>
              <a:rPr lang="fr-F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1 889 189,87 € </a:t>
            </a:r>
            <a:endParaRPr lang="fr-FR" sz="2000" b="1" dirty="0">
              <a:solidFill>
                <a:schemeClr val="tx1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Bâtiments : </a:t>
            </a:r>
            <a:r>
              <a:rPr lang="fr-FR" sz="1400" b="1" dirty="0"/>
              <a:t>39 810,80 € </a:t>
            </a:r>
            <a:endParaRPr lang="fr-FR" sz="1400" b="1" dirty="0">
              <a:effectLst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recettes exceptionnelles (régularisation de facturation), très variables d’une année sur l’autre.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Sport : </a:t>
            </a:r>
            <a:r>
              <a:rPr lang="fr-FR" sz="1400" b="1" dirty="0"/>
              <a:t>9 525,60 € </a:t>
            </a:r>
            <a:endParaRPr lang="fr-FR" sz="1400" b="1" dirty="0">
              <a:effectLst/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redevance pour l’utilisation du gymnase de la Vallée à la Dame par le collège Jean Moulin. (acompte versé, solde en 2022.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Environnement : </a:t>
            </a:r>
            <a:r>
              <a:rPr lang="fr-FR" sz="1400" b="1" dirty="0">
                <a:highlight>
                  <a:srgbClr val="FFFF00"/>
                </a:highlight>
              </a:rPr>
              <a:t>101 672,54 € </a:t>
            </a:r>
            <a:endParaRPr lang="fr-FR" sz="1400" b="1" dirty="0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redevances d’occupation du domaine public.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Urbanisme: </a:t>
            </a:r>
            <a:r>
              <a:rPr lang="fr-FR" sz="1400" b="1" dirty="0">
                <a:highlight>
                  <a:srgbClr val="FFFF00"/>
                </a:highlight>
              </a:rPr>
              <a:t>1 672 489,12 € </a:t>
            </a:r>
            <a:r>
              <a:rPr lang="fr-FR" sz="1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</a:p>
          <a:p>
            <a:pPr marL="107886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droits de mutation (recette supplémentaire de 260 K€. </a:t>
            </a:r>
            <a:r>
              <a:rPr lang="fr-FR" sz="1400" b="1" dirty="0">
                <a:effectLst/>
                <a:ea typeface="Calibri" panose="020F0502020204030204" pitchFamily="34" charset="0"/>
              </a:rPr>
              <a:t>)</a:t>
            </a:r>
            <a:endParaRPr lang="fr-FR" sz="1400" b="1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Logement: </a:t>
            </a:r>
            <a:r>
              <a:rPr lang="fr-FR" sz="1400" b="1" dirty="0"/>
              <a:t>60 635,81 € </a:t>
            </a:r>
            <a:endParaRPr lang="fr-FR" sz="1400" b="1" dirty="0">
              <a:effectLst/>
              <a:ea typeface="Calibri" panose="020F0502020204030204" pitchFamily="34" charset="0"/>
            </a:endParaRPr>
          </a:p>
          <a:p>
            <a:pPr marL="116903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loyers perçus. 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ea typeface="Calibri" panose="020F0502020204030204" pitchFamily="34" charset="0"/>
              </a:rPr>
              <a:t>Voirie : </a:t>
            </a:r>
            <a:r>
              <a:rPr lang="fr-FR" sz="1400" b="1" dirty="0"/>
              <a:t>5 056,00 €</a:t>
            </a:r>
            <a:endParaRPr lang="fr-FR" sz="1400" b="1" dirty="0">
              <a:effectLst/>
              <a:ea typeface="Calibri" panose="020F0502020204030204" pitchFamily="34" charset="0"/>
            </a:endParaRPr>
          </a:p>
          <a:p>
            <a:pPr marL="116903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alignement de voirie, variables d’une année sur l’autre, dédommagements-</a:t>
            </a:r>
          </a:p>
          <a:p>
            <a:pPr marL="1169035" lvl="1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ea typeface="Calibri" panose="020F0502020204030204" pitchFamily="34" charset="0"/>
              </a:rPr>
              <a:t>pénalités de retard facturées aux entreprises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FDD90C9-AF91-4074-ABEB-61387EF7B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05633"/>
              </p:ext>
            </p:extLst>
          </p:nvPr>
        </p:nvGraphicFramePr>
        <p:xfrm>
          <a:off x="1103327" y="512492"/>
          <a:ext cx="10350442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610">
                  <a:extLst>
                    <a:ext uri="{9D8B030D-6E8A-4147-A177-3AD203B41FA5}">
                      <a16:colId xmlns:a16="http://schemas.microsoft.com/office/drawing/2014/main" val="3102925532"/>
                    </a:ext>
                  </a:extLst>
                </a:gridCol>
                <a:gridCol w="2396944">
                  <a:extLst>
                    <a:ext uri="{9D8B030D-6E8A-4147-A177-3AD203B41FA5}">
                      <a16:colId xmlns:a16="http://schemas.microsoft.com/office/drawing/2014/main" val="1377824335"/>
                    </a:ext>
                  </a:extLst>
                </a:gridCol>
                <a:gridCol w="2396944">
                  <a:extLst>
                    <a:ext uri="{9D8B030D-6E8A-4147-A177-3AD203B41FA5}">
                      <a16:colId xmlns:a16="http://schemas.microsoft.com/office/drawing/2014/main" val="347978208"/>
                    </a:ext>
                  </a:extLst>
                </a:gridCol>
                <a:gridCol w="2396944">
                  <a:extLst>
                    <a:ext uri="{9D8B030D-6E8A-4147-A177-3AD203B41FA5}">
                      <a16:colId xmlns:a16="http://schemas.microsoft.com/office/drawing/2014/main" val="593042608"/>
                    </a:ext>
                  </a:extLst>
                </a:gridCol>
              </a:tblGrid>
              <a:tr h="1201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Bâtiments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36 790,53 €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39 810,80 €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6822497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Sports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14 968,80 €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16 632,00 €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   9 525,60 €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8198578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Gravières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       492,96 €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7466474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Environnement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122 167,06 €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64 700,00 €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101 672,54 €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7597681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Urbanisme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1 707 277,15 €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1 409 000,00 €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1 672 489,12 €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8088772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Logement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66 566,55 €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52 500,00 €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60 635,81 €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2356430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Voirie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58 259,63 €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10 000,00 €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5 056,00 €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920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4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6877B4-65CB-4F42-9C5A-8C8A5D744E2F}"/>
              </a:ext>
            </a:extLst>
          </p:cNvPr>
          <p:cNvSpPr txBox="1"/>
          <p:nvPr/>
        </p:nvSpPr>
        <p:spPr>
          <a:xfrm>
            <a:off x="738231" y="202019"/>
            <a:ext cx="105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SERVICES</a:t>
            </a:r>
          </a:p>
        </p:txBody>
      </p:sp>
      <p:sp>
        <p:nvSpPr>
          <p:cNvPr id="6" name="Carré corné 5">
            <a:extLst>
              <a:ext uri="{FF2B5EF4-FFF2-40B4-BE49-F238E27FC236}">
                <a16:creationId xmlns:a16="http://schemas.microsoft.com/office/drawing/2014/main" id="{A910760B-CC28-094B-81D4-154676C2680D}"/>
              </a:ext>
            </a:extLst>
          </p:cNvPr>
          <p:cNvSpPr/>
          <p:nvPr/>
        </p:nvSpPr>
        <p:spPr>
          <a:xfrm>
            <a:off x="2574235" y="2236304"/>
            <a:ext cx="7523922" cy="16498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DEPENSES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681320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2C7159-CFB1-9C4D-94A9-399B812046AC}"/>
              </a:ext>
            </a:extLst>
          </p:cNvPr>
          <p:cNvCxnSpPr>
            <a:cxnSpLocks/>
          </p:cNvCxnSpPr>
          <p:nvPr/>
        </p:nvCxnSpPr>
        <p:spPr>
          <a:xfrm>
            <a:off x="918029" y="1324429"/>
            <a:ext cx="377372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7BA027E-B4C2-43C6-B101-09CF9F8D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44430"/>
              </p:ext>
            </p:extLst>
          </p:nvPr>
        </p:nvGraphicFramePr>
        <p:xfrm>
          <a:off x="1070994" y="486290"/>
          <a:ext cx="10050011" cy="5144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507">
                  <a:extLst>
                    <a:ext uri="{9D8B030D-6E8A-4147-A177-3AD203B41FA5}">
                      <a16:colId xmlns:a16="http://schemas.microsoft.com/office/drawing/2014/main" val="4236049379"/>
                    </a:ext>
                  </a:extLst>
                </a:gridCol>
                <a:gridCol w="3588003">
                  <a:extLst>
                    <a:ext uri="{9D8B030D-6E8A-4147-A177-3AD203B41FA5}">
                      <a16:colId xmlns:a16="http://schemas.microsoft.com/office/drawing/2014/main" val="1782006724"/>
                    </a:ext>
                  </a:extLst>
                </a:gridCol>
                <a:gridCol w="1679825">
                  <a:extLst>
                    <a:ext uri="{9D8B030D-6E8A-4147-A177-3AD203B41FA5}">
                      <a16:colId xmlns:a16="http://schemas.microsoft.com/office/drawing/2014/main" val="248247026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25400422"/>
                    </a:ext>
                  </a:extLst>
                </a:gridCol>
                <a:gridCol w="1307876">
                  <a:extLst>
                    <a:ext uri="{9D8B030D-6E8A-4147-A177-3AD203B41FA5}">
                      <a16:colId xmlns:a16="http://schemas.microsoft.com/office/drawing/2014/main" val="1527428916"/>
                    </a:ext>
                  </a:extLst>
                </a:gridCol>
              </a:tblGrid>
              <a:tr h="671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CHAPITRES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REALISE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 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72656"/>
                  </a:ext>
                </a:extLst>
              </a:tr>
              <a:tr h="34675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DEPENSES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REELLES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vert="vert27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Charges à caractère général </a:t>
                      </a:r>
                      <a:br>
                        <a:rPr lang="fr-FR" sz="1300" u="none" strike="noStrike" dirty="0">
                          <a:effectLst/>
                        </a:rPr>
                      </a:br>
                      <a:r>
                        <a:rPr lang="fr-FR" sz="1300" u="none" strike="noStrike" dirty="0">
                          <a:effectLst/>
                        </a:rPr>
                        <a:t>(Chapitre 011)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   5 297 746,15 €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4 921 987,87 €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92,91%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3921187720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Charges de personnel </a:t>
                      </a:r>
                      <a:br>
                        <a:rPr lang="fr-FR" sz="1300" u="none" strike="noStrike" dirty="0">
                          <a:effectLst/>
                        </a:rPr>
                      </a:br>
                      <a:r>
                        <a:rPr lang="fr-FR" sz="1300" u="none" strike="noStrike" dirty="0">
                          <a:effectLst/>
                        </a:rPr>
                        <a:t>(Chapitre 012)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13 500 000,00 €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13 071 655,58 €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96,83%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1727095269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Atténuation de produits</a:t>
                      </a:r>
                      <a:br>
                        <a:rPr lang="fr-FR" sz="1300" u="none" strike="noStrike" dirty="0">
                          <a:effectLst/>
                        </a:rPr>
                      </a:br>
                      <a:r>
                        <a:rPr lang="fr-FR" sz="1300" u="none" strike="noStrike" dirty="0">
                          <a:effectLst/>
                        </a:rPr>
                        <a:t>(Chapitre 014)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       470 000,00 €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469 642,00 €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99,92%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1982773994"/>
                  </a:ext>
                </a:extLst>
              </a:tr>
              <a:tr h="3744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Autres charges de gestion courante </a:t>
                      </a:r>
                      <a:br>
                        <a:rPr lang="fr-FR" sz="1300" u="none" strike="noStrike">
                          <a:effectLst/>
                        </a:rPr>
                      </a:br>
                      <a:r>
                        <a:rPr lang="fr-FR" sz="1300" u="none" strike="noStrike">
                          <a:effectLst/>
                        </a:rPr>
                        <a:t>(Chapitre 65)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    1 337 710,00 €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1 243 353,77 €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92,95%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1607764223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Charges financières </a:t>
                      </a:r>
                      <a:br>
                        <a:rPr lang="fr-FR" sz="1300" u="none" strike="noStrike">
                          <a:effectLst/>
                        </a:rPr>
                      </a:br>
                      <a:r>
                        <a:rPr lang="fr-FR" sz="1300" u="none" strike="noStrike">
                          <a:effectLst/>
                        </a:rPr>
                        <a:t>(Chapitre 66)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      238 500,00 €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224 985,19 €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94,33%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3944224542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Charges exceptionnelles</a:t>
                      </a:r>
                      <a:br>
                        <a:rPr lang="fr-FR" sz="1300" u="none" strike="noStrike">
                          <a:effectLst/>
                        </a:rPr>
                      </a:br>
                      <a:r>
                        <a:rPr lang="fr-FR" sz="1300" u="none" strike="noStrike">
                          <a:effectLst/>
                        </a:rPr>
                        <a:t>(Chapitre 67)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        29 000,00 €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  16 118,18 €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55,58%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3584484323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Dotations aux provisions</a:t>
                      </a:r>
                      <a:br>
                        <a:rPr lang="fr-FR" sz="1300" u="none" strike="noStrike">
                          <a:effectLst/>
                        </a:rPr>
                      </a:br>
                      <a:r>
                        <a:rPr lang="fr-FR" sz="1300" u="none" strike="noStrike">
                          <a:effectLst/>
                        </a:rPr>
                        <a:t> (Chapitre 68)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        20 000,00 €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  19 660,60 €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98,30%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3601700217"/>
                  </a:ext>
                </a:extLst>
              </a:tr>
              <a:tr h="278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dépenses réelles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20 892 956,15 € </a:t>
                      </a:r>
                      <a:endParaRPr lang="fr-FR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19 967 403,19 € 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95,57%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6184"/>
                  </a:ext>
                </a:extLst>
              </a:tr>
              <a:tr h="374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DEPENSES ORDRE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vert="vert27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Virement à la section d'investissement</a:t>
                      </a:r>
                      <a:br>
                        <a:rPr lang="fr-FR" sz="1300" u="none" strike="noStrike" dirty="0">
                          <a:effectLst/>
                        </a:rPr>
                      </a:br>
                      <a:r>
                        <a:rPr lang="fr-FR" sz="1300" u="none" strike="noStrike" dirty="0">
                          <a:effectLst/>
                        </a:rPr>
                        <a:t>(Chapitre 023)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       2 255 207,00 €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 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>
                          <a:effectLst/>
                        </a:rPr>
                        <a:t> 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/>
                </a:tc>
                <a:extLst>
                  <a:ext uri="{0D108BD9-81ED-4DB2-BD59-A6C34878D82A}">
                    <a16:rowId xmlns:a16="http://schemas.microsoft.com/office/drawing/2014/main" val="3553872678"/>
                  </a:ext>
                </a:extLst>
              </a:tr>
              <a:tr h="3467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Opérations d'ordre de transfert entre sections (Chapitre 042)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>
                          <a:effectLst/>
                        </a:rPr>
                        <a:t>               1 163 000,00 €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u="none" strike="noStrike" dirty="0">
                          <a:effectLst/>
                        </a:rPr>
                        <a:t>        1 084 544,81 €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93,25%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/>
                </a:tc>
                <a:extLst>
                  <a:ext uri="{0D108BD9-81ED-4DB2-BD59-A6C34878D82A}">
                    <a16:rowId xmlns:a16="http://schemas.microsoft.com/office/drawing/2014/main" val="2661270543"/>
                  </a:ext>
                </a:extLst>
              </a:tr>
              <a:tr h="278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dépenses d'ordre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3 418 207,00 € </a:t>
                      </a:r>
                      <a:endParaRPr lang="fr-FR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1 084 544,81 € 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7618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des dépenses de fonctionnement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24 311 163,15 €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21 051 948,00 €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7458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F3D5644-1F2A-4457-8065-F2558478372A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CHAPITRES</a:t>
            </a:r>
          </a:p>
        </p:txBody>
      </p:sp>
    </p:spTree>
    <p:extLst>
      <p:ext uri="{BB962C8B-B14F-4D97-AF65-F5344CB8AC3E}">
        <p14:creationId xmlns:p14="http://schemas.microsoft.com/office/powerpoint/2010/main" val="1928521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3D5644-1F2A-4457-8065-F2558478372A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REELLES DE FONCTIONNEMENT PAR CHAPITRES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CFB641-3117-465B-AC43-DDA302CC2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43621"/>
              </p:ext>
            </p:extLst>
          </p:nvPr>
        </p:nvGraphicFramePr>
        <p:xfrm>
          <a:off x="1208539" y="857251"/>
          <a:ext cx="9278486" cy="4363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3752">
                  <a:extLst>
                    <a:ext uri="{9D8B030D-6E8A-4147-A177-3AD203B41FA5}">
                      <a16:colId xmlns:a16="http://schemas.microsoft.com/office/drawing/2014/main" val="3433569191"/>
                    </a:ext>
                  </a:extLst>
                </a:gridCol>
                <a:gridCol w="2402890">
                  <a:extLst>
                    <a:ext uri="{9D8B030D-6E8A-4147-A177-3AD203B41FA5}">
                      <a16:colId xmlns:a16="http://schemas.microsoft.com/office/drawing/2014/main" val="1792491440"/>
                    </a:ext>
                  </a:extLst>
                </a:gridCol>
                <a:gridCol w="2521844">
                  <a:extLst>
                    <a:ext uri="{9D8B030D-6E8A-4147-A177-3AD203B41FA5}">
                      <a16:colId xmlns:a16="http://schemas.microsoft.com/office/drawing/2014/main" val="2848612248"/>
                    </a:ext>
                  </a:extLst>
                </a:gridCol>
              </a:tblGrid>
              <a:tr h="47624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REALISE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67293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 à caractère général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011)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4 921 987,87 €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24,65%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216154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 de personnel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012)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13 071 655,58 €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65,46%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2476863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Atténuation de produits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014)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   469 642,00 €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2,35%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239294"/>
                  </a:ext>
                </a:extLst>
              </a:tr>
              <a:tr h="6264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Autres charges de gestion courante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65)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1 243 353,77 €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6,23%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820861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 financières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66)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   224 985,19 €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1,13%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640425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 exceptionnelles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67)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      16 118,18 €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0,08%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383431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Dotations aux provisions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(Chapitre 68)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                   19 660,60 €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0,10%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690811"/>
                  </a:ext>
                </a:extLst>
              </a:tr>
              <a:tr h="465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dépenses réelles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19 967 403,19 €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7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75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3D5644-1F2A-4457-8065-F2558478372A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REELLES DE FONCTIONNEMENT PAR CHAPITRES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C5577EA-AA28-4160-AB47-C1445BE0A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155445"/>
              </p:ext>
            </p:extLst>
          </p:nvPr>
        </p:nvGraphicFramePr>
        <p:xfrm>
          <a:off x="1106715" y="765544"/>
          <a:ext cx="8802829" cy="418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14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0B72ED-8C5F-4B36-8EA6-EC6A4A5B5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34137"/>
              </p:ext>
            </p:extLst>
          </p:nvPr>
        </p:nvGraphicFramePr>
        <p:xfrm>
          <a:off x="495300" y="723390"/>
          <a:ext cx="9860811" cy="4380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034">
                  <a:extLst>
                    <a:ext uri="{9D8B030D-6E8A-4147-A177-3AD203B41FA5}">
                      <a16:colId xmlns:a16="http://schemas.microsoft.com/office/drawing/2014/main" val="2182530688"/>
                    </a:ext>
                  </a:extLst>
                </a:gridCol>
                <a:gridCol w="2272882">
                  <a:extLst>
                    <a:ext uri="{9D8B030D-6E8A-4147-A177-3AD203B41FA5}">
                      <a16:colId xmlns:a16="http://schemas.microsoft.com/office/drawing/2014/main" val="1104144560"/>
                    </a:ext>
                  </a:extLst>
                </a:gridCol>
                <a:gridCol w="2133013">
                  <a:extLst>
                    <a:ext uri="{9D8B030D-6E8A-4147-A177-3AD203B41FA5}">
                      <a16:colId xmlns:a16="http://schemas.microsoft.com/office/drawing/2014/main" val="1842416226"/>
                    </a:ext>
                  </a:extLst>
                </a:gridCol>
                <a:gridCol w="2272882">
                  <a:extLst>
                    <a:ext uri="{9D8B030D-6E8A-4147-A177-3AD203B41FA5}">
                      <a16:colId xmlns:a16="http://schemas.microsoft.com/office/drawing/2014/main" val="122721105"/>
                    </a:ext>
                  </a:extLst>
                </a:gridCol>
              </a:tblGrid>
              <a:tr h="5848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51671"/>
                  </a:ext>
                </a:extLst>
              </a:tr>
              <a:tr h="5048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FAMILLE</a:t>
                      </a: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906 260,65 €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1 142 350,00 €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927 933,68 €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8988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pPr algn="ctr" fontAlgn="b"/>
                      <a:endParaRPr lang="fr-FR" sz="1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GENERALE DES SERVICES</a:t>
                      </a: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1 114 387,36 €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1 370 285,00 €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1 294 893,60 €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49344"/>
                  </a:ext>
                </a:extLst>
              </a:tr>
              <a:tr h="584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RESSOURCES</a:t>
                      </a: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14 735 722,32 €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15 357 566,15 €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14 640 254,04 €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15308"/>
                  </a:ext>
                </a:extLst>
              </a:tr>
              <a:tr h="872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SOLIDARITE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382 267,95 €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402 500,00 €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402 295,15 €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36767"/>
                  </a:ext>
                </a:extLst>
              </a:tr>
              <a:tr h="872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DES SERVICES TECHNIQUES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2 748 425,06 €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2 620 255,00 €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2 702 026,72 €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58971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DES DEPENSES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19 687 063,34 €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20 892 956,15 €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19 967 403,19€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442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94B78E-509E-4861-B5F2-8DFBAEECCA93}"/>
              </a:ext>
            </a:extLst>
          </p:cNvPr>
          <p:cNvGraphicFramePr>
            <a:graphicFrameLocks noGrp="1"/>
          </p:cNvGraphicFramePr>
          <p:nvPr/>
        </p:nvGraphicFramePr>
        <p:xfrm>
          <a:off x="10760364" y="1727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4545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94B78E-509E-4861-B5F2-8DFBAEECCA93}"/>
              </a:ext>
            </a:extLst>
          </p:cNvPr>
          <p:cNvGraphicFramePr>
            <a:graphicFrameLocks noGrp="1"/>
          </p:cNvGraphicFramePr>
          <p:nvPr/>
        </p:nvGraphicFramePr>
        <p:xfrm>
          <a:off x="10760364" y="1727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4545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96516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AE8C61A-A7BE-4E79-8049-EA2D9DC68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81415"/>
              </p:ext>
            </p:extLst>
          </p:nvPr>
        </p:nvGraphicFramePr>
        <p:xfrm>
          <a:off x="914400" y="900469"/>
          <a:ext cx="10242326" cy="396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22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0B72ED-8C5F-4B36-8EA6-EC6A4A5B5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2690"/>
              </p:ext>
            </p:extLst>
          </p:nvPr>
        </p:nvGraphicFramePr>
        <p:xfrm>
          <a:off x="866774" y="723390"/>
          <a:ext cx="10289950" cy="461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515">
                  <a:extLst>
                    <a:ext uri="{9D8B030D-6E8A-4147-A177-3AD203B41FA5}">
                      <a16:colId xmlns:a16="http://schemas.microsoft.com/office/drawing/2014/main" val="2182530688"/>
                    </a:ext>
                  </a:extLst>
                </a:gridCol>
                <a:gridCol w="2371797">
                  <a:extLst>
                    <a:ext uri="{9D8B030D-6E8A-4147-A177-3AD203B41FA5}">
                      <a16:colId xmlns:a16="http://schemas.microsoft.com/office/drawing/2014/main" val="1104144560"/>
                    </a:ext>
                  </a:extLst>
                </a:gridCol>
                <a:gridCol w="2225841">
                  <a:extLst>
                    <a:ext uri="{9D8B030D-6E8A-4147-A177-3AD203B41FA5}">
                      <a16:colId xmlns:a16="http://schemas.microsoft.com/office/drawing/2014/main" val="1842416226"/>
                    </a:ext>
                  </a:extLst>
                </a:gridCol>
                <a:gridCol w="2371797">
                  <a:extLst>
                    <a:ext uri="{9D8B030D-6E8A-4147-A177-3AD203B41FA5}">
                      <a16:colId xmlns:a16="http://schemas.microsoft.com/office/drawing/2014/main" val="122721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51671"/>
                  </a:ext>
                </a:extLst>
              </a:tr>
              <a:tr h="3211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FAMILLE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5489889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Petite Enfance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80 751,86 €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85 831,00 €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78 335,94 €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836733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Scolaire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446 015,71 €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423 684,00 €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399 355,12 €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9067597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Jeunesse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124 690,70 €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239 835,00 €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196 879,74 €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8939954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Restauration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232 110,43 €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288 000,00 €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225 492,19 €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7627163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Classes transplantées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75 000,00 €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7473384"/>
                  </a:ext>
                </a:extLst>
              </a:tr>
              <a:tr h="1799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Alimentation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21 772,65 €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28 500,00 €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26 378,68 €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3232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Santé scolaire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     919,30 €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1 500,00 €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  1 492,01 €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0088570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906 260,65 €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1 142 350,00 €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927 933,68 €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021502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GENERALE DES SERVICES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4149344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Associations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  591 806,39 €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563 850,00 €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580 921,00 €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1401553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Communication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147 988,78 €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211 665,00 €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181 785,55 €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1654044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Activités culturelles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327 951,77 €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534 543,00 €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467 733,84 €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1854134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Administration générale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28 741,53 €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24 600,00 €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35 417,46 €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5028498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Police municipale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17 898,89 €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35 627,00 €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29 035,75 €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3852261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1 114 387,36 €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1 370 285,00 €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1 294 893,60 €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0284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23052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106715" y="116958"/>
            <a:ext cx="1005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SERVICES: </a:t>
            </a:r>
          </a:p>
          <a:p>
            <a:pPr algn="ctr"/>
            <a:r>
              <a:rPr lang="fr-FR" b="1" dirty="0"/>
              <a:t>FAMILLE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C9EAEEA-59E0-40BC-9CC9-B971C5129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26552"/>
              </p:ext>
            </p:extLst>
          </p:nvPr>
        </p:nvGraphicFramePr>
        <p:xfrm>
          <a:off x="1257300" y="876300"/>
          <a:ext cx="10502484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049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567893" y="116958"/>
            <a:ext cx="1124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703976" y="1958693"/>
            <a:ext cx="11242306" cy="23992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FAMILLE : </a:t>
            </a:r>
            <a:r>
              <a:rPr lang="fr-FR" b="1" dirty="0">
                <a:solidFill>
                  <a:schemeClr val="tx1"/>
                </a:solidFill>
                <a:highlight>
                  <a:srgbClr val="FFFF00"/>
                </a:highlight>
              </a:rPr>
              <a:t>927 933,68 € / 906 260,65 € </a:t>
            </a:r>
            <a:endParaRPr lang="fr-FR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Petite enfance : </a:t>
            </a:r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78 335,94 € </a:t>
            </a:r>
            <a:endParaRPr lang="fr-FR" sz="1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Impacté par les protocoles sanitaires- les dépenses restent stables par rapport à 2020.</a:t>
            </a:r>
          </a:p>
          <a:p>
            <a:pPr lvl="2" algn="just"/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Scolaire: </a:t>
            </a:r>
            <a:r>
              <a:rPr lang="fr-FR" sz="1400" b="1" dirty="0">
                <a:highlight>
                  <a:srgbClr val="FFFF00"/>
                </a:highlight>
              </a:rPr>
              <a:t>399 355,12 €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aisse des dépenses expliquée essentiellement par la fermeture de l’école du Bois Loriot (1 mois, prestations de ménage reportées) 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ucune fermeture ni ouverture de classe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ctivités proposées identiques aux années précédentes.</a:t>
            </a:r>
          </a:p>
          <a:p>
            <a:pPr lvl="2" algn="just"/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6B606FC-6BC6-4063-BAE9-A1AA8F5F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14835"/>
              </p:ext>
            </p:extLst>
          </p:nvPr>
        </p:nvGraphicFramePr>
        <p:xfrm>
          <a:off x="703976" y="1438576"/>
          <a:ext cx="11242304" cy="51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7835">
                  <a:extLst>
                    <a:ext uri="{9D8B030D-6E8A-4147-A177-3AD203B41FA5}">
                      <a16:colId xmlns:a16="http://schemas.microsoft.com/office/drawing/2014/main" val="4198341129"/>
                    </a:ext>
                  </a:extLst>
                </a:gridCol>
                <a:gridCol w="2591311">
                  <a:extLst>
                    <a:ext uri="{9D8B030D-6E8A-4147-A177-3AD203B41FA5}">
                      <a16:colId xmlns:a16="http://schemas.microsoft.com/office/drawing/2014/main" val="2351803206"/>
                    </a:ext>
                  </a:extLst>
                </a:gridCol>
                <a:gridCol w="2431847">
                  <a:extLst>
                    <a:ext uri="{9D8B030D-6E8A-4147-A177-3AD203B41FA5}">
                      <a16:colId xmlns:a16="http://schemas.microsoft.com/office/drawing/2014/main" val="639660339"/>
                    </a:ext>
                  </a:extLst>
                </a:gridCol>
                <a:gridCol w="2591311">
                  <a:extLst>
                    <a:ext uri="{9D8B030D-6E8A-4147-A177-3AD203B41FA5}">
                      <a16:colId xmlns:a16="http://schemas.microsoft.com/office/drawing/2014/main" val="3602136657"/>
                    </a:ext>
                  </a:extLst>
                </a:gridCol>
              </a:tblGrid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Petite Enfance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80 751,86 €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85 831,00 €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78 335,94 €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1989263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Scolaire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446 015,71 €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423 684,00 €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399 355,12 €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572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85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EC3DA1E-F5C5-C54D-BC40-75F7DD035CFD}"/>
              </a:ext>
            </a:extLst>
          </p:cNvPr>
          <p:cNvSpPr txBox="1"/>
          <p:nvPr/>
        </p:nvSpPr>
        <p:spPr>
          <a:xfrm>
            <a:off x="431133" y="2054184"/>
            <a:ext cx="11069052" cy="3446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Malgré un contexte de crise sanitaire qui a des conséquences importantes sur les finances de la Ville, la présentation du compte administratif laisse apparaitre une situation saine.</a:t>
            </a:r>
          </a:p>
          <a:p>
            <a:endParaRPr lang="fr-FR" sz="2400" dirty="0"/>
          </a:p>
          <a:p>
            <a:r>
              <a:rPr lang="fr-FR" sz="2400" b="1" dirty="0"/>
              <a:t>Des dépenses parfaitement maîtrisées</a:t>
            </a:r>
          </a:p>
          <a:p>
            <a:endParaRPr lang="fr-FR" sz="2400" b="1" dirty="0"/>
          </a:p>
          <a:p>
            <a:r>
              <a:rPr lang="fr-FR" sz="2400" dirty="0"/>
              <a:t>La Ville présente une bonne situation financière, comparable à 2020. Les indicateurs confirment la bonne gestion de la municipalité.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BDE3EC-3813-4D20-9D4D-B21F3033C32A}"/>
              </a:ext>
            </a:extLst>
          </p:cNvPr>
          <p:cNvSpPr txBox="1"/>
          <p:nvPr/>
        </p:nvSpPr>
        <p:spPr>
          <a:xfrm>
            <a:off x="561475" y="473814"/>
            <a:ext cx="10808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 COMPTE ADMINISTRATIF EXECUTANT LES 3 AXES DES ORIENTATIONS BUDGETAIRES 2021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5072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567893" y="116958"/>
            <a:ext cx="1124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567893" y="2175744"/>
            <a:ext cx="11242306" cy="3166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FAMILLE : </a:t>
            </a:r>
            <a:r>
              <a:rPr lang="fr-FR" b="1" dirty="0">
                <a:solidFill>
                  <a:schemeClr val="tx1"/>
                </a:solidFill>
                <a:highlight>
                  <a:srgbClr val="FFFF00"/>
                </a:highlight>
              </a:rPr>
              <a:t>927 933,68 € / 906 260,65 € </a:t>
            </a:r>
            <a:endParaRPr lang="fr-FR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/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Jeunes : </a:t>
            </a:r>
            <a:r>
              <a:rPr lang="fr-FR" sz="1400" b="1" dirty="0">
                <a:highlight>
                  <a:srgbClr val="FFFF00"/>
                </a:highlight>
              </a:rPr>
              <a:t>196 879,74 €</a:t>
            </a:r>
            <a:r>
              <a:rPr lang="fr-FR" sz="1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reprise des accueils périscolaires et extrascolaires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Fonctionnement impacté par les protocoles sanitaires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Annulation des séjours ski et estival</a:t>
            </a:r>
          </a:p>
          <a:p>
            <a:pPr lvl="2" algn="just"/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Service Restauration : </a:t>
            </a:r>
            <a:r>
              <a:rPr lang="fr-FR" sz="1400" b="1" dirty="0">
                <a:highlight>
                  <a:srgbClr val="FFFF00"/>
                </a:highlight>
              </a:rPr>
              <a:t>225 492,19 €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Fonctionnement normal sur l’année</a:t>
            </a:r>
          </a:p>
          <a:p>
            <a:pPr lvl="2" algn="just"/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Alimentation : </a:t>
            </a:r>
            <a:r>
              <a:rPr lang="fr-FR" sz="1400" b="1" dirty="0">
                <a:highlight>
                  <a:srgbClr val="FFFF00"/>
                </a:highlight>
              </a:rPr>
              <a:t>26 378,68 €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L’augmentation du service alimentation s’explique par la reprise progressive des manifestations et l’organisation des évènements par la collectivité.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A2D64BD-D399-4491-88D9-94B8B594D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95778"/>
              </p:ext>
            </p:extLst>
          </p:nvPr>
        </p:nvGraphicFramePr>
        <p:xfrm>
          <a:off x="567893" y="953170"/>
          <a:ext cx="11242304" cy="122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7835">
                  <a:extLst>
                    <a:ext uri="{9D8B030D-6E8A-4147-A177-3AD203B41FA5}">
                      <a16:colId xmlns:a16="http://schemas.microsoft.com/office/drawing/2014/main" val="1213110046"/>
                    </a:ext>
                  </a:extLst>
                </a:gridCol>
                <a:gridCol w="2591311">
                  <a:extLst>
                    <a:ext uri="{9D8B030D-6E8A-4147-A177-3AD203B41FA5}">
                      <a16:colId xmlns:a16="http://schemas.microsoft.com/office/drawing/2014/main" val="3838531240"/>
                    </a:ext>
                  </a:extLst>
                </a:gridCol>
                <a:gridCol w="2431847">
                  <a:extLst>
                    <a:ext uri="{9D8B030D-6E8A-4147-A177-3AD203B41FA5}">
                      <a16:colId xmlns:a16="http://schemas.microsoft.com/office/drawing/2014/main" val="1424150292"/>
                    </a:ext>
                  </a:extLst>
                </a:gridCol>
                <a:gridCol w="2591311">
                  <a:extLst>
                    <a:ext uri="{9D8B030D-6E8A-4147-A177-3AD203B41FA5}">
                      <a16:colId xmlns:a16="http://schemas.microsoft.com/office/drawing/2014/main" val="4108011176"/>
                    </a:ext>
                  </a:extLst>
                </a:gridCol>
              </a:tblGrid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Jeunesse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124 690,70 €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239 835,00 €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196 879,74 €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9615659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Restauration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232 110,43 €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288 000,00 €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225 492,19 €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305926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Classes transplantées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75 000,00 €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0071101"/>
                  </a:ext>
                </a:extLst>
              </a:tr>
              <a:tr h="1799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Alimentation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21 772,65 €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28 500,00 €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26 378,68 €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00579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Santé scolaire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     919,30 €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1 500,00 €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  1 492,01 €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738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1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173390" y="116958"/>
            <a:ext cx="1005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 </a:t>
            </a:r>
          </a:p>
          <a:p>
            <a:pPr algn="ctr"/>
            <a:r>
              <a:rPr lang="fr-FR" b="1" dirty="0"/>
              <a:t>DIRECTION GENERALE DES SERVICES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04732A3-651C-4208-A2B5-6540211B9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820178"/>
              </p:ext>
            </p:extLst>
          </p:nvPr>
        </p:nvGraphicFramePr>
        <p:xfrm>
          <a:off x="1533525" y="1219200"/>
          <a:ext cx="884872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6826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375386" y="116958"/>
            <a:ext cx="115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552263" y="1363497"/>
            <a:ext cx="11525452" cy="348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DIRECTION GENERALE DES SERVICES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Associations: </a:t>
            </a:r>
            <a:r>
              <a:rPr lang="fr-FR" sz="1600" b="1" dirty="0">
                <a:highlight>
                  <a:srgbClr val="FFFF00"/>
                </a:highlight>
              </a:rPr>
              <a:t>580 921,00 €</a:t>
            </a:r>
            <a:r>
              <a:rPr lang="fr-FR" sz="16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16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Plus de participation à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Arpavie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2" algn="just"/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 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Communication :  </a:t>
            </a:r>
            <a:r>
              <a:rPr lang="fr-FR" sz="1600" b="1" dirty="0">
                <a:highlight>
                  <a:srgbClr val="FFFF00"/>
                </a:highlight>
              </a:rPr>
              <a:t>181 785,55 € 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ise en place d’un Facebook live pour les Assises de la jeunesse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Exposition et livret dans le cadre de la commémoration et de l’hommage à Honoré d’Estienne d’Orves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utils de communication (notamment les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bag)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efonte du Mensuel de la municipalité (création graphique d’une nouvelle maquette : magazine et son supplément)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ccompagnement du service Communication sur de nouveaux projets (ex : création de panneaux de chantier) et continuité d’activité et d’information auprès des administrés (appui rédactionnel d’un journaliste pour le Mensuel)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A07BDD-0D96-4D54-9DB6-6CD7399DC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44152"/>
              </p:ext>
            </p:extLst>
          </p:nvPr>
        </p:nvGraphicFramePr>
        <p:xfrm>
          <a:off x="552263" y="846825"/>
          <a:ext cx="11525452" cy="51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205">
                  <a:extLst>
                    <a:ext uri="{9D8B030D-6E8A-4147-A177-3AD203B41FA5}">
                      <a16:colId xmlns:a16="http://schemas.microsoft.com/office/drawing/2014/main" val="2092159453"/>
                    </a:ext>
                  </a:extLst>
                </a:gridCol>
                <a:gridCol w="2656576">
                  <a:extLst>
                    <a:ext uri="{9D8B030D-6E8A-4147-A177-3AD203B41FA5}">
                      <a16:colId xmlns:a16="http://schemas.microsoft.com/office/drawing/2014/main" val="2509326550"/>
                    </a:ext>
                  </a:extLst>
                </a:gridCol>
                <a:gridCol w="2493095">
                  <a:extLst>
                    <a:ext uri="{9D8B030D-6E8A-4147-A177-3AD203B41FA5}">
                      <a16:colId xmlns:a16="http://schemas.microsoft.com/office/drawing/2014/main" val="3119777910"/>
                    </a:ext>
                  </a:extLst>
                </a:gridCol>
                <a:gridCol w="2656576">
                  <a:extLst>
                    <a:ext uri="{9D8B030D-6E8A-4147-A177-3AD203B41FA5}">
                      <a16:colId xmlns:a16="http://schemas.microsoft.com/office/drawing/2014/main" val="3308261076"/>
                    </a:ext>
                  </a:extLst>
                </a:gridCol>
              </a:tblGrid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Associations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  591 806,39 €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563 850,00 €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580 921,00 €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0196393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Communication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147 988,78 €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211 665,00 €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181 785,55 €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630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3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375386" y="116958"/>
            <a:ext cx="115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375385" y="1555494"/>
            <a:ext cx="11525452" cy="349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DIRECTION GENERALE DES SERVICES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des Affaires culturelles :</a:t>
            </a:r>
            <a:r>
              <a:rPr lang="fr-FR" sz="1600" dirty="0"/>
              <a:t> </a:t>
            </a:r>
            <a:r>
              <a:rPr lang="fr-FR" sz="1600" b="1" dirty="0">
                <a:highlight>
                  <a:srgbClr val="FFFF00"/>
                </a:highlight>
              </a:rPr>
              <a:t>467 733,84 € </a:t>
            </a:r>
            <a:endParaRPr lang="fr-FR" sz="16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Reprise partielle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EBM fermé plus de 4 mois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ctivité réduite du cinéma  sur 4 mois (jauge limitée, couvre-feu, espacement des séances) et diminution des séances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</a:rPr>
              <a:t> S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Administration générale et municipalité : </a:t>
            </a:r>
            <a:r>
              <a:rPr lang="fr-FR" sz="1600" b="1" dirty="0"/>
              <a:t>35 417,46 € </a:t>
            </a:r>
            <a:endParaRPr lang="fr-FR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réalisation du rapport d’activité des services (6 K€).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Police municipale : </a:t>
            </a:r>
            <a:r>
              <a:rPr lang="fr-FR" sz="1600" b="1" dirty="0"/>
              <a:t>29 035,75 € </a:t>
            </a:r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13,2 K€ : Contrat de mise en fourrières des animaux :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5,8 K€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:   M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ises en fourrières de véhicules :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6,6 K€ :  Frais de gardiennage lors des manifestations (Brocante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Zinado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Forum des associations, Marché de Noël) :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76D7E6-BA25-4FC8-8A23-453A5D169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18632"/>
              </p:ext>
            </p:extLst>
          </p:nvPr>
        </p:nvGraphicFramePr>
        <p:xfrm>
          <a:off x="375385" y="659555"/>
          <a:ext cx="11525452" cy="887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205">
                  <a:extLst>
                    <a:ext uri="{9D8B030D-6E8A-4147-A177-3AD203B41FA5}">
                      <a16:colId xmlns:a16="http://schemas.microsoft.com/office/drawing/2014/main" val="1787791679"/>
                    </a:ext>
                  </a:extLst>
                </a:gridCol>
                <a:gridCol w="2656576">
                  <a:extLst>
                    <a:ext uri="{9D8B030D-6E8A-4147-A177-3AD203B41FA5}">
                      <a16:colId xmlns:a16="http://schemas.microsoft.com/office/drawing/2014/main" val="898874668"/>
                    </a:ext>
                  </a:extLst>
                </a:gridCol>
                <a:gridCol w="2493095">
                  <a:extLst>
                    <a:ext uri="{9D8B030D-6E8A-4147-A177-3AD203B41FA5}">
                      <a16:colId xmlns:a16="http://schemas.microsoft.com/office/drawing/2014/main" val="329511669"/>
                    </a:ext>
                  </a:extLst>
                </a:gridCol>
                <a:gridCol w="2656576">
                  <a:extLst>
                    <a:ext uri="{9D8B030D-6E8A-4147-A177-3AD203B41FA5}">
                      <a16:colId xmlns:a16="http://schemas.microsoft.com/office/drawing/2014/main" val="1971486514"/>
                    </a:ext>
                  </a:extLst>
                </a:gridCol>
              </a:tblGrid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Activités culturelles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327 951,77 €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534 543,00 €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467 733,84 €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343864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Administration générale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28 741,53 €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24 600,00 €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35 417,46 €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0330310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Police municipale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17 898,89 €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35 627,00 €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29 035,75 €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40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37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CF8768-21CF-4A0B-8886-8466731A5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11486"/>
              </p:ext>
            </p:extLst>
          </p:nvPr>
        </p:nvGraphicFramePr>
        <p:xfrm>
          <a:off x="1038225" y="895350"/>
          <a:ext cx="10050011" cy="4486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143">
                  <a:extLst>
                    <a:ext uri="{9D8B030D-6E8A-4147-A177-3AD203B41FA5}">
                      <a16:colId xmlns:a16="http://schemas.microsoft.com/office/drawing/2014/main" val="883473390"/>
                    </a:ext>
                  </a:extLst>
                </a:gridCol>
                <a:gridCol w="2345400">
                  <a:extLst>
                    <a:ext uri="{9D8B030D-6E8A-4147-A177-3AD203B41FA5}">
                      <a16:colId xmlns:a16="http://schemas.microsoft.com/office/drawing/2014/main" val="3795369269"/>
                    </a:ext>
                  </a:extLst>
                </a:gridCol>
                <a:gridCol w="2201068">
                  <a:extLst>
                    <a:ext uri="{9D8B030D-6E8A-4147-A177-3AD203B41FA5}">
                      <a16:colId xmlns:a16="http://schemas.microsoft.com/office/drawing/2014/main" val="3836628768"/>
                    </a:ext>
                  </a:extLst>
                </a:gridCol>
                <a:gridCol w="2345400">
                  <a:extLst>
                    <a:ext uri="{9D8B030D-6E8A-4147-A177-3AD203B41FA5}">
                      <a16:colId xmlns:a16="http://schemas.microsoft.com/office/drawing/2014/main" val="520893835"/>
                    </a:ext>
                  </a:extLst>
                </a:gridCol>
              </a:tblGrid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RESSOURCES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7256605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  1 235 718,48 €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1 095 854,15 €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     936 642,62 €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0648126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Relations citoyennes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           57 786,58 €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43 750,00 €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44 016,61 €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2008970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Fournitures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           19 990,05 €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20 000,00 €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19 819,61 €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5021113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Informatique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164 268,23 €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238 952,00 €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195 093,03 €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1916452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Marchés publics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90 079,96 €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100 000,00 €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94 795,86 €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587316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Ressources humaines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13 167 879,02 €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13 859 010,00 €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13 349 886,31 €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272702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14 735 722,32 €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15 357 566,15 €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14 640 254,04 €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80387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POLE SOLIDARITE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5102660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Aide sociale et insertion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352 336,70 €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402 500,00 €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402 295,15 €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9623237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Personnes âgées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29 931,25 €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4928147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382 267,95 €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402 500,00 €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402 295,15 €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0817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FC3758F-68A8-4B8E-93EB-49307D6E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0016"/>
              </p:ext>
            </p:extLst>
          </p:nvPr>
        </p:nvGraphicFramePr>
        <p:xfrm>
          <a:off x="1038225" y="523240"/>
          <a:ext cx="10050011" cy="37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635">
                  <a:extLst>
                    <a:ext uri="{9D8B030D-6E8A-4147-A177-3AD203B41FA5}">
                      <a16:colId xmlns:a16="http://schemas.microsoft.com/office/drawing/2014/main" val="1530117476"/>
                    </a:ext>
                  </a:extLst>
                </a:gridCol>
                <a:gridCol w="2397945">
                  <a:extLst>
                    <a:ext uri="{9D8B030D-6E8A-4147-A177-3AD203B41FA5}">
                      <a16:colId xmlns:a16="http://schemas.microsoft.com/office/drawing/2014/main" val="3274303758"/>
                    </a:ext>
                  </a:extLst>
                </a:gridCol>
                <a:gridCol w="2173939">
                  <a:extLst>
                    <a:ext uri="{9D8B030D-6E8A-4147-A177-3AD203B41FA5}">
                      <a16:colId xmlns:a16="http://schemas.microsoft.com/office/drawing/2014/main" val="3760723125"/>
                    </a:ext>
                  </a:extLst>
                </a:gridCol>
                <a:gridCol w="2316492">
                  <a:extLst>
                    <a:ext uri="{9D8B030D-6E8A-4147-A177-3AD203B41FA5}">
                      <a16:colId xmlns:a16="http://schemas.microsoft.com/office/drawing/2014/main" val="1166290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405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8F12BEA-B1B7-4CC7-A463-7D1A29995E46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2845885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F12BEA-B1B7-4CC7-A463-7D1A29995E46}"/>
              </a:ext>
            </a:extLst>
          </p:cNvPr>
          <p:cNvSpPr txBox="1"/>
          <p:nvPr/>
        </p:nvSpPr>
        <p:spPr>
          <a:xfrm>
            <a:off x="1106715" y="116958"/>
            <a:ext cx="1005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SERVICES: </a:t>
            </a:r>
          </a:p>
          <a:p>
            <a:pPr algn="ctr"/>
            <a:r>
              <a:rPr lang="fr-FR" b="1" dirty="0"/>
              <a:t>Pôle Ressources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EA6776B-3E20-444E-988B-6D2F99A09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16901"/>
              </p:ext>
            </p:extLst>
          </p:nvPr>
        </p:nvGraphicFramePr>
        <p:xfrm>
          <a:off x="1106715" y="1620892"/>
          <a:ext cx="4574628" cy="273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4BA9A02-421C-479F-93F6-E9984490B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679469"/>
              </p:ext>
            </p:extLst>
          </p:nvPr>
        </p:nvGraphicFramePr>
        <p:xfrm>
          <a:off x="1454046" y="771525"/>
          <a:ext cx="9547329" cy="375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4662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2084839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390527" y="1245249"/>
            <a:ext cx="11510312" cy="4266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RESSOURCES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service Finances</a:t>
            </a:r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1400" b="1" dirty="0">
                <a:highlight>
                  <a:srgbClr val="FFFF00"/>
                </a:highlight>
              </a:rPr>
              <a:t>936 642,62 €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Baisse de 300 K€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3543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reconduction de dépenses: (Masques Covid : 149 K€ / Subventions exceptionnelles : Envol des Près Hauts 76 K€ - </a:t>
            </a:r>
            <a:r>
              <a:rPr lang="fr-F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Acted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pour Beyrouth 15,6 K€ / Prestation mise en place CLSPD : 20 K€)</a:t>
            </a:r>
            <a:endParaRPr lang="fr-F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iminution de postes 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Baisse des intérêts d’emprunts (22 K€)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aisse de la téléphonie (9 K€)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rincipales dépenses 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prélèvement du FPIC (460 K€)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intérêts d’emprunts (228 K€)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téléphonie (91 K€)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location des photocopieurs (44 K€)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taxes foncières payées (44 K€)</a:t>
            </a:r>
          </a:p>
          <a:p>
            <a:pPr marL="1543050" lvl="3" indent="-171450" algn="just">
              <a:buFont typeface="Wingdings" panose="05000000000000000000" pitchFamily="2" charset="2"/>
              <a:buChar char="§"/>
            </a:pP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relations citoyennes: </a:t>
            </a:r>
            <a:r>
              <a:rPr lang="fr-FR" sz="1400" b="1" dirty="0"/>
              <a:t>44 016,61 €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identique au budgété.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Fournitures</a:t>
            </a:r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fr-FR" sz="1400" b="1" dirty="0"/>
              <a:t>19 819,61 €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conforme aux prévisions budgétaires.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724074-DB9A-42C7-9D3E-FDE12A0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90128"/>
              </p:ext>
            </p:extLst>
          </p:nvPr>
        </p:nvGraphicFramePr>
        <p:xfrm>
          <a:off x="390526" y="486290"/>
          <a:ext cx="115103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032">
                  <a:extLst>
                    <a:ext uri="{9D8B030D-6E8A-4147-A177-3AD203B41FA5}">
                      <a16:colId xmlns:a16="http://schemas.microsoft.com/office/drawing/2014/main" val="845394484"/>
                    </a:ext>
                  </a:extLst>
                </a:gridCol>
                <a:gridCol w="2686195">
                  <a:extLst>
                    <a:ext uri="{9D8B030D-6E8A-4147-A177-3AD203B41FA5}">
                      <a16:colId xmlns:a16="http://schemas.microsoft.com/office/drawing/2014/main" val="1520460926"/>
                    </a:ext>
                  </a:extLst>
                </a:gridCol>
                <a:gridCol w="2520891">
                  <a:extLst>
                    <a:ext uri="{9D8B030D-6E8A-4147-A177-3AD203B41FA5}">
                      <a16:colId xmlns:a16="http://schemas.microsoft.com/office/drawing/2014/main" val="1586009576"/>
                    </a:ext>
                  </a:extLst>
                </a:gridCol>
                <a:gridCol w="2686195">
                  <a:extLst>
                    <a:ext uri="{9D8B030D-6E8A-4147-A177-3AD203B41FA5}">
                      <a16:colId xmlns:a16="http://schemas.microsoft.com/office/drawing/2014/main" val="2079304521"/>
                    </a:ext>
                  </a:extLst>
                </a:gridCol>
              </a:tblGrid>
              <a:tr h="2292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  1 235 718,48 €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1 095 854,15 €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     936 642,62 €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2960954"/>
                  </a:ext>
                </a:extLst>
              </a:tr>
              <a:tr h="2363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Relations citoyennes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           57 786,58 €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43 750,00 €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44 016,61 €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2741993"/>
                  </a:ext>
                </a:extLst>
              </a:tr>
              <a:tr h="1496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Fournitures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           19 990,05 €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20 000,00 €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19 819,61 €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358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70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DA752B6-50E0-47DF-BC3D-4956D76E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62685"/>
              </p:ext>
            </p:extLst>
          </p:nvPr>
        </p:nvGraphicFramePr>
        <p:xfrm>
          <a:off x="891915" y="1333499"/>
          <a:ext cx="10414261" cy="320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1995">
                  <a:extLst>
                    <a:ext uri="{9D8B030D-6E8A-4147-A177-3AD203B41FA5}">
                      <a16:colId xmlns:a16="http://schemas.microsoft.com/office/drawing/2014/main" val="66147816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2744035106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1887836292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3413329511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1630438187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3313518267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1968356728"/>
                    </a:ext>
                  </a:extLst>
                </a:gridCol>
              </a:tblGrid>
              <a:tr h="10077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Exercice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84979"/>
                  </a:ext>
                </a:extLst>
              </a:tr>
              <a:tr h="1082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Intérêts en €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328 032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236 697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257 496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260 818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250 661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228 486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87846"/>
                  </a:ext>
                </a:extLst>
              </a:tr>
              <a:tr h="111974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Capital restant dû en €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12 270 458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10 579 050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14 467 452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12 724 112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15 811 855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18 111 334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00585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DBDC3E0-1D07-46DF-AAA8-49051EF1AEC5}"/>
              </a:ext>
            </a:extLst>
          </p:cNvPr>
          <p:cNvSpPr txBox="1"/>
          <p:nvPr/>
        </p:nvSpPr>
        <p:spPr>
          <a:xfrm>
            <a:off x="1333500" y="372140"/>
            <a:ext cx="99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EVOLUTION DU MONTANT DES INTERÊTS de la DETTE</a:t>
            </a:r>
          </a:p>
        </p:txBody>
      </p:sp>
    </p:spTree>
    <p:extLst>
      <p:ext uri="{BB962C8B-B14F-4D97-AF65-F5344CB8AC3E}">
        <p14:creationId xmlns:p14="http://schemas.microsoft.com/office/powerpoint/2010/main" val="3383140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2084839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390525" y="1568740"/>
            <a:ext cx="11510312" cy="3937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RESSOURCES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ervice Informatique</a:t>
            </a:r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fr-FR" sz="1400" b="1" dirty="0">
                <a:highlight>
                  <a:srgbClr val="FFFF00"/>
                </a:highlight>
              </a:rPr>
              <a:t>195 093,03 € 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augmentation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premier effet des bascules d’applicatifs métiers pour lesquels nous avons des abonnements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continuité de la migration débutée en 2020.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Courrier –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Dématérialisation du Conseil Municipal – 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Valise Numérique dans les écoles,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Espace Citoyen premium,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Virtuose Agent,</a:t>
            </a:r>
            <a:r>
              <a:rPr lang="fr-F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Doclink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,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éploiement complet dans le SAAS du service des relations citoyennes).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demande croissante d’abonnements complémentaires pour les services, de logiciels tels que la suite Adobe , </a:t>
            </a:r>
            <a:r>
              <a:rPr lang="fr-F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Autocad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 etc...,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réalisation d’un audit de sécurité du SI.</a:t>
            </a:r>
          </a:p>
          <a:p>
            <a:pPr lvl="3" algn="just"/>
            <a:endParaRPr lang="fr-FR" sz="1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service Marchés publics, affaires juridiques et assurances : </a:t>
            </a:r>
            <a:r>
              <a:rPr lang="fr-FR" sz="1400" b="1" dirty="0">
                <a:highlight>
                  <a:srgbClr val="FFFF00"/>
                </a:highlight>
              </a:rPr>
              <a:t>94 795,86 €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xécution conforme à la prévision budgétaire. 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rincipal poste de dépenses: cotisations d’assurance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B43FD51-8347-410C-A7FF-F6048A1DE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12556"/>
              </p:ext>
            </p:extLst>
          </p:nvPr>
        </p:nvGraphicFramePr>
        <p:xfrm>
          <a:off x="390525" y="565762"/>
          <a:ext cx="11510313" cy="1002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032">
                  <a:extLst>
                    <a:ext uri="{9D8B030D-6E8A-4147-A177-3AD203B41FA5}">
                      <a16:colId xmlns:a16="http://schemas.microsoft.com/office/drawing/2014/main" val="1789723143"/>
                    </a:ext>
                  </a:extLst>
                </a:gridCol>
                <a:gridCol w="2686195">
                  <a:extLst>
                    <a:ext uri="{9D8B030D-6E8A-4147-A177-3AD203B41FA5}">
                      <a16:colId xmlns:a16="http://schemas.microsoft.com/office/drawing/2014/main" val="2740170349"/>
                    </a:ext>
                  </a:extLst>
                </a:gridCol>
                <a:gridCol w="2520891">
                  <a:extLst>
                    <a:ext uri="{9D8B030D-6E8A-4147-A177-3AD203B41FA5}">
                      <a16:colId xmlns:a16="http://schemas.microsoft.com/office/drawing/2014/main" val="3864377049"/>
                    </a:ext>
                  </a:extLst>
                </a:gridCol>
                <a:gridCol w="2686195">
                  <a:extLst>
                    <a:ext uri="{9D8B030D-6E8A-4147-A177-3AD203B41FA5}">
                      <a16:colId xmlns:a16="http://schemas.microsoft.com/office/drawing/2014/main" val="3028344474"/>
                    </a:ext>
                  </a:extLst>
                </a:gridCol>
              </a:tblGrid>
              <a:tr h="2854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Informatique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164 268,23 €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238 952,00 €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195 093,03 €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9710808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Marchés publics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90 079,96 €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100 000,00 €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94 795,86 €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5409914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Ressources humaines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13 167 879,02 €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13 859 010,00 €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13 349 886,31 €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789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1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2084839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390525" y="1039965"/>
            <a:ext cx="6438114" cy="4521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RESSOURCES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Direction des ressources humaines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1600" b="1" dirty="0">
                <a:highlight>
                  <a:srgbClr val="FFFF00"/>
                </a:highlight>
              </a:rPr>
              <a:t>13 349 886,31 €</a:t>
            </a:r>
            <a:endParaRPr lang="fr-FR" sz="16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masse salariale, augmentation 133 k€ (+1,03%). Malgré un nombre de postes vacants encore conséquent,</a:t>
            </a:r>
          </a:p>
          <a:p>
            <a:pPr marL="1085850" lvl="2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l’effectif pourvu reste stable en 2021(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janvier 2021 : 313 agents ; décembre 2021 : 310 agents )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Glissement Vieillesse Technicité,  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reclassements successifs au 1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janvier, 1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avril et 1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octobre pour suivre l’augmentation du SMIC (+ 55k€)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déploiement des centres de loisirs, dans le cadre des protocoles sanitaires COVID, pour minimiser les brassages, (+ 30k€)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B810F0F-769E-6740-AF2E-E4F603E28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17525"/>
              </p:ext>
            </p:extLst>
          </p:nvPr>
        </p:nvGraphicFramePr>
        <p:xfrm>
          <a:off x="7097999" y="1164672"/>
          <a:ext cx="4572000" cy="36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BC60CFD-AF39-48B7-AB37-98F768892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88421"/>
              </p:ext>
            </p:extLst>
          </p:nvPr>
        </p:nvGraphicFramePr>
        <p:xfrm>
          <a:off x="390525" y="613156"/>
          <a:ext cx="11279474" cy="370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493">
                  <a:extLst>
                    <a:ext uri="{9D8B030D-6E8A-4147-A177-3AD203B41FA5}">
                      <a16:colId xmlns:a16="http://schemas.microsoft.com/office/drawing/2014/main" val="59042083"/>
                    </a:ext>
                  </a:extLst>
                </a:gridCol>
                <a:gridCol w="2632323">
                  <a:extLst>
                    <a:ext uri="{9D8B030D-6E8A-4147-A177-3AD203B41FA5}">
                      <a16:colId xmlns:a16="http://schemas.microsoft.com/office/drawing/2014/main" val="3188916774"/>
                    </a:ext>
                  </a:extLst>
                </a:gridCol>
                <a:gridCol w="2470335">
                  <a:extLst>
                    <a:ext uri="{9D8B030D-6E8A-4147-A177-3AD203B41FA5}">
                      <a16:colId xmlns:a16="http://schemas.microsoft.com/office/drawing/2014/main" val="1168092214"/>
                    </a:ext>
                  </a:extLst>
                </a:gridCol>
                <a:gridCol w="2632323">
                  <a:extLst>
                    <a:ext uri="{9D8B030D-6E8A-4147-A177-3AD203B41FA5}">
                      <a16:colId xmlns:a16="http://schemas.microsoft.com/office/drawing/2014/main" val="2477291395"/>
                    </a:ext>
                  </a:extLst>
                </a:gridCol>
              </a:tblGrid>
              <a:tr h="370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Ressources humaines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13 167 879,02 €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13 859 010,00 €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   13 349 886,31 €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261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2C7159-CFB1-9C4D-94A9-399B812046AC}"/>
              </a:ext>
            </a:extLst>
          </p:cNvPr>
          <p:cNvCxnSpPr>
            <a:cxnSpLocks/>
          </p:cNvCxnSpPr>
          <p:nvPr/>
        </p:nvCxnSpPr>
        <p:spPr>
          <a:xfrm>
            <a:off x="918029" y="1324429"/>
            <a:ext cx="377372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DD6AB54-B7AD-4EC3-8DBC-6CE872248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02287"/>
              </p:ext>
            </p:extLst>
          </p:nvPr>
        </p:nvGraphicFramePr>
        <p:xfrm>
          <a:off x="918030" y="1115737"/>
          <a:ext cx="10146213" cy="380821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603170">
                  <a:extLst>
                    <a:ext uri="{9D8B030D-6E8A-4147-A177-3AD203B41FA5}">
                      <a16:colId xmlns:a16="http://schemas.microsoft.com/office/drawing/2014/main" val="992456528"/>
                    </a:ext>
                  </a:extLst>
                </a:gridCol>
                <a:gridCol w="2623667">
                  <a:extLst>
                    <a:ext uri="{9D8B030D-6E8A-4147-A177-3AD203B41FA5}">
                      <a16:colId xmlns:a16="http://schemas.microsoft.com/office/drawing/2014/main" val="1313114970"/>
                    </a:ext>
                  </a:extLst>
                </a:gridCol>
                <a:gridCol w="2705657">
                  <a:extLst>
                    <a:ext uri="{9D8B030D-6E8A-4147-A177-3AD203B41FA5}">
                      <a16:colId xmlns:a16="http://schemas.microsoft.com/office/drawing/2014/main" val="1166020608"/>
                    </a:ext>
                  </a:extLst>
                </a:gridCol>
                <a:gridCol w="2213719">
                  <a:extLst>
                    <a:ext uri="{9D8B030D-6E8A-4147-A177-3AD203B41FA5}">
                      <a16:colId xmlns:a16="http://schemas.microsoft.com/office/drawing/2014/main" val="3247148327"/>
                    </a:ext>
                  </a:extLst>
                </a:gridCol>
              </a:tblGrid>
              <a:tr h="94573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SECTION D'INVESTISSEMENT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SECTION DE FONCTIONNEMENT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DES SECTIONS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2527"/>
                  </a:ext>
                </a:extLst>
              </a:tr>
              <a:tr h="914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RECETTES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10 296 116,36 €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22 499 329,72 €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32 795 446,08 €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62063"/>
                  </a:ext>
                </a:extLst>
              </a:tr>
              <a:tr h="11819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DEPENSES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8 878 800,07 €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21 051 948,00 €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29 930 748,07 €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51464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RESULTAT DE L'EXERCICE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1 417 316,29 €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1 447 381,72 €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2 864 698,01 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0139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448B89FA-4D46-44EB-A072-ADA32A840DB3}"/>
              </a:ext>
            </a:extLst>
          </p:cNvPr>
          <p:cNvSpPr txBox="1"/>
          <p:nvPr/>
        </p:nvSpPr>
        <p:spPr>
          <a:xfrm>
            <a:off x="1359018" y="300446"/>
            <a:ext cx="924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2000" b="1" u="none" strike="noStrike" dirty="0">
                <a:effectLst/>
              </a:rPr>
              <a:t>SOLDES D'EXECUTION BUDGETAIRES </a:t>
            </a:r>
            <a:r>
              <a:rPr lang="fr-FR" sz="1800" b="1" u="none" strike="noStrike" dirty="0">
                <a:effectLst/>
              </a:rPr>
              <a:t>DE L'EXERCICE 2021</a:t>
            </a:r>
            <a:endParaRPr lang="fr-FR" sz="1800" b="1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62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1506649-6991-40DF-B872-C0B4214BC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59754"/>
              </p:ext>
            </p:extLst>
          </p:nvPr>
        </p:nvGraphicFramePr>
        <p:xfrm>
          <a:off x="1057275" y="1085850"/>
          <a:ext cx="10001250" cy="3235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041">
                  <a:extLst>
                    <a:ext uri="{9D8B030D-6E8A-4147-A177-3AD203B41FA5}">
                      <a16:colId xmlns:a16="http://schemas.microsoft.com/office/drawing/2014/main" val="4007718844"/>
                    </a:ext>
                  </a:extLst>
                </a:gridCol>
                <a:gridCol w="1982229">
                  <a:extLst>
                    <a:ext uri="{9D8B030D-6E8A-4147-A177-3AD203B41FA5}">
                      <a16:colId xmlns:a16="http://schemas.microsoft.com/office/drawing/2014/main" val="4251737579"/>
                    </a:ext>
                  </a:extLst>
                </a:gridCol>
                <a:gridCol w="2027280">
                  <a:extLst>
                    <a:ext uri="{9D8B030D-6E8A-4147-A177-3AD203B41FA5}">
                      <a16:colId xmlns:a16="http://schemas.microsoft.com/office/drawing/2014/main" val="2950657326"/>
                    </a:ext>
                  </a:extLst>
                </a:gridCol>
                <a:gridCol w="1937179">
                  <a:extLst>
                    <a:ext uri="{9D8B030D-6E8A-4147-A177-3AD203B41FA5}">
                      <a16:colId xmlns:a16="http://schemas.microsoft.com/office/drawing/2014/main" val="2596478361"/>
                    </a:ext>
                  </a:extLst>
                </a:gridCol>
                <a:gridCol w="1351521">
                  <a:extLst>
                    <a:ext uri="{9D8B030D-6E8A-4147-A177-3AD203B41FA5}">
                      <a16:colId xmlns:a16="http://schemas.microsoft.com/office/drawing/2014/main" val="3654487003"/>
                    </a:ext>
                  </a:extLst>
                </a:gridCol>
              </a:tblGrid>
              <a:tr h="679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Evolution 2020/2021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16479"/>
                  </a:ext>
                </a:extLst>
              </a:tr>
              <a:tr h="8520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Masse salariale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12 495 104,65 €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12 938 072,55 €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13 071 655,58 €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1,03%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4841565"/>
                  </a:ext>
                </a:extLst>
              </a:tr>
              <a:tr h="8520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Dépenses réelles de fonctionnement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19 099 904,32 €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19 887 063,34 €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19 967 403,19 €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0,40%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9324863"/>
                  </a:ext>
                </a:extLst>
              </a:tr>
              <a:tr h="8520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 la masse salariale sur les DRF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65,42%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65,06%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65,46%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049154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CC630C-81E2-44AE-9AB7-18E8A836CF4A}"/>
              </a:ext>
            </a:extLst>
          </p:cNvPr>
          <p:cNvSpPr txBox="1"/>
          <p:nvPr/>
        </p:nvSpPr>
        <p:spPr>
          <a:xfrm>
            <a:off x="1333500" y="372140"/>
            <a:ext cx="99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EVOLUTION de la MASSE SALARIALE</a:t>
            </a:r>
          </a:p>
        </p:txBody>
      </p:sp>
    </p:spTree>
    <p:extLst>
      <p:ext uri="{BB962C8B-B14F-4D97-AF65-F5344CB8AC3E}">
        <p14:creationId xmlns:p14="http://schemas.microsoft.com/office/powerpoint/2010/main" val="4153529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CC630C-81E2-44AE-9AB7-18E8A836CF4A}"/>
              </a:ext>
            </a:extLst>
          </p:cNvPr>
          <p:cNvSpPr txBox="1"/>
          <p:nvPr/>
        </p:nvSpPr>
        <p:spPr>
          <a:xfrm>
            <a:off x="1333500" y="372140"/>
            <a:ext cx="99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REPARTITION de la MASSE SALARIALE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8B5DAC3-91DE-4F1F-9D21-3CBCE3953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09143"/>
              </p:ext>
            </p:extLst>
          </p:nvPr>
        </p:nvGraphicFramePr>
        <p:xfrm>
          <a:off x="923928" y="741472"/>
          <a:ext cx="10382248" cy="4773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2992">
                  <a:extLst>
                    <a:ext uri="{9D8B030D-6E8A-4147-A177-3AD203B41FA5}">
                      <a16:colId xmlns:a16="http://schemas.microsoft.com/office/drawing/2014/main" val="142886802"/>
                    </a:ext>
                  </a:extLst>
                </a:gridCol>
                <a:gridCol w="2464628">
                  <a:extLst>
                    <a:ext uri="{9D8B030D-6E8A-4147-A177-3AD203B41FA5}">
                      <a16:colId xmlns:a16="http://schemas.microsoft.com/office/drawing/2014/main" val="4245488296"/>
                    </a:ext>
                  </a:extLst>
                </a:gridCol>
                <a:gridCol w="2464628">
                  <a:extLst>
                    <a:ext uri="{9D8B030D-6E8A-4147-A177-3AD203B41FA5}">
                      <a16:colId xmlns:a16="http://schemas.microsoft.com/office/drawing/2014/main" val="1099989235"/>
                    </a:ext>
                  </a:extLst>
                </a:gridCol>
              </a:tblGrid>
              <a:tr h="39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Repartition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la masse salariale 2021 par Pôle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28667"/>
                  </a:ext>
                </a:extLst>
              </a:tr>
              <a:tr h="164820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 </a:t>
                      </a:r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previsionnel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realisé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28015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Pôle Famille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6 756 003,00 €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6 751 923,00 €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328006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petite enfance</a:t>
                      </a:r>
                    </a:p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2 397 945,00 €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2 323 691,00 €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0260581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enfance</a:t>
                      </a:r>
                    </a:p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2 367 151,00 €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2 262 062,00 €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9722795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service jeunes</a:t>
                      </a:r>
                    </a:p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1 990 907,00 €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2 166 170,00 €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563476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437558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Pôle Solidarité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472 594,00 €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400 012,00 €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950319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Pôle ressources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1 297 690,00 €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1 337 495,00 €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154725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générale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2 392 706,00 €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2 164 721,00 €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562614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Pôle technique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2 581 007,00 €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2 417 504,00 €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176472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5168781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13 500 000,00 €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13 071 655,00 €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97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221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CC630C-81E2-44AE-9AB7-18E8A836CF4A}"/>
              </a:ext>
            </a:extLst>
          </p:cNvPr>
          <p:cNvSpPr txBox="1"/>
          <p:nvPr/>
        </p:nvSpPr>
        <p:spPr>
          <a:xfrm>
            <a:off x="895149" y="372140"/>
            <a:ext cx="1041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REPARTITION de la MASSE SALARIALE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5F7E911-9F77-4B9C-A65C-61287F7FC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186253"/>
              </p:ext>
            </p:extLst>
          </p:nvPr>
        </p:nvGraphicFramePr>
        <p:xfrm>
          <a:off x="991402" y="1106904"/>
          <a:ext cx="5678906" cy="369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FCA1058-4E6C-4437-A8C5-1C72165E40F8}"/>
              </a:ext>
            </a:extLst>
          </p:cNvPr>
          <p:cNvSpPr txBox="1"/>
          <p:nvPr/>
        </p:nvSpPr>
        <p:spPr>
          <a:xfrm>
            <a:off x="8345104" y="1290539"/>
            <a:ext cx="195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Pôle famille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9E00553-2016-4B1F-A0FF-23302023E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77369"/>
              </p:ext>
            </p:extLst>
          </p:nvPr>
        </p:nvGraphicFramePr>
        <p:xfrm>
          <a:off x="450850" y="741471"/>
          <a:ext cx="6219458" cy="444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DC9FBD9-35DC-4E7E-B37F-89BC26ED3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529073"/>
              </p:ext>
            </p:extLst>
          </p:nvPr>
        </p:nvGraphicFramePr>
        <p:xfrm>
          <a:off x="6788150" y="1903395"/>
          <a:ext cx="4883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7435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390526" y="116958"/>
            <a:ext cx="1151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390525" y="876925"/>
            <a:ext cx="11510312" cy="4092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PÔLE SOLIDARITE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fr-FR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402 295,15 € </a:t>
            </a:r>
            <a:r>
              <a:rPr lang="fr-FR" sz="16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 la subvention exceptionnelle de 50.000€ versée au CCAS, en prévision d’éventuels 	besoins, notamment en raison de la pandémie. Cette subvention exceptionnelle s’est avérée sans objet.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5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9D7AEA3-9B66-43E7-8743-BE7F0507E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42722"/>
              </p:ext>
            </p:extLst>
          </p:nvPr>
        </p:nvGraphicFramePr>
        <p:xfrm>
          <a:off x="1095376" y="858400"/>
          <a:ext cx="9601201" cy="4564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9633">
                  <a:extLst>
                    <a:ext uri="{9D8B030D-6E8A-4147-A177-3AD203B41FA5}">
                      <a16:colId xmlns:a16="http://schemas.microsoft.com/office/drawing/2014/main" val="1217278743"/>
                    </a:ext>
                  </a:extLst>
                </a:gridCol>
                <a:gridCol w="2481423">
                  <a:extLst>
                    <a:ext uri="{9D8B030D-6E8A-4147-A177-3AD203B41FA5}">
                      <a16:colId xmlns:a16="http://schemas.microsoft.com/office/drawing/2014/main" val="2311961503"/>
                    </a:ext>
                  </a:extLst>
                </a:gridCol>
                <a:gridCol w="2328722">
                  <a:extLst>
                    <a:ext uri="{9D8B030D-6E8A-4147-A177-3AD203B41FA5}">
                      <a16:colId xmlns:a16="http://schemas.microsoft.com/office/drawing/2014/main" val="2560070742"/>
                    </a:ext>
                  </a:extLst>
                </a:gridCol>
                <a:gridCol w="2481423">
                  <a:extLst>
                    <a:ext uri="{9D8B030D-6E8A-4147-A177-3AD203B41FA5}">
                      <a16:colId xmlns:a16="http://schemas.microsoft.com/office/drawing/2014/main" val="730620626"/>
                    </a:ext>
                  </a:extLst>
                </a:gridCol>
              </a:tblGrid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 DES SERVICES TECHNIQUES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3854764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Bâtiments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1 282 312,65 €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1 190 095,00 €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1 104 597,53 €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9996280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Sports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15 804,47 €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14 080,00 €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  7 546,65 €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36071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Gravières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14 942,08 €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17 350,00 €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19 850,21 €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704514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Entretien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118 542,76 €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100 000,00 €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95 303,07 €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771420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Défense incendie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81 988,27 €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81 500,00 €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73 450,50 €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169332"/>
                  </a:ext>
                </a:extLst>
              </a:tr>
              <a:tr h="2941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Centre technique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123 116,51 €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176 280,00 €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177 527,27 €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7041468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Garage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97 905,96 €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155 200,00 €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162 000,06 €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0688444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Environnement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640 430,03 €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544 800,00 €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667 318,23 €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3956199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Urbanisme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64 365,93 €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54 900,00 €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119 239,20 €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2439267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Logement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18 084,15 €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29 230,00 €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24 295,03 €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1966725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Bureau d'étude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7 820,00 €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  3 084,56 €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4830651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Voirie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290 932,25 €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249 000,00 €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247 814,41 €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71727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Assainissement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727411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2 748 425,06 € </a:t>
                      </a:r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2 620 255,00 € </a:t>
                      </a:r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2 702 026,72 € </a:t>
                      </a:r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7483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3AB34A-989E-459C-B91E-408EE6EFA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24327"/>
              </p:ext>
            </p:extLst>
          </p:nvPr>
        </p:nvGraphicFramePr>
        <p:xfrm>
          <a:off x="1095376" y="486290"/>
          <a:ext cx="9601201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043">
                  <a:extLst>
                    <a:ext uri="{9D8B030D-6E8A-4147-A177-3AD203B41FA5}">
                      <a16:colId xmlns:a16="http://schemas.microsoft.com/office/drawing/2014/main" val="3497650329"/>
                    </a:ext>
                  </a:extLst>
                </a:gridCol>
                <a:gridCol w="2126511">
                  <a:extLst>
                    <a:ext uri="{9D8B030D-6E8A-4147-A177-3AD203B41FA5}">
                      <a16:colId xmlns:a16="http://schemas.microsoft.com/office/drawing/2014/main" val="4196423802"/>
                    </a:ext>
                  </a:extLst>
                </a:gridCol>
                <a:gridCol w="2232837">
                  <a:extLst>
                    <a:ext uri="{9D8B030D-6E8A-4147-A177-3AD203B41FA5}">
                      <a16:colId xmlns:a16="http://schemas.microsoft.com/office/drawing/2014/main" val="3519482588"/>
                    </a:ext>
                  </a:extLst>
                </a:gridCol>
                <a:gridCol w="2934810">
                  <a:extLst>
                    <a:ext uri="{9D8B030D-6E8A-4147-A177-3AD203B41FA5}">
                      <a16:colId xmlns:a16="http://schemas.microsoft.com/office/drawing/2014/main" val="3206943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1611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00D0C94-B4CD-4A66-84C0-1B61383C053F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</p:spTree>
    <p:extLst>
      <p:ext uri="{BB962C8B-B14F-4D97-AF65-F5344CB8AC3E}">
        <p14:creationId xmlns:p14="http://schemas.microsoft.com/office/powerpoint/2010/main" val="3680199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00D0C94-B4CD-4A66-84C0-1B61383C053F}"/>
              </a:ext>
            </a:extLst>
          </p:cNvPr>
          <p:cNvSpPr txBox="1"/>
          <p:nvPr/>
        </p:nvSpPr>
        <p:spPr>
          <a:xfrm>
            <a:off x="1106715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 : Direction des Services Techniques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413D3F6-695F-F345-AAF7-24DB3D4A9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708263"/>
              </p:ext>
            </p:extLst>
          </p:nvPr>
        </p:nvGraphicFramePr>
        <p:xfrm>
          <a:off x="929390" y="764498"/>
          <a:ext cx="10227336" cy="403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631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00D0C94-B4CD-4A66-84C0-1B61383C053F}"/>
              </a:ext>
            </a:extLst>
          </p:cNvPr>
          <p:cNvSpPr txBox="1"/>
          <p:nvPr/>
        </p:nvSpPr>
        <p:spPr>
          <a:xfrm>
            <a:off x="1106715" y="116958"/>
            <a:ext cx="1005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  <a:p>
            <a:pPr algn="ctr"/>
            <a:r>
              <a:rPr lang="fr-FR" b="1" dirty="0"/>
              <a:t>SERVICES TECHNIQUES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D8D628F-191D-2145-AC3C-21DCCF77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24580"/>
              </p:ext>
            </p:extLst>
          </p:nvPr>
        </p:nvGraphicFramePr>
        <p:xfrm>
          <a:off x="914400" y="944380"/>
          <a:ext cx="10242326" cy="44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4187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2084839" y="116958"/>
            <a:ext cx="100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6D6F2-2A40-436E-B087-4779D5E70C50}"/>
              </a:ext>
            </a:extLst>
          </p:cNvPr>
          <p:cNvSpPr/>
          <p:nvPr/>
        </p:nvSpPr>
        <p:spPr>
          <a:xfrm>
            <a:off x="681688" y="1304019"/>
            <a:ext cx="11088066" cy="4402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DIRECTION DES SERVICES TECHNIQUES</a:t>
            </a:r>
            <a:endParaRPr lang="fr-FR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Bâtiments : </a:t>
            </a:r>
            <a:r>
              <a:rPr lang="fr-FR" sz="1400" b="1" dirty="0">
                <a:highlight>
                  <a:srgbClr val="FFFF00"/>
                </a:highlight>
              </a:rPr>
              <a:t>1 104 597,53 € </a:t>
            </a:r>
            <a:endParaRPr lang="fr-FR" sz="1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Eau: Légère augmentation des dépenses (7k€), malgré une baisse de la consommation de 22% en volume entre 2020 et 2021.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Electricité et gaz: en baisse de – 55k€ et -37 k€ respectivement.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ois et fioul, augmentation + 20 k€, sans augmentation notable de consommation en volume. 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éparation des bâtiments : baisse de – 80k€, 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Dépenses de m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aintenance stables entre 2020 et 2021. 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rais de nettoyage des locaux en baisse. </a:t>
            </a:r>
          </a:p>
          <a:p>
            <a:pPr lvl="2" algn="just"/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Sports : </a:t>
            </a:r>
            <a:r>
              <a:rPr lang="fr-FR" sz="1400" b="1" dirty="0"/>
              <a:t>7 546,65 € </a:t>
            </a:r>
            <a:endParaRPr lang="fr-F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épenses en baisse(-7 k€) ,matériels et fournitures (filets, traceurs, tendeurs, ...) prestations de vérification de sécurité </a:t>
            </a:r>
          </a:p>
          <a:p>
            <a:pPr lvl="2" algn="just"/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Gravières – Entretien – Défense incendie (alarmes, extincteurs)</a:t>
            </a:r>
          </a:p>
          <a:p>
            <a:pPr algn="just"/>
            <a:endParaRPr lang="fr-F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Gravières : </a:t>
            </a:r>
            <a:r>
              <a:rPr lang="fr-FR" sz="1400" b="1" dirty="0"/>
              <a:t>19 850,21 € 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+4K€ 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ntretien: </a:t>
            </a:r>
            <a:r>
              <a:rPr lang="fr-FR" sz="1400" b="1" dirty="0"/>
              <a:t>95 303,07 € 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(produits de nettoyage et de désinfection, et les équipements de protection tels que les surchaussures, les gants)  en baisse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éfense incendie : </a:t>
            </a:r>
            <a:r>
              <a:rPr lang="fr-FR" sz="1400" b="1" dirty="0"/>
              <a:t>73 450,50 € 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(-9k€) 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B7F747B-212E-4FB4-9564-27E1C5EB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53477"/>
              </p:ext>
            </p:extLst>
          </p:nvPr>
        </p:nvGraphicFramePr>
        <p:xfrm>
          <a:off x="681689" y="400422"/>
          <a:ext cx="11510311" cy="885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882">
                  <a:extLst>
                    <a:ext uri="{9D8B030D-6E8A-4147-A177-3AD203B41FA5}">
                      <a16:colId xmlns:a16="http://schemas.microsoft.com/office/drawing/2014/main" val="3064042389"/>
                    </a:ext>
                  </a:extLst>
                </a:gridCol>
                <a:gridCol w="2974831">
                  <a:extLst>
                    <a:ext uri="{9D8B030D-6E8A-4147-A177-3AD203B41FA5}">
                      <a16:colId xmlns:a16="http://schemas.microsoft.com/office/drawing/2014/main" val="2410904049"/>
                    </a:ext>
                  </a:extLst>
                </a:gridCol>
                <a:gridCol w="2791767">
                  <a:extLst>
                    <a:ext uri="{9D8B030D-6E8A-4147-A177-3AD203B41FA5}">
                      <a16:colId xmlns:a16="http://schemas.microsoft.com/office/drawing/2014/main" val="2342297512"/>
                    </a:ext>
                  </a:extLst>
                </a:gridCol>
                <a:gridCol w="2974831">
                  <a:extLst>
                    <a:ext uri="{9D8B030D-6E8A-4147-A177-3AD203B41FA5}">
                      <a16:colId xmlns:a16="http://schemas.microsoft.com/office/drawing/2014/main" val="2115237186"/>
                    </a:ext>
                  </a:extLst>
                </a:gridCol>
              </a:tblGrid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Bâtiments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1 282 312,65 €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1 190 095,00 €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1 104 597,53 €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8705290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Sports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15 804,47 €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14 080,00 €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  7 546,65 €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1120358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Gravières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14 942,08 €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17 350,00 €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19 850,21 €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866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251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001027" y="116958"/>
            <a:ext cx="1053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BB9FA4-B454-4484-8299-64D0C8FB99F0}"/>
              </a:ext>
            </a:extLst>
          </p:cNvPr>
          <p:cNvSpPr txBox="1"/>
          <p:nvPr/>
        </p:nvSpPr>
        <p:spPr>
          <a:xfrm>
            <a:off x="733698" y="2174155"/>
            <a:ext cx="10906423" cy="33701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/>
            <a:endParaRPr lang="fr-FR" sz="15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Centre technique </a:t>
            </a:r>
            <a:r>
              <a:rPr lang="fr-FR" sz="1500" b="1" dirty="0">
                <a:highlight>
                  <a:srgbClr val="FFFF00"/>
                </a:highlight>
              </a:rPr>
              <a:t>177 527,27 €  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500" dirty="0"/>
              <a:t>fournitures nécessaires aux agents du service technique</a:t>
            </a:r>
          </a:p>
          <a:p>
            <a:pPr lvl="2" algn="just"/>
            <a:endParaRPr lang="fr-FR" sz="1500" b="1" dirty="0">
              <a:highlight>
                <a:srgbClr val="FFFF00"/>
              </a:highlight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Garage: </a:t>
            </a:r>
            <a:r>
              <a:rPr lang="fr-FR" sz="1500" b="1" dirty="0">
                <a:highlight>
                  <a:srgbClr val="FFFF00"/>
                </a:highlight>
              </a:rPr>
              <a:t>162 000,06 € </a:t>
            </a:r>
            <a:r>
              <a:rPr lang="fr-FR" sz="15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fr-FR" sz="1500" dirty="0"/>
              <a:t>en augmentation</a:t>
            </a:r>
            <a:endParaRPr lang="fr-FR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oste carburant (55 K€ en 2021 / 43 K€ en 2020)</a:t>
            </a:r>
            <a:endParaRPr lang="fr-FR" sz="15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ocation des batteries électriques (9,8 K€ en 2021 / 8,2 K€ en 2020) </a:t>
            </a:r>
            <a:endParaRPr lang="fr-FR" sz="15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Entretien et réparation des véhicules (91,5 K€ en 2021/ 41,9 K€ en 2020)</a:t>
            </a:r>
          </a:p>
          <a:p>
            <a:pPr lvl="2" algn="just"/>
            <a:endParaRPr lang="fr-FR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Urbanisme : </a:t>
            </a:r>
            <a:r>
              <a:rPr lang="fr-FR" sz="1600" b="1" dirty="0">
                <a:highlight>
                  <a:srgbClr val="FFFF00"/>
                </a:highlight>
              </a:rPr>
              <a:t>119 239,20 € </a:t>
            </a:r>
            <a:endParaRPr lang="fr-FR" sz="15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Essentiellement honoraires d’avocats. variable d’une année sur l’autre</a:t>
            </a:r>
            <a:endParaRPr lang="fr-FR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2" algn="just"/>
            <a:endParaRPr lang="fr-F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Logement </a:t>
            </a:r>
            <a:r>
              <a:rPr lang="fr-FR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1600" dirty="0"/>
              <a:t> </a:t>
            </a:r>
            <a:r>
              <a:rPr lang="fr-FR" sz="1600" b="1" dirty="0"/>
              <a:t>24 295,03 € </a:t>
            </a: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conforme aux prévisions. location d’un logement supplémentaire (année partielle en 2020)</a:t>
            </a:r>
            <a:endParaRPr lang="fr-F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9810595-0DBC-4D22-A28D-105438873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26687"/>
              </p:ext>
            </p:extLst>
          </p:nvPr>
        </p:nvGraphicFramePr>
        <p:xfrm>
          <a:off x="733698" y="699225"/>
          <a:ext cx="10906424" cy="1474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613">
                  <a:extLst>
                    <a:ext uri="{9D8B030D-6E8A-4147-A177-3AD203B41FA5}">
                      <a16:colId xmlns:a16="http://schemas.microsoft.com/office/drawing/2014/main" val="996425133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2888362023"/>
                    </a:ext>
                  </a:extLst>
                </a:gridCol>
                <a:gridCol w="2645297">
                  <a:extLst>
                    <a:ext uri="{9D8B030D-6E8A-4147-A177-3AD203B41FA5}">
                      <a16:colId xmlns:a16="http://schemas.microsoft.com/office/drawing/2014/main" val="1832678428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550193273"/>
                    </a:ext>
                  </a:extLst>
                </a:gridCol>
              </a:tblGrid>
              <a:tr h="2941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Centre technique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123 116,51 €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176 280,00 €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177 527,27 €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644697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Garage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97 905,96 €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155 200,00 €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162 000,06 €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0848338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Environnement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640 430,03 €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544 800,00 €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667 318,23 €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1617472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Urbanisme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64 365,93 €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54 900,00 €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119 239,20 €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4615116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Logement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18 084,15 €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29 230,00 €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  24 295,03 €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707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647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D6FB6D-5FB4-4BE2-8DAB-68E73238FFEE}"/>
              </a:ext>
            </a:extLst>
          </p:cNvPr>
          <p:cNvSpPr txBox="1"/>
          <p:nvPr/>
        </p:nvSpPr>
        <p:spPr>
          <a:xfrm>
            <a:off x="1001027" y="116958"/>
            <a:ext cx="1053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DE FONCTIONNEMENT PAR SERVICES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BB9FA4-B454-4484-8299-64D0C8FB99F0}"/>
              </a:ext>
            </a:extLst>
          </p:cNvPr>
          <p:cNvSpPr txBox="1"/>
          <p:nvPr/>
        </p:nvSpPr>
        <p:spPr>
          <a:xfrm>
            <a:off x="812834" y="1813428"/>
            <a:ext cx="10906423" cy="33547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/>
            <a:endParaRPr lang="fr-FR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Environnement : </a:t>
            </a:r>
            <a:r>
              <a:rPr lang="fr-FR" sz="1500" b="1" dirty="0">
                <a:highlight>
                  <a:srgbClr val="FFFF00"/>
                </a:highlight>
              </a:rPr>
              <a:t>667 318,23 € </a:t>
            </a:r>
            <a:r>
              <a:rPr lang="fr-FR" sz="1500" dirty="0"/>
              <a:t>en augmentation</a:t>
            </a:r>
          </a:p>
          <a:p>
            <a:pPr lvl="1" algn="just"/>
            <a:endParaRPr lang="fr-FR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ntretien des espaces verts</a:t>
            </a:r>
            <a:endParaRPr lang="fr-FR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lutte contre les plantes invasives </a:t>
            </a:r>
            <a:endParaRPr lang="fr-FR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issions supplémentaires confiées à l’entreprise titulaire du marché d’entretien des espaces verts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 k€ l’opération de recyclage des masques. </a:t>
            </a:r>
            <a:endParaRPr lang="fr-FR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35 k€ accompagnement technique pour la démarche participative « Agissons pour Demain », PCAET)</a:t>
            </a:r>
          </a:p>
          <a:p>
            <a:pPr marL="1085850" lvl="2" indent="-171450" algn="just">
              <a:buFont typeface="Wingdings" panose="05000000000000000000" pitchFamily="2" charset="2"/>
              <a:buChar char="§"/>
            </a:pPr>
            <a:endParaRPr lang="fr-FR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2" algn="just"/>
            <a:endParaRPr lang="fr-FR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Voirie : </a:t>
            </a:r>
            <a:r>
              <a:rPr lang="fr-FR" sz="1600" b="1" dirty="0">
                <a:highlight>
                  <a:srgbClr val="FFFF00"/>
                </a:highlight>
              </a:rPr>
              <a:t>247 814,41 € </a:t>
            </a:r>
          </a:p>
          <a:p>
            <a:pPr lvl="1" algn="just"/>
            <a:endParaRPr lang="fr-FR" sz="15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nettoyage de la voirie (Centre-ville) : 198 K€.</a:t>
            </a:r>
            <a:endParaRPr lang="fr-F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8F7E3B-5D1E-4B00-92D8-64695BBC9F4C}"/>
              </a:ext>
            </a:extLst>
          </p:cNvPr>
          <p:cNvSpPr txBox="1"/>
          <p:nvPr/>
        </p:nvSpPr>
        <p:spPr>
          <a:xfrm>
            <a:off x="3241308" y="659529"/>
            <a:ext cx="6097604" cy="38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DIRECTION DES SERVICES TECHNIQUES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42D9270-A7CC-41A8-AC74-B30243228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26425"/>
              </p:ext>
            </p:extLst>
          </p:nvPr>
        </p:nvGraphicFramePr>
        <p:xfrm>
          <a:off x="812833" y="1201665"/>
          <a:ext cx="10906424" cy="285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613">
                  <a:extLst>
                    <a:ext uri="{9D8B030D-6E8A-4147-A177-3AD203B41FA5}">
                      <a16:colId xmlns:a16="http://schemas.microsoft.com/office/drawing/2014/main" val="128777101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1289675877"/>
                    </a:ext>
                  </a:extLst>
                </a:gridCol>
                <a:gridCol w="2645297">
                  <a:extLst>
                    <a:ext uri="{9D8B030D-6E8A-4147-A177-3AD203B41FA5}">
                      <a16:colId xmlns:a16="http://schemas.microsoft.com/office/drawing/2014/main" val="1193553682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1198038253"/>
                    </a:ext>
                  </a:extLst>
                </a:gridCol>
              </a:tblGrid>
              <a:tr h="2850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Environnement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640 430,03 €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544 800,00 €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667 318,23 €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39828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82C3EE-4592-4370-B05F-F89141E37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9048"/>
              </p:ext>
            </p:extLst>
          </p:nvPr>
        </p:nvGraphicFramePr>
        <p:xfrm>
          <a:off x="812834" y="1498273"/>
          <a:ext cx="10906424" cy="295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613">
                  <a:extLst>
                    <a:ext uri="{9D8B030D-6E8A-4147-A177-3AD203B41FA5}">
                      <a16:colId xmlns:a16="http://schemas.microsoft.com/office/drawing/2014/main" val="2658462333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2629270203"/>
                    </a:ext>
                  </a:extLst>
                </a:gridCol>
                <a:gridCol w="2645297">
                  <a:extLst>
                    <a:ext uri="{9D8B030D-6E8A-4147-A177-3AD203B41FA5}">
                      <a16:colId xmlns:a16="http://schemas.microsoft.com/office/drawing/2014/main" val="2163454899"/>
                    </a:ext>
                  </a:extLst>
                </a:gridCol>
                <a:gridCol w="2818757">
                  <a:extLst>
                    <a:ext uri="{9D8B030D-6E8A-4147-A177-3AD203B41FA5}">
                      <a16:colId xmlns:a16="http://schemas.microsoft.com/office/drawing/2014/main" val="475556791"/>
                    </a:ext>
                  </a:extLst>
                </a:gridCol>
              </a:tblGrid>
              <a:tr h="295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Voirie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290 932,25 €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249 000,00 €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        247 814,41 €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159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5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8B89FA-4D46-44EB-A072-ADA32A840DB3}"/>
              </a:ext>
            </a:extLst>
          </p:cNvPr>
          <p:cNvSpPr txBox="1"/>
          <p:nvPr/>
        </p:nvSpPr>
        <p:spPr>
          <a:xfrm>
            <a:off x="496389" y="300446"/>
            <a:ext cx="1055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RESULTAT DE CLOTURE DE L’EXERCICE 2021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CB4912-94A7-4E99-BD6E-0F92C8D6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59235"/>
              </p:ext>
            </p:extLst>
          </p:nvPr>
        </p:nvGraphicFramePr>
        <p:xfrm>
          <a:off x="420414" y="787975"/>
          <a:ext cx="11077902" cy="3647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2125">
                  <a:extLst>
                    <a:ext uri="{9D8B030D-6E8A-4147-A177-3AD203B41FA5}">
                      <a16:colId xmlns:a16="http://schemas.microsoft.com/office/drawing/2014/main" val="3503473373"/>
                    </a:ext>
                  </a:extLst>
                </a:gridCol>
                <a:gridCol w="2131444">
                  <a:extLst>
                    <a:ext uri="{9D8B030D-6E8A-4147-A177-3AD203B41FA5}">
                      <a16:colId xmlns:a16="http://schemas.microsoft.com/office/drawing/2014/main" val="1626505385"/>
                    </a:ext>
                  </a:extLst>
                </a:gridCol>
                <a:gridCol w="2299715">
                  <a:extLst>
                    <a:ext uri="{9D8B030D-6E8A-4147-A177-3AD203B41FA5}">
                      <a16:colId xmlns:a16="http://schemas.microsoft.com/office/drawing/2014/main" val="4262960163"/>
                    </a:ext>
                  </a:extLst>
                </a:gridCol>
                <a:gridCol w="2047309">
                  <a:extLst>
                    <a:ext uri="{9D8B030D-6E8A-4147-A177-3AD203B41FA5}">
                      <a16:colId xmlns:a16="http://schemas.microsoft.com/office/drawing/2014/main" val="4256484677"/>
                    </a:ext>
                  </a:extLst>
                </a:gridCol>
                <a:gridCol w="2047309">
                  <a:extLst>
                    <a:ext uri="{9D8B030D-6E8A-4147-A177-3AD203B41FA5}">
                      <a16:colId xmlns:a16="http://schemas.microsoft.com/office/drawing/2014/main" val="1923083431"/>
                    </a:ext>
                  </a:extLst>
                </a:gridCol>
              </a:tblGrid>
              <a:tr h="945620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SOLDE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CUMULE 2020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AFFECTEE A 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L'INVEST.2021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SOLDE DE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L'EXERCICE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SOLDE</a:t>
                      </a:r>
                      <a:b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CUMULE 2021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81535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INVESTISSEMENT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 2 451 835,97 €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1 417 316,29 €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3 869 152,26 €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63765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FONCTIONNEMENT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   5 575 784,65 €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-    3 718 071,50 €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1 447 381,72 €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3 305 094,87 €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698813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   8 027 620,62 €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-    3 718 071,50 €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2 864 698,01 €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7 174 247,13 €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159632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REPORTS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- 6 169 907,47 €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-6 097 052,59 €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4150157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SOLDE LIBRE D'AFFECTATION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   1 857 713,15 €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1 077 194,54 €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9572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D20B659-FB8A-4BF2-AE10-23C989C7E6DA}"/>
              </a:ext>
            </a:extLst>
          </p:cNvPr>
          <p:cNvSpPr txBox="1"/>
          <p:nvPr/>
        </p:nvSpPr>
        <p:spPr>
          <a:xfrm>
            <a:off x="420414" y="4622210"/>
            <a:ext cx="1107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kern="50" dirty="0">
                <a:ea typeface="Calibri" panose="020F0502020204030204" pitchFamily="34" charset="0"/>
              </a:rPr>
              <a:t>L</a:t>
            </a:r>
            <a:r>
              <a:rPr lang="fr-FR" sz="1400" b="1" kern="50" dirty="0">
                <a:effectLst/>
                <a:ea typeface="Calibri" panose="020F0502020204030204" pitchFamily="34" charset="0"/>
              </a:rPr>
              <a:t>es reports 2021 représentent en dépenses un montant de 11 521 605,59 € et en recettes une somme de 5 424 553 €, soit un total de </a:t>
            </a:r>
            <a:r>
              <a:rPr lang="fr-FR" sz="1400" b="1" kern="50" dirty="0">
                <a:effectLst/>
                <a:ea typeface="Arial Unicode MS"/>
              </a:rPr>
              <a:t>6 097 052,59 </a:t>
            </a:r>
            <a:r>
              <a:rPr lang="fr-FR" sz="1400" b="1" kern="50" dirty="0">
                <a:ea typeface="Arial Unicode MS"/>
              </a:rPr>
              <a:t>d’où un b</a:t>
            </a:r>
            <a:r>
              <a:rPr lang="fr-FR" sz="1400" b="1" dirty="0"/>
              <a:t>esoin de financement de la section d’investissement: 3 869 152,26 - 6 097 052,59 = - </a:t>
            </a:r>
            <a:r>
              <a:rPr lang="fr-FR" sz="1400" b="1" dirty="0">
                <a:highlight>
                  <a:srgbClr val="FFFF00"/>
                </a:highlight>
              </a:rPr>
              <a:t>2 227 900,33 € </a:t>
            </a:r>
          </a:p>
        </p:txBody>
      </p:sp>
    </p:spTree>
    <p:extLst>
      <p:ext uri="{BB962C8B-B14F-4D97-AF65-F5344CB8AC3E}">
        <p14:creationId xmlns:p14="http://schemas.microsoft.com/office/powerpoint/2010/main" val="2009774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36940ED-73FB-424F-836B-6FEE49E763A8}"/>
              </a:ext>
            </a:extLst>
          </p:cNvPr>
          <p:cNvSpPr txBox="1"/>
          <p:nvPr/>
        </p:nvSpPr>
        <p:spPr>
          <a:xfrm>
            <a:off x="906011" y="194873"/>
            <a:ext cx="1038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Honoraires 2021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2130C74-3EF9-4EB0-9D31-4B7E7CF38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27562"/>
              </p:ext>
            </p:extLst>
          </p:nvPr>
        </p:nvGraphicFramePr>
        <p:xfrm>
          <a:off x="906011" y="1002454"/>
          <a:ext cx="10385570" cy="225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8463">
                  <a:extLst>
                    <a:ext uri="{9D8B030D-6E8A-4147-A177-3AD203B41FA5}">
                      <a16:colId xmlns:a16="http://schemas.microsoft.com/office/drawing/2014/main" val="104226189"/>
                    </a:ext>
                  </a:extLst>
                </a:gridCol>
                <a:gridCol w="80496">
                  <a:extLst>
                    <a:ext uri="{9D8B030D-6E8A-4147-A177-3AD203B41FA5}">
                      <a16:colId xmlns:a16="http://schemas.microsoft.com/office/drawing/2014/main" val="3362725234"/>
                    </a:ext>
                  </a:extLst>
                </a:gridCol>
                <a:gridCol w="4336611">
                  <a:extLst>
                    <a:ext uri="{9D8B030D-6E8A-4147-A177-3AD203B41FA5}">
                      <a16:colId xmlns:a16="http://schemas.microsoft.com/office/drawing/2014/main" val="1173923101"/>
                    </a:ext>
                  </a:extLst>
                </a:gridCol>
              </a:tblGrid>
              <a:tr h="2656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HONORAIRES  6226</a:t>
                      </a:r>
                    </a:p>
                  </a:txBody>
                  <a:tcPr marL="4368" marR="4368" marT="436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55667"/>
                  </a:ext>
                </a:extLst>
              </a:tr>
              <a:tr h="2656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URBANISME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43 287,00 €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extLst>
                  <a:ext uri="{0D108BD9-81ED-4DB2-BD59-A6C34878D82A}">
                    <a16:rowId xmlns:a16="http://schemas.microsoft.com/office/drawing/2014/main" val="95162039"/>
                  </a:ext>
                </a:extLst>
              </a:tr>
              <a:tr h="288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RESSOURCES HUMAINES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21 848,75 €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extLst>
                  <a:ext uri="{0D108BD9-81ED-4DB2-BD59-A6C34878D82A}">
                    <a16:rowId xmlns:a16="http://schemas.microsoft.com/office/drawing/2014/main" val="3307467617"/>
                  </a:ext>
                </a:extLst>
              </a:tr>
              <a:tr h="288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MARCHES PUBLICS - JURIDIQUE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6 646,00 €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extLst>
                  <a:ext uri="{0D108BD9-81ED-4DB2-BD59-A6C34878D82A}">
                    <a16:rowId xmlns:a16="http://schemas.microsoft.com/office/drawing/2014/main" val="1343241522"/>
                  </a:ext>
                </a:extLst>
              </a:tr>
              <a:tr h="2880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ENVIRONNEMENT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6 384,00 €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extLst>
                  <a:ext uri="{0D108BD9-81ED-4DB2-BD59-A6C34878D82A}">
                    <a16:rowId xmlns:a16="http://schemas.microsoft.com/office/drawing/2014/main" val="1748327297"/>
                  </a:ext>
                </a:extLst>
              </a:tr>
              <a:tr h="2880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FINANCES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5 618,34 €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934997"/>
                  </a:ext>
                </a:extLst>
              </a:tr>
              <a:tr h="2880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VOIRIE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671,01 €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037313"/>
                  </a:ext>
                </a:extLst>
              </a:tr>
              <a:tr h="2880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368" marR="4368" marT="436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8" marR="4368" marT="436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84 455,10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45104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8A6B55A-B583-4FAF-8423-45F06274C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31736"/>
              </p:ext>
            </p:extLst>
          </p:nvPr>
        </p:nvGraphicFramePr>
        <p:xfrm>
          <a:off x="931178" y="3318751"/>
          <a:ext cx="10360403" cy="103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7794">
                  <a:extLst>
                    <a:ext uri="{9D8B030D-6E8A-4147-A177-3AD203B41FA5}">
                      <a16:colId xmlns:a16="http://schemas.microsoft.com/office/drawing/2014/main" val="2097799743"/>
                    </a:ext>
                  </a:extLst>
                </a:gridCol>
                <a:gridCol w="4412609">
                  <a:extLst>
                    <a:ext uri="{9D8B030D-6E8A-4147-A177-3AD203B41FA5}">
                      <a16:colId xmlns:a16="http://schemas.microsoft.com/office/drawing/2014/main" val="1664518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FRAIS D’ACTES 6227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88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Prestations d'urbanisme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74 064,80 €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327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Désamiantage Société ADSE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6 072,00 €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559114"/>
                  </a:ext>
                </a:extLst>
              </a:tr>
              <a:tr h="349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82 145,70 €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3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685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B3FF2F9-A7E4-4143-B9CA-74057193F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47225"/>
              </p:ext>
            </p:extLst>
          </p:nvPr>
        </p:nvGraphicFramePr>
        <p:xfrm>
          <a:off x="1140904" y="1283516"/>
          <a:ext cx="10335236" cy="3087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154">
                  <a:extLst>
                    <a:ext uri="{9D8B030D-6E8A-4147-A177-3AD203B41FA5}">
                      <a16:colId xmlns:a16="http://schemas.microsoft.com/office/drawing/2014/main" val="691818034"/>
                    </a:ext>
                  </a:extLst>
                </a:gridCol>
                <a:gridCol w="3352581">
                  <a:extLst>
                    <a:ext uri="{9D8B030D-6E8A-4147-A177-3AD203B41FA5}">
                      <a16:colId xmlns:a16="http://schemas.microsoft.com/office/drawing/2014/main" val="642375328"/>
                    </a:ext>
                  </a:extLst>
                </a:gridCol>
                <a:gridCol w="1744248">
                  <a:extLst>
                    <a:ext uri="{9D8B030D-6E8A-4147-A177-3AD203B41FA5}">
                      <a16:colId xmlns:a16="http://schemas.microsoft.com/office/drawing/2014/main" val="3760555225"/>
                    </a:ext>
                  </a:extLst>
                </a:gridCol>
                <a:gridCol w="1789553">
                  <a:extLst>
                    <a:ext uri="{9D8B030D-6E8A-4147-A177-3AD203B41FA5}">
                      <a16:colId xmlns:a16="http://schemas.microsoft.com/office/drawing/2014/main" val="1896532669"/>
                    </a:ext>
                  </a:extLst>
                </a:gridCol>
                <a:gridCol w="2089700">
                  <a:extLst>
                    <a:ext uri="{9D8B030D-6E8A-4147-A177-3AD203B41FA5}">
                      <a16:colId xmlns:a16="http://schemas.microsoft.com/office/drawing/2014/main" val="3644453507"/>
                    </a:ext>
                  </a:extLst>
                </a:gridCol>
              </a:tblGrid>
              <a:tr h="4801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2 020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2 021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Différence</a:t>
                      </a:r>
                    </a:p>
                    <a:p>
                      <a:pPr algn="ctr" fontAlgn="b"/>
                      <a:endParaRPr lang="fr-FR" sz="14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712250"/>
                  </a:ext>
                </a:extLst>
              </a:tr>
              <a:tr h="8690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6558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Contributions obligatoires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      183 162,27 €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       165 562,00 €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              17 600,27 €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790749"/>
                  </a:ext>
                </a:extLst>
              </a:tr>
              <a:tr h="8690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657362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Subvention CCAS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      350 000,00 €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       400 000,00 €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                50 000,00 €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043740"/>
                  </a:ext>
                </a:extLst>
              </a:tr>
              <a:tr h="8690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6574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Subventions Associations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       516 089,00 €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       431 535,00 €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              84 554,00 €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1160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1495CA0-57AF-4F7E-A259-8B3A0A57FD6C}"/>
              </a:ext>
            </a:extLst>
          </p:cNvPr>
          <p:cNvSpPr txBox="1"/>
          <p:nvPr/>
        </p:nvSpPr>
        <p:spPr>
          <a:xfrm>
            <a:off x="1140904" y="268448"/>
            <a:ext cx="1027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SUBVENTIONS</a:t>
            </a:r>
          </a:p>
        </p:txBody>
      </p:sp>
    </p:spTree>
    <p:extLst>
      <p:ext uri="{BB962C8B-B14F-4D97-AF65-F5344CB8AC3E}">
        <p14:creationId xmlns:p14="http://schemas.microsoft.com/office/powerpoint/2010/main" val="978143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DDBA05-E39A-8047-A73F-26D78E1D1033}"/>
              </a:ext>
            </a:extLst>
          </p:cNvPr>
          <p:cNvSpPr/>
          <p:nvPr/>
        </p:nvSpPr>
        <p:spPr>
          <a:xfrm>
            <a:off x="1124262" y="1439056"/>
            <a:ext cx="3837482" cy="206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RECETTES de FONCTIONNEMENT</a:t>
            </a:r>
          </a:p>
          <a:p>
            <a:pPr algn="ctr"/>
            <a:r>
              <a:rPr lang="fr-FR" dirty="0"/>
              <a:t>REALISE  2020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22 565 622,94 €</a:t>
            </a:r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E28C5-3DB5-2146-B8C8-0A19F5DFF620}"/>
              </a:ext>
            </a:extLst>
          </p:cNvPr>
          <p:cNvSpPr/>
          <p:nvPr/>
        </p:nvSpPr>
        <p:spPr>
          <a:xfrm>
            <a:off x="6430780" y="1439056"/>
            <a:ext cx="3750040" cy="206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RECETTES de FONCTIONNEMENT</a:t>
            </a:r>
          </a:p>
          <a:p>
            <a:pPr algn="ctr"/>
            <a:r>
              <a:rPr lang="fr-FR" dirty="0"/>
              <a:t>REALISE  2021</a:t>
            </a:r>
          </a:p>
          <a:p>
            <a:pPr algn="ctr"/>
            <a:endParaRPr lang="fr-FR" dirty="0"/>
          </a:p>
          <a:p>
            <a:pPr algn="ctr" fontAlgn="b"/>
            <a:r>
              <a:rPr lang="fr-FR" b="1" dirty="0">
                <a:solidFill>
                  <a:schemeClr val="bg1"/>
                </a:solidFill>
              </a:rPr>
              <a:t>22 456 693,05 €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E11E3-406F-A349-82AC-8ED2FFD6D87D}"/>
              </a:ext>
            </a:extLst>
          </p:cNvPr>
          <p:cNvSpPr/>
          <p:nvPr/>
        </p:nvSpPr>
        <p:spPr>
          <a:xfrm>
            <a:off x="1124262" y="4184754"/>
            <a:ext cx="3837482" cy="206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DEPENSES de FONCTIONNEMENT</a:t>
            </a:r>
          </a:p>
          <a:p>
            <a:pPr algn="ctr"/>
            <a:r>
              <a:rPr lang="fr-FR" dirty="0"/>
              <a:t>REALISE  2020</a:t>
            </a:r>
          </a:p>
          <a:p>
            <a:pPr algn="ctr"/>
            <a:endParaRPr lang="fr-FR" dirty="0"/>
          </a:p>
          <a:p>
            <a:pPr algn="ctr" font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19 687063,34 €</a:t>
            </a:r>
          </a:p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11324-8831-F841-A999-D20E469C3EA6}"/>
              </a:ext>
            </a:extLst>
          </p:cNvPr>
          <p:cNvSpPr/>
          <p:nvPr/>
        </p:nvSpPr>
        <p:spPr>
          <a:xfrm>
            <a:off x="6430780" y="4064833"/>
            <a:ext cx="3750040" cy="206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DEPENSES de FONCTIONNEMENT</a:t>
            </a:r>
          </a:p>
          <a:p>
            <a:pPr algn="ctr"/>
            <a:r>
              <a:rPr lang="fr-FR" dirty="0"/>
              <a:t>REALISE  2020</a:t>
            </a:r>
          </a:p>
          <a:p>
            <a:pPr algn="ctr"/>
            <a:endParaRPr lang="fr-FR" dirty="0"/>
          </a:p>
          <a:p>
            <a:pPr algn="ctr" font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19 967 403,19 €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00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A6C159-9481-4EA6-AF80-CD662BDA2ED5}"/>
              </a:ext>
            </a:extLst>
          </p:cNvPr>
          <p:cNvSpPr/>
          <p:nvPr/>
        </p:nvSpPr>
        <p:spPr>
          <a:xfrm>
            <a:off x="1723869" y="1191721"/>
            <a:ext cx="8454452" cy="3445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SECTION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1645934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7F93D-23D5-4508-AAC3-614B03DF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2077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Carré corné 3">
            <a:extLst>
              <a:ext uri="{FF2B5EF4-FFF2-40B4-BE49-F238E27FC236}">
                <a16:creationId xmlns:a16="http://schemas.microsoft.com/office/drawing/2014/main" id="{4C561E47-5119-854C-97D3-F1DF51BA46B5}"/>
              </a:ext>
            </a:extLst>
          </p:cNvPr>
          <p:cNvSpPr/>
          <p:nvPr/>
        </p:nvSpPr>
        <p:spPr>
          <a:xfrm>
            <a:off x="2574235" y="1798988"/>
            <a:ext cx="7523922" cy="2087212"/>
          </a:xfrm>
          <a:prstGeom prst="foldedCorner">
            <a:avLst>
              <a:gd name="adj" fmla="val 3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RECETTES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2500407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1B72D9B-9982-486E-8B37-C6369F843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67186"/>
              </p:ext>
            </p:extLst>
          </p:nvPr>
        </p:nvGraphicFramePr>
        <p:xfrm>
          <a:off x="619126" y="488433"/>
          <a:ext cx="11058523" cy="5154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680">
                  <a:extLst>
                    <a:ext uri="{9D8B030D-6E8A-4147-A177-3AD203B41FA5}">
                      <a16:colId xmlns:a16="http://schemas.microsoft.com/office/drawing/2014/main" val="2221841949"/>
                    </a:ext>
                  </a:extLst>
                </a:gridCol>
                <a:gridCol w="2289233">
                  <a:extLst>
                    <a:ext uri="{9D8B030D-6E8A-4147-A177-3AD203B41FA5}">
                      <a16:colId xmlns:a16="http://schemas.microsoft.com/office/drawing/2014/main" val="3065772964"/>
                    </a:ext>
                  </a:extLst>
                </a:gridCol>
                <a:gridCol w="2289233">
                  <a:extLst>
                    <a:ext uri="{9D8B030D-6E8A-4147-A177-3AD203B41FA5}">
                      <a16:colId xmlns:a16="http://schemas.microsoft.com/office/drawing/2014/main" val="724656008"/>
                    </a:ext>
                  </a:extLst>
                </a:gridCol>
                <a:gridCol w="2289233">
                  <a:extLst>
                    <a:ext uri="{9D8B030D-6E8A-4147-A177-3AD203B41FA5}">
                      <a16:colId xmlns:a16="http://schemas.microsoft.com/office/drawing/2014/main" val="3295117008"/>
                    </a:ext>
                  </a:extLst>
                </a:gridCol>
                <a:gridCol w="1598144">
                  <a:extLst>
                    <a:ext uri="{9D8B030D-6E8A-4147-A177-3AD203B41FA5}">
                      <a16:colId xmlns:a16="http://schemas.microsoft.com/office/drawing/2014/main" val="1425074720"/>
                    </a:ext>
                  </a:extLst>
                </a:gridCol>
              </a:tblGrid>
              <a:tr h="3952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ARTICLE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CREDITS VOTES 2021   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 BP+BS+DM+REPORTS)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REPORTS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REALISATION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82591"/>
                  </a:ext>
                </a:extLst>
              </a:tr>
              <a:tr h="2682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Solde d'exécution (001)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2 451 835,97 €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3099772000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Emprunt (1641)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4 000 000,00 €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4 000 000,00 €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100,00%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4085377323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FCTVA (10222)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1 073 000,00 €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1 073 000,00 €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100,00%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453847938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Taxe d'aménagement (10226)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   175 498,00 €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183 935,01 €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104,81%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3368693435"/>
                  </a:ext>
                </a:extLst>
              </a:tr>
              <a:tr h="4234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Excédent de fonctionnement capitalisés (1068)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3 718 071,50 €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3 718 071,50 €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100,00%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527310034"/>
                  </a:ext>
                </a:extLst>
              </a:tr>
              <a:tr h="2001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Subventions :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16004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Etat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1 869 623,00 €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302 280,00 €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1 857 343,00 €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115,51%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93560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Région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2 116 688,00 €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    5 775,00 €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1 826 688,00 €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86,57%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11552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578 963,00 €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430 140,00 €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154 912,00 €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101,05%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51823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CPS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1 169 600,00 €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301 620,00 €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512 610,00 €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69,62%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3481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Autres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    1 551,53 €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84775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recettes réelles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17 153 279,47 €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8 943 373,04 €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5 424 553,00 €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83,76%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89643"/>
                  </a:ext>
                </a:extLst>
              </a:tr>
              <a:tr h="3935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Virement de la section de fonctionnement (021)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2 255 207,00 €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1281020425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Transfert entre sections (040)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1 163 000,00 €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1 084 544,81 €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93,25%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3909134715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Opérations patrimoniales (041)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   325 000,00 €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   268 198,51 €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82,52%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/>
                </a:tc>
                <a:extLst>
                  <a:ext uri="{0D108BD9-81ED-4DB2-BD59-A6C34878D82A}">
                    <a16:rowId xmlns:a16="http://schemas.microsoft.com/office/drawing/2014/main" val="3068929702"/>
                  </a:ext>
                </a:extLst>
              </a:tr>
              <a:tr h="3220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recettes d'ordre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3 743 207,00 €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1 352 743,32 €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-  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52895"/>
                  </a:ext>
                </a:extLst>
              </a:tr>
              <a:tr h="1909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20 896 486,47 €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10 296 116,36 €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5 424 553,00 €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97112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87BED86-7DE6-4F70-835E-028FE315F87F}"/>
              </a:ext>
            </a:extLst>
          </p:cNvPr>
          <p:cNvSpPr txBox="1"/>
          <p:nvPr/>
        </p:nvSpPr>
        <p:spPr>
          <a:xfrm>
            <a:off x="619126" y="138223"/>
            <a:ext cx="109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1512614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7BED86-7DE6-4F70-835E-028FE315F87F}"/>
              </a:ext>
            </a:extLst>
          </p:cNvPr>
          <p:cNvSpPr txBox="1"/>
          <p:nvPr/>
        </p:nvSpPr>
        <p:spPr>
          <a:xfrm>
            <a:off x="619126" y="138223"/>
            <a:ext cx="109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D’INVESTISSEMENT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8FC6DBE-C72B-46BA-AA2B-66FC6950A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14014"/>
              </p:ext>
            </p:extLst>
          </p:nvPr>
        </p:nvGraphicFramePr>
        <p:xfrm>
          <a:off x="874643" y="861237"/>
          <a:ext cx="10140687" cy="393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0E99C84-1981-463E-BC02-112DFD221BA6}"/>
              </a:ext>
            </a:extLst>
          </p:cNvPr>
          <p:cNvSpPr txBox="1"/>
          <p:nvPr/>
        </p:nvSpPr>
        <p:spPr>
          <a:xfrm rot="16200000">
            <a:off x="-269230" y="1865878"/>
            <a:ext cx="232472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Subventions: 1 041 366 €    11 %</a:t>
            </a:r>
          </a:p>
        </p:txBody>
      </p:sp>
    </p:spTree>
    <p:extLst>
      <p:ext uri="{BB962C8B-B14F-4D97-AF65-F5344CB8AC3E}">
        <p14:creationId xmlns:p14="http://schemas.microsoft.com/office/powerpoint/2010/main" val="2501480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7BED86-7DE6-4F70-835E-028FE315F87F}"/>
              </a:ext>
            </a:extLst>
          </p:cNvPr>
          <p:cNvSpPr txBox="1"/>
          <p:nvPr/>
        </p:nvSpPr>
        <p:spPr>
          <a:xfrm>
            <a:off x="619126" y="138223"/>
            <a:ext cx="109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D’INVESTISSEMENT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BDFB8EA-BC20-4670-95D8-65E77C2F3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874522"/>
              </p:ext>
            </p:extLst>
          </p:nvPr>
        </p:nvGraphicFramePr>
        <p:xfrm>
          <a:off x="1562985" y="1286540"/>
          <a:ext cx="9611833" cy="351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009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7BED86-7DE6-4F70-835E-028FE315F87F}"/>
              </a:ext>
            </a:extLst>
          </p:cNvPr>
          <p:cNvSpPr txBox="1"/>
          <p:nvPr/>
        </p:nvSpPr>
        <p:spPr>
          <a:xfrm>
            <a:off x="619126" y="138223"/>
            <a:ext cx="109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D’INVESTISSEMENT</a:t>
            </a:r>
          </a:p>
        </p:txBody>
      </p:sp>
      <p:sp>
        <p:nvSpPr>
          <p:cNvPr id="4" name="Carré corné 3">
            <a:extLst>
              <a:ext uri="{FF2B5EF4-FFF2-40B4-BE49-F238E27FC236}">
                <a16:creationId xmlns:a16="http://schemas.microsoft.com/office/drawing/2014/main" id="{6FCA0A4F-F70E-284A-87EA-CFAE61BEAE12}"/>
              </a:ext>
            </a:extLst>
          </p:cNvPr>
          <p:cNvSpPr/>
          <p:nvPr/>
        </p:nvSpPr>
        <p:spPr>
          <a:xfrm>
            <a:off x="2574235" y="1560443"/>
            <a:ext cx="7523922" cy="2325757"/>
          </a:xfrm>
          <a:prstGeom prst="foldedCorner">
            <a:avLst>
              <a:gd name="adj" fmla="val 31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DEPENSES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2263434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91386"/>
            <a:ext cx="9966120" cy="38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A59D495-5A24-4660-BED7-CFF8C0F8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2251"/>
              </p:ext>
            </p:extLst>
          </p:nvPr>
        </p:nvGraphicFramePr>
        <p:xfrm>
          <a:off x="1082180" y="704675"/>
          <a:ext cx="9966120" cy="4977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106">
                  <a:extLst>
                    <a:ext uri="{9D8B030D-6E8A-4147-A177-3AD203B41FA5}">
                      <a16:colId xmlns:a16="http://schemas.microsoft.com/office/drawing/2014/main" val="1968575346"/>
                    </a:ext>
                  </a:extLst>
                </a:gridCol>
                <a:gridCol w="2707880">
                  <a:extLst>
                    <a:ext uri="{9D8B030D-6E8A-4147-A177-3AD203B41FA5}">
                      <a16:colId xmlns:a16="http://schemas.microsoft.com/office/drawing/2014/main" val="1703438934"/>
                    </a:ext>
                  </a:extLst>
                </a:gridCol>
                <a:gridCol w="2624134">
                  <a:extLst>
                    <a:ext uri="{9D8B030D-6E8A-4147-A177-3AD203B41FA5}">
                      <a16:colId xmlns:a16="http://schemas.microsoft.com/office/drawing/2014/main" val="1465716003"/>
                    </a:ext>
                  </a:extLst>
                </a:gridCol>
              </a:tblGrid>
              <a:tr h="3502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LIBELLE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 +DM +REPORTS)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REALISE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04151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Remboursement du capital de la dette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1 710 398,80 €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1 700 521,31 €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9303882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Excédents de fonctionnement capitalisés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54 697,40 €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54 697,40 €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9612085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Immobilisations incorporelles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633 206,82 €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352 314,82 €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7245378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Subventions d'équipement </a:t>
                      </a:r>
                      <a:r>
                        <a:rPr lang="fr-FR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verséees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308 674,80 €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91 955,60 €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6698355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Immobilisations corporelles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4 629 969,06 €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2 553 586,26 €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6063320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Opérations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13 183 503,59 €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3 814 547,50 €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57789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1010 Restaurant David Régnier/Paul Fort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1 925 120,06 €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1 667 428,96 €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05930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1011 Eglise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   32 830,82 €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   32 625,48 €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14802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1012 Malraux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6 202 692,13 €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121 283,88 €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78323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1013 Pistes cyclables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1 010 000,00 €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326 041,80 €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84759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1014 Voirie Pierre Brossolette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1 099 006,58 €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790 839,45 €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66870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1015 Bois Loriot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1 220 720,00 €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776 693,26 €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31669"/>
                  </a:ext>
                </a:extLst>
              </a:tr>
              <a:tr h="156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1016 Maison médicale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1 693 134,00 €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99 634,67 € 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62519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Autres immobilisations financières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2 500,00 €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    342,00 €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7110544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dépenses réelles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20 522 950,47 €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8 567 964,89 €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87206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Opérations d'ordre de transfert entre sections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 48 536,00 €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   42 636,67 €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744395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Opérations patrimoniales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                325 000,00 €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          268 198,51 €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4401041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dépenses d'ordre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373 536,00 €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310 835,18 €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28748"/>
                  </a:ext>
                </a:extLst>
              </a:tr>
              <a:tr h="2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20 896 486,47 €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8 878 800,07 €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3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6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CEAA6C7-0E58-4D4F-BBF8-EA9CE1698B86}"/>
              </a:ext>
            </a:extLst>
          </p:cNvPr>
          <p:cNvSpPr/>
          <p:nvPr/>
        </p:nvSpPr>
        <p:spPr>
          <a:xfrm>
            <a:off x="3327991" y="1360967"/>
            <a:ext cx="6443330" cy="259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SECTION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668065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89F29D8-1F9F-4A5E-ADDC-AC367DA68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237107"/>
              </p:ext>
            </p:extLst>
          </p:nvPr>
        </p:nvGraphicFramePr>
        <p:xfrm>
          <a:off x="893135" y="740229"/>
          <a:ext cx="10556743" cy="547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070BF95-57C5-4465-B8A8-3560F9A8E1F1}"/>
              </a:ext>
            </a:extLst>
          </p:cNvPr>
          <p:cNvSpPr txBox="1"/>
          <p:nvPr/>
        </p:nvSpPr>
        <p:spPr>
          <a:xfrm>
            <a:off x="788565" y="191386"/>
            <a:ext cx="9966120" cy="38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2182681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C099FC7-4BCB-43A8-8DEB-CA85C048B982}"/>
              </a:ext>
            </a:extLst>
          </p:cNvPr>
          <p:cNvGraphicFramePr>
            <a:graphicFrameLocks noGrp="1"/>
          </p:cNvGraphicFramePr>
          <p:nvPr/>
        </p:nvGraphicFramePr>
        <p:xfrm>
          <a:off x="1133475" y="642551"/>
          <a:ext cx="10074103" cy="4869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724">
                  <a:extLst>
                    <a:ext uri="{9D8B030D-6E8A-4147-A177-3AD203B41FA5}">
                      <a16:colId xmlns:a16="http://schemas.microsoft.com/office/drawing/2014/main" val="2172123642"/>
                    </a:ext>
                  </a:extLst>
                </a:gridCol>
                <a:gridCol w="1777587">
                  <a:extLst>
                    <a:ext uri="{9D8B030D-6E8A-4147-A177-3AD203B41FA5}">
                      <a16:colId xmlns:a16="http://schemas.microsoft.com/office/drawing/2014/main" val="2384568618"/>
                    </a:ext>
                  </a:extLst>
                </a:gridCol>
                <a:gridCol w="1669198">
                  <a:extLst>
                    <a:ext uri="{9D8B030D-6E8A-4147-A177-3AD203B41FA5}">
                      <a16:colId xmlns:a16="http://schemas.microsoft.com/office/drawing/2014/main" val="422884507"/>
                    </a:ext>
                  </a:extLst>
                </a:gridCol>
                <a:gridCol w="1669198">
                  <a:extLst>
                    <a:ext uri="{9D8B030D-6E8A-4147-A177-3AD203B41FA5}">
                      <a16:colId xmlns:a16="http://schemas.microsoft.com/office/drawing/2014/main" val="2614197032"/>
                    </a:ext>
                  </a:extLst>
                </a:gridCol>
                <a:gridCol w="1669198">
                  <a:extLst>
                    <a:ext uri="{9D8B030D-6E8A-4147-A177-3AD203B41FA5}">
                      <a16:colId xmlns:a16="http://schemas.microsoft.com/office/drawing/2014/main" val="371118061"/>
                    </a:ext>
                  </a:extLst>
                </a:gridCol>
                <a:gridCol w="1669198">
                  <a:extLst>
                    <a:ext uri="{9D8B030D-6E8A-4147-A177-3AD203B41FA5}">
                      <a16:colId xmlns:a16="http://schemas.microsoft.com/office/drawing/2014/main" val="2896947340"/>
                    </a:ext>
                  </a:extLst>
                </a:gridCol>
              </a:tblGrid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DEPENSES REELLES D'INVESTSSEMENT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68764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Remboursement du capital de la dette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  1 691 563,02 €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1 612 546,32 €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1 743 340,10 €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1 717 161,30 €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1 700 521,31 €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82017223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Dépôts et cautionnements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           728,50 €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         9 023,36 €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             342,00 €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4087635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Dépenses d'équipements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  9 874 163,49 €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5 729 358,32 €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7 454 750,15 €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7 311 773,23 €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6 720 448,58 €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69554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Dotations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     254 268,25 €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9145969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Subventions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       91 955,60 €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     91 955,60 €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2561477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Excédents de fonctionnement capitalisés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</a:rPr>
                        <a:t>       54 697,40 €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585030"/>
                  </a:ext>
                </a:extLst>
              </a:tr>
              <a:tr h="608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11 565 726,51 €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7 341 904,64 €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9 453 087,00 €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9 129 913,49 €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 8 567 964,89 €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013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DBCF8DB-A753-4E7A-B77F-6D93272D6317}"/>
              </a:ext>
            </a:extLst>
          </p:cNvPr>
          <p:cNvSpPr txBox="1"/>
          <p:nvPr/>
        </p:nvSpPr>
        <p:spPr>
          <a:xfrm>
            <a:off x="1133475" y="123825"/>
            <a:ext cx="1007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EVOLUTION DES DEPENSES REELLES D’INVESTISSEMENT ENTRE 2017 et 2021</a:t>
            </a:r>
          </a:p>
        </p:txBody>
      </p:sp>
    </p:spTree>
    <p:extLst>
      <p:ext uri="{BB962C8B-B14F-4D97-AF65-F5344CB8AC3E}">
        <p14:creationId xmlns:p14="http://schemas.microsoft.com/office/powerpoint/2010/main" val="1469137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DBCF8DB-A753-4E7A-B77F-6D93272D6317}"/>
              </a:ext>
            </a:extLst>
          </p:cNvPr>
          <p:cNvSpPr txBox="1"/>
          <p:nvPr/>
        </p:nvSpPr>
        <p:spPr>
          <a:xfrm>
            <a:off x="1133475" y="123825"/>
            <a:ext cx="1007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EVOLUTION DES DEPENSES REELLES D’INVESTISSEMENT ENTRE 2017 et 2021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D5DD6CD-F2AB-49B2-9A15-431186E80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0814"/>
              </p:ext>
            </p:extLst>
          </p:nvPr>
        </p:nvGraphicFramePr>
        <p:xfrm>
          <a:off x="1020727" y="903767"/>
          <a:ext cx="9622464" cy="389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625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91386"/>
            <a:ext cx="996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</a:t>
            </a:r>
          </a:p>
          <a:p>
            <a:pPr algn="ctr"/>
            <a:r>
              <a:rPr lang="fr-FR" b="1" dirty="0"/>
              <a:t>OPERATIONS D’EQUIPEMENT</a:t>
            </a:r>
          </a:p>
          <a:p>
            <a:pPr algn="ctr"/>
            <a:endParaRPr lang="fr-FR" b="1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B91A0A5-A4D5-4270-95A0-C6C2E1ABC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754172"/>
              </p:ext>
            </p:extLst>
          </p:nvPr>
        </p:nvGraphicFramePr>
        <p:xfrm>
          <a:off x="1751797" y="1010653"/>
          <a:ext cx="8585735" cy="378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964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OPERATIONS D’EQUIPEMENT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3ACA458-E34C-4A45-98F2-9FE1C6966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499182"/>
              </p:ext>
            </p:extLst>
          </p:nvPr>
        </p:nvGraphicFramePr>
        <p:xfrm>
          <a:off x="1041991" y="1138237"/>
          <a:ext cx="10058399" cy="430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784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6395308-CA0B-DC41-9FDC-8832E7053321}"/>
              </a:ext>
            </a:extLst>
          </p:cNvPr>
          <p:cNvSpPr/>
          <p:nvPr/>
        </p:nvSpPr>
        <p:spPr>
          <a:xfrm>
            <a:off x="685800" y="248477"/>
            <a:ext cx="10893287" cy="5158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u="sng" dirty="0"/>
              <a:t>INVESTISSEMENTS REALISES en 2021 : 6 720 448 €</a:t>
            </a:r>
          </a:p>
          <a:p>
            <a:pPr algn="ctr"/>
            <a:r>
              <a:rPr lang="fr-FR" sz="2100" b="1" dirty="0"/>
              <a:t>DONT</a:t>
            </a:r>
            <a:r>
              <a:rPr lang="fr-FR" sz="2100" dirty="0"/>
              <a:t> </a:t>
            </a:r>
            <a:endParaRPr lang="fr-FR" sz="2100" b="1" dirty="0"/>
          </a:p>
          <a:p>
            <a:pPr algn="ctr"/>
            <a:endParaRPr lang="fr-FR" sz="2100" b="1" dirty="0"/>
          </a:p>
          <a:p>
            <a:pPr marL="342900" indent="-342900" algn="ctr">
              <a:buFont typeface="Wingdings" pitchFamily="2" charset="2"/>
              <a:buChar char="q"/>
            </a:pPr>
            <a:r>
              <a:rPr lang="fr-FR" sz="2100" b="1" dirty="0"/>
              <a:t>SCOLAIRE : 2 444 000 €</a:t>
            </a:r>
          </a:p>
          <a:p>
            <a:pPr algn="ctr"/>
            <a:endParaRPr lang="fr-FR" sz="2100" b="1" dirty="0"/>
          </a:p>
          <a:p>
            <a:pPr marL="342900" indent="-342900" algn="ctr">
              <a:buFont typeface="Wingdings" pitchFamily="2" charset="2"/>
              <a:buChar char="q"/>
            </a:pPr>
            <a:r>
              <a:rPr lang="fr-FR" sz="2100" b="1" dirty="0">
                <a:ea typeface="Times New Roman" panose="02020603050405020304" pitchFamily="18" charset="0"/>
              </a:rPr>
              <a:t>ENVIRONNEMENT - VOIRIE - ECLAIRAGE: 2 268 000 €</a:t>
            </a:r>
          </a:p>
          <a:p>
            <a:pPr algn="ctr"/>
            <a:endParaRPr lang="fr-FR" sz="2100" b="1" dirty="0">
              <a:ea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fr-FR" sz="2100" b="1" dirty="0">
                <a:ea typeface="Times New Roman" panose="02020603050405020304" pitchFamily="18" charset="0"/>
              </a:rPr>
              <a:t>INFORMATIQUE</a:t>
            </a:r>
            <a:r>
              <a:rPr lang="fr-FR" sz="2100" dirty="0">
                <a:ea typeface="Times New Roman" panose="02020603050405020304" pitchFamily="18" charset="0"/>
              </a:rPr>
              <a:t> : </a:t>
            </a:r>
            <a:r>
              <a:rPr lang="fr-FR" sz="2100" b="1" dirty="0">
                <a:ea typeface="Times New Roman" panose="02020603050405020304" pitchFamily="18" charset="0"/>
              </a:rPr>
              <a:t>268 000 €</a:t>
            </a:r>
          </a:p>
          <a:p>
            <a:pPr algn="ctr"/>
            <a:endParaRPr lang="fr-FR" sz="2100" b="1" dirty="0">
              <a:ea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fr-FR" sz="2100" b="1" dirty="0"/>
              <a:t>CULTURE : 214 000 €</a:t>
            </a:r>
          </a:p>
          <a:p>
            <a:pPr algn="ctr"/>
            <a:endParaRPr lang="fr-FR" sz="2100" b="1" dirty="0"/>
          </a:p>
          <a:p>
            <a:pPr marL="342900" indent="-342900" algn="ctr">
              <a:buFont typeface="Wingdings" pitchFamily="2" charset="2"/>
              <a:buChar char="q"/>
            </a:pPr>
            <a:r>
              <a:rPr lang="fr-FR" sz="2100" b="1" dirty="0"/>
              <a:t>SPORTS : </a:t>
            </a:r>
            <a:r>
              <a:rPr lang="fr-FR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136 000 €</a:t>
            </a:r>
          </a:p>
          <a:p>
            <a:pPr algn="ctr"/>
            <a:endParaRPr lang="fr-FR" sz="21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sz="2000" b="1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538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 REALISES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3D2A65-B6A9-4A3F-BB44-F1BC3EE6550E}"/>
              </a:ext>
            </a:extLst>
          </p:cNvPr>
          <p:cNvSpPr/>
          <p:nvPr/>
        </p:nvSpPr>
        <p:spPr>
          <a:xfrm>
            <a:off x="788565" y="1073790"/>
            <a:ext cx="9806548" cy="4064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2400" b="1" dirty="0"/>
              <a:t>SCOLAIRE :  2 444 000€</a:t>
            </a:r>
          </a:p>
          <a:p>
            <a:pPr algn="ctr"/>
            <a:endParaRPr lang="fr-FR" sz="20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1 667 k€ 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la reconstruction du restaurant David Régnier / Paul Fort. (terminés )(Opération 1010)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777 k€ 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la rénovation de l’école Bois Loriot. (terminés) (Opération 1015)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842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3D2A65-B6A9-4A3F-BB44-F1BC3EE6550E}"/>
              </a:ext>
            </a:extLst>
          </p:cNvPr>
          <p:cNvSpPr/>
          <p:nvPr/>
        </p:nvSpPr>
        <p:spPr>
          <a:xfrm>
            <a:off x="346510" y="539452"/>
            <a:ext cx="11375456" cy="5158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ENVIRONNEMENT - VOIRIE - ECLAIRAGE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2 268 000 €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63 K€ de renouvellement de jeux dans les écoles Bois Loriot et Prés Bouchards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 K€ Audit du patrimoine d’éclairage public de la ville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791 K€ Restructuration de voirie P. Brossolette, et enfouissement des réseaux (Opération 1014)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326 K€ Boulevard Foch (Opération 1013)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 K€ Campagne de marquage au sol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31 K€ Mise en sécurité des installations d’éclairage public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158 K€ Travaux divers sur l’éclairage public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65 K€ Illuminations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3527206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 REALISES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3D2A65-B6A9-4A3F-BB44-F1BC3EE6550E}"/>
              </a:ext>
            </a:extLst>
          </p:cNvPr>
          <p:cNvSpPr/>
          <p:nvPr/>
        </p:nvSpPr>
        <p:spPr>
          <a:xfrm>
            <a:off x="788565" y="750771"/>
            <a:ext cx="9808850" cy="4718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Informatique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: 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268 000 € :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75 K€ : acquisition de valises numériques pour les écoles et de tablettes pour le Conseil municipal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62 K€ : remplacement de matériels vétustes ou en panne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45 K€ : mise en place de la téléphonie sous IP en mairie avec changement de l’autocom et des postes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 K€ : affichage dynamique pour l’accueil de la mairie en télétravail et de téléphones mobiles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 K€ : licences Arpège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 K€ : préparation des écoles au déploiement de la fibre optique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668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 REALISES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2500801-1A44-410A-97FF-C70AB65CE70C}"/>
              </a:ext>
            </a:extLst>
          </p:cNvPr>
          <p:cNvSpPr/>
          <p:nvPr/>
        </p:nvSpPr>
        <p:spPr>
          <a:xfrm>
            <a:off x="788566" y="1133425"/>
            <a:ext cx="10243870" cy="374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2400" b="1" dirty="0"/>
              <a:t>CULTURE: 214 000 €</a:t>
            </a:r>
          </a:p>
          <a:p>
            <a:pPr algn="ctr"/>
            <a:endParaRPr lang="fr-FR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121 k€ pour la restructuration du centre André Malraux (Etudes et diagnostics – Opération 1012) 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61 k€ pour des travaux complémentaires à l’Espace Bernard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Mantienne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(Terminés)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32 k€ pour la restauration de l’Eglise Notre Dame de l’Assomption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Terminés) (Opération 1011)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56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rré corné 4">
            <a:extLst>
              <a:ext uri="{FF2B5EF4-FFF2-40B4-BE49-F238E27FC236}">
                <a16:creationId xmlns:a16="http://schemas.microsoft.com/office/drawing/2014/main" id="{BBF74635-AB12-9C4F-8046-53959B94D530}"/>
              </a:ext>
            </a:extLst>
          </p:cNvPr>
          <p:cNvSpPr/>
          <p:nvPr/>
        </p:nvSpPr>
        <p:spPr>
          <a:xfrm>
            <a:off x="2574235" y="2236304"/>
            <a:ext cx="7523922" cy="16498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RECETTES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35443502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 REALISES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2500801-1A44-410A-97FF-C70AB65CE70C}"/>
              </a:ext>
            </a:extLst>
          </p:cNvPr>
          <p:cNvSpPr/>
          <p:nvPr/>
        </p:nvSpPr>
        <p:spPr>
          <a:xfrm>
            <a:off x="1736520" y="1073790"/>
            <a:ext cx="8120544" cy="374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CULTURE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5265267-7EBC-4C34-9B60-E413C50345D0}"/>
              </a:ext>
            </a:extLst>
          </p:cNvPr>
          <p:cNvSpPr/>
          <p:nvPr/>
        </p:nvSpPr>
        <p:spPr>
          <a:xfrm>
            <a:off x="559904" y="539452"/>
            <a:ext cx="11072191" cy="5056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2400" b="1" dirty="0"/>
              <a:t>SPORTS: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136 000 €</a:t>
            </a:r>
            <a:endParaRPr lang="fr-F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46 K€ : Gymnase Vallée à la Dame (études thermique et </a:t>
            </a:r>
            <a:r>
              <a:rPr lang="fr-FR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pré-faisabilité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architecturale, achat d’une auto laveuse). </a:t>
            </a:r>
            <a:endParaRPr lang="fr-F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23K€ : Tennis (rénovation du club house et réfection du court n°4 terre battue).</a:t>
            </a:r>
            <a:endParaRPr lang="fr-F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8K€ : Stade Robert Desnos (rebouchage des bouches d’arrosage défectueuses)</a:t>
            </a:r>
            <a:endParaRPr lang="fr-F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12K€ de matériels divers (filet, buts, bancs de touche, panneau de basket...) </a:t>
            </a:r>
            <a:endParaRPr lang="fr-F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47 K€, inscrits sur le budget Bâtiment, réfection de la salle de danse, aux Meulières.</a:t>
            </a:r>
            <a:endParaRPr lang="fr-F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6029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788565" y="170120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DEPENSES D’INVESTISSEMENT REALISES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3D2A65-B6A9-4A3F-BB44-F1BC3EE6550E}"/>
              </a:ext>
            </a:extLst>
          </p:cNvPr>
          <p:cNvSpPr/>
          <p:nvPr/>
        </p:nvSpPr>
        <p:spPr>
          <a:xfrm>
            <a:off x="1736520" y="1073790"/>
            <a:ext cx="8120544" cy="374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SANTE</a:t>
            </a:r>
          </a:p>
          <a:p>
            <a:pPr algn="ctr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99 k€ de frais d’études pour la Maison de Santé (Opération 1016)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5587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3B494D-A852-432B-AB0A-8A460F4735EC}"/>
              </a:ext>
            </a:extLst>
          </p:cNvPr>
          <p:cNvSpPr txBox="1"/>
          <p:nvPr/>
        </p:nvSpPr>
        <p:spPr>
          <a:xfrm>
            <a:off x="1293303" y="170120"/>
            <a:ext cx="101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REPORTS INVESTISSEMENTS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3D2A65-B6A9-4A3F-BB44-F1BC3EE6550E}"/>
              </a:ext>
            </a:extLst>
          </p:cNvPr>
          <p:cNvSpPr/>
          <p:nvPr/>
        </p:nvSpPr>
        <p:spPr>
          <a:xfrm>
            <a:off x="1293303" y="539452"/>
            <a:ext cx="9605394" cy="49301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REPORTS </a:t>
            </a:r>
            <a:r>
              <a:rPr lang="fr-FR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11 521 605,59 €. </a:t>
            </a:r>
            <a:endParaRPr lang="fr-FR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Réhabilitation et rénovation du Centre culturel Malraux pour 6 M€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Maison de santé pour 1,6 M€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L’école Bois Loriot pour 400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restaurant scolaire DR/PF pour 300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L’ensemble des travaux de voirie, dont la phase 1 du boulevard Foch et la rue Pierre Brossolette pour 1,5 M€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travaux divers dans les bâtiments pour 400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travaux dans les cimetières (concessions) pour 150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travaux divers dans les équipements sportifs pour 200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fonds de compensation 2020 et 2021 de la CPS pour 200 K€</a:t>
            </a:r>
            <a:endParaRPr lang="fr-FR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179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A1C20D4-5B7B-46C3-8F3F-2687F51EC8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66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25523BA-E6F5-4E47-B3A3-B885EAC1CC24}"/>
              </a:ext>
            </a:extLst>
          </p:cNvPr>
          <p:cNvSpPr txBox="1">
            <a:spLocks/>
          </p:cNvSpPr>
          <p:nvPr/>
        </p:nvSpPr>
        <p:spPr>
          <a:xfrm>
            <a:off x="375384" y="1078744"/>
            <a:ext cx="11493599" cy="4263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  <a:p>
            <a:r>
              <a:rPr lang="fr-FR" b="1" dirty="0"/>
              <a:t>Epargne Brute ou Capacité d’autofinancement brute</a:t>
            </a:r>
            <a:r>
              <a:rPr lang="fr-FR" dirty="0"/>
              <a:t>: 2 489 290 €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/>
              <a:t>L’épargne brute correspond à l’excédent des recettes réelles de fonctionnement par rapport aux dépenses réelles de fonctionnement.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r>
              <a:rPr lang="fr-FR" b="1" dirty="0"/>
              <a:t>Epargne Nette ou Capacité d’autofinancement nette</a:t>
            </a:r>
            <a:r>
              <a:rPr lang="fr-FR" dirty="0"/>
              <a:t>: 788 769 €</a:t>
            </a:r>
          </a:p>
          <a:p>
            <a:r>
              <a:rPr lang="fr-FR" dirty="0"/>
              <a:t>L’épargne nette = Epargne brute-montant remboursé au cours de l’année du capital des emprunts</a:t>
            </a:r>
          </a:p>
          <a:p>
            <a:endParaRPr lang="fr-FR" sz="1800" dirty="0"/>
          </a:p>
          <a:p>
            <a:r>
              <a:rPr lang="fr-FR" dirty="0"/>
              <a:t> </a:t>
            </a:r>
            <a:r>
              <a:rPr lang="fr-FR" b="1" dirty="0"/>
              <a:t>Taux d’épargne brute : 11,1 %</a:t>
            </a:r>
          </a:p>
          <a:p>
            <a:r>
              <a:rPr lang="fr-FR" dirty="0"/>
              <a:t>Taux épargne brute = Epargne brute/Recettes réelles de fonctionnement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07FFEE-BFA6-4C29-834A-06BF4E310CB5}"/>
              </a:ext>
            </a:extLst>
          </p:cNvPr>
          <p:cNvSpPr txBox="1"/>
          <p:nvPr/>
        </p:nvSpPr>
        <p:spPr>
          <a:xfrm>
            <a:off x="412282" y="555524"/>
            <a:ext cx="11367435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INDICATEURS DE GESTION</a:t>
            </a:r>
          </a:p>
        </p:txBody>
      </p:sp>
    </p:spTree>
    <p:extLst>
      <p:ext uri="{BB962C8B-B14F-4D97-AF65-F5344CB8AC3E}">
        <p14:creationId xmlns:p14="http://schemas.microsoft.com/office/powerpoint/2010/main" val="4147315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691C05D-E4BA-4C7B-BB73-044882045B6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4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latin typeface="+mn-lt"/>
              </a:rPr>
              <a:t>DESENDETTEMENT</a:t>
            </a:r>
            <a:endParaRPr lang="fr-FR" b="1" dirty="0">
              <a:latin typeface="+mn-l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9A548F0-685E-4A31-8764-C0763DB63F4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59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Capacité de désendettement:  7,3 années</a:t>
            </a:r>
            <a:endParaRPr lang="fr-FR" sz="2200" dirty="0"/>
          </a:p>
          <a:p>
            <a:pPr algn="just"/>
            <a:r>
              <a:rPr lang="fr-FR" dirty="0"/>
              <a:t>La capacité de désendettement est un ratio d’analyse financière des collectivités locales qui mesure le rapport entre l’épargne et la dette, la première finançant la seconde. Elle se calcule à partir de l’encours de la dette rapporté à l’épargne brute (ou capacité d’autofinancement). Exprimé en nombre d’années, ce ratio est une mesure de la solvabilité financière des collectivités locales.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On considère généralement que le seuil d’alerte de la capacité de désendettement se situe à 12 ans. 		</a:t>
            </a:r>
          </a:p>
        </p:txBody>
      </p:sp>
    </p:spTree>
    <p:extLst>
      <p:ext uri="{BB962C8B-B14F-4D97-AF65-F5344CB8AC3E}">
        <p14:creationId xmlns:p14="http://schemas.microsoft.com/office/powerpoint/2010/main" val="6171985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F4DA1EA-C47E-4861-970B-6FCC74FF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0" y="169835"/>
            <a:ext cx="3888000" cy="50215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C1E74A-0CC1-6444-A66E-9B13C3AC7335}"/>
              </a:ext>
            </a:extLst>
          </p:cNvPr>
          <p:cNvSpPr txBox="1"/>
          <p:nvPr/>
        </p:nvSpPr>
        <p:spPr>
          <a:xfrm>
            <a:off x="4678136" y="418434"/>
            <a:ext cx="6498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AVEC  TOUS NOS REMERCIEMENTS AUX AGENTS DES DIFFERENTS SERVICES DE LA VILLE  QUI ONT PERMIS, CHACUN A SON NIVEAU ET MALGRE LA PANDEMIE L’EXECUTION DU BUDGET AVEC DES TAUX DE REALISATION EN FONCTIONNEMENT SUPERIEURS à 95%. </a:t>
            </a:r>
          </a:p>
          <a:p>
            <a:endParaRPr lang="fr-FR" dirty="0"/>
          </a:p>
          <a:p>
            <a:r>
              <a:rPr lang="fr-FR" dirty="0"/>
              <a:t>NOS REMERCIEMENTS EN PARTICULIER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/>
              <a:t>AU SERVICE DES FINANCES ET EN PARTICULIER A SYLVIE METAUT ET SON EQUIPE POUR LE SUIVI FINANCIER,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/>
              <a:t>A PATRICK RODZESKY ET A SON EQUIPE AU NIVEAU DES SERVICES TECHNIQUES,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/>
              <a:t>A STEPHANIE ROBY ET SON EQUIPE POUR LA GESTION DU PERSONNEL ET SON ASSISTANCE DANS LA DIRECTION GENERALE,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/>
              <a:t>ET AU PILOTE DE CE NAVIRE SABINE CHALET.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3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A48120-DA25-4FB3-AA44-A6D79C9A6949}"/>
              </a:ext>
            </a:extLst>
          </p:cNvPr>
          <p:cNvSpPr txBox="1"/>
          <p:nvPr/>
        </p:nvSpPr>
        <p:spPr>
          <a:xfrm>
            <a:off x="831907" y="169669"/>
            <a:ext cx="1052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CHAPITRES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51F8F2A-1EAD-42E4-BEF9-38B8D1D9C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84170"/>
              </p:ext>
            </p:extLst>
          </p:nvPr>
        </p:nvGraphicFramePr>
        <p:xfrm>
          <a:off x="184206" y="539001"/>
          <a:ext cx="11531542" cy="4617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565">
                  <a:extLst>
                    <a:ext uri="{9D8B030D-6E8A-4147-A177-3AD203B41FA5}">
                      <a16:colId xmlns:a16="http://schemas.microsoft.com/office/drawing/2014/main" val="3793395184"/>
                    </a:ext>
                  </a:extLst>
                </a:gridCol>
                <a:gridCol w="4131531">
                  <a:extLst>
                    <a:ext uri="{9D8B030D-6E8A-4147-A177-3AD203B41FA5}">
                      <a16:colId xmlns:a16="http://schemas.microsoft.com/office/drawing/2014/main" val="320485860"/>
                    </a:ext>
                  </a:extLst>
                </a:gridCol>
                <a:gridCol w="2199907">
                  <a:extLst>
                    <a:ext uri="{9D8B030D-6E8A-4147-A177-3AD203B41FA5}">
                      <a16:colId xmlns:a16="http://schemas.microsoft.com/office/drawing/2014/main" val="2517604389"/>
                    </a:ext>
                  </a:extLst>
                </a:gridCol>
                <a:gridCol w="2092594">
                  <a:extLst>
                    <a:ext uri="{9D8B030D-6E8A-4147-A177-3AD203B41FA5}">
                      <a16:colId xmlns:a16="http://schemas.microsoft.com/office/drawing/2014/main" val="3724447347"/>
                    </a:ext>
                  </a:extLst>
                </a:gridCol>
                <a:gridCol w="710945">
                  <a:extLst>
                    <a:ext uri="{9D8B030D-6E8A-4147-A177-3AD203B41FA5}">
                      <a16:colId xmlns:a16="http://schemas.microsoft.com/office/drawing/2014/main" val="1324764646"/>
                    </a:ext>
                  </a:extLst>
                </a:gridCol>
              </a:tblGrid>
              <a:tr h="69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LIBELLE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VOTE 2021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(BP+BS+DM)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REALISE 2021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 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REALISATION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39023"/>
                  </a:ext>
                </a:extLst>
              </a:tr>
              <a:tr h="32131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RECETTES</a:t>
                      </a:r>
                      <a:b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REELLES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Atténuations de charges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315 000,00 €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272 287,44 €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86,44%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3588389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Produits des services et du domaine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1 241 800,00 €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1 144 372,77 €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92,15%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6045888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Impôts et taxes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18 429 381,00 €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18 756 784,92 €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101,78%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868691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Dotations et participations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2 086 201,00 €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1 884 473,37 €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90,33%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566277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Produits de gestion courante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275 832,00 €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279 590,78 €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101,36%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0753512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Produits financiers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5,05 €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288186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Produits exceptionnels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                2 200,00 €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64 678,72 €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1510133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Reprises sur provisions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             54 500,00 €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54 500,00 €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100,00%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3088150"/>
                  </a:ext>
                </a:extLst>
              </a:tr>
              <a:tr h="668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recettes réelles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22 404 914,00 €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22 456 693,05 €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100,23%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10662"/>
                  </a:ext>
                </a:extLst>
              </a:tr>
              <a:tr h="3213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RECETTES ORDRE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Résultat de fonctionnement reporté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1 857 713,15 €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4492744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Opérations d'ordre de transfert entre sections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48 536,00 €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42 636,67 €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87,85%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8112588"/>
                  </a:ext>
                </a:extLst>
              </a:tr>
              <a:tr h="321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recettes d'ordre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1 906 249,15 €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42 636,67 €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3217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des recettes de fonctionnement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24 311 163,15 €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22 499 329,72 €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92,55%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4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33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A48120-DA25-4FB3-AA44-A6D79C9A6949}"/>
              </a:ext>
            </a:extLst>
          </p:cNvPr>
          <p:cNvSpPr txBox="1"/>
          <p:nvPr/>
        </p:nvSpPr>
        <p:spPr>
          <a:xfrm>
            <a:off x="472679" y="297304"/>
            <a:ext cx="923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RECETTES DE FONCTIONNEMENT PAR CHAPITRES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7105640-060E-46AE-B0E1-DA6AE7658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751816"/>
              </p:ext>
            </p:extLst>
          </p:nvPr>
        </p:nvGraphicFramePr>
        <p:xfrm>
          <a:off x="2039460" y="1182168"/>
          <a:ext cx="6190140" cy="361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CE4CE82F-F69C-4692-89F7-B780661D292D}"/>
              </a:ext>
            </a:extLst>
          </p:cNvPr>
          <p:cNvSpPr/>
          <p:nvPr/>
        </p:nvSpPr>
        <p:spPr>
          <a:xfrm>
            <a:off x="8919515" y="568193"/>
            <a:ext cx="2737007" cy="1227950"/>
          </a:xfrm>
          <a:prstGeom prst="wedgeRectCallout">
            <a:avLst>
              <a:gd name="adj1" fmla="val -114418"/>
              <a:gd name="adj2" fmla="val 439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remboursements de sécurité sociale,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Remboursements coût d’agents mis à disposition, </a:t>
            </a:r>
          </a:p>
          <a:p>
            <a:pPr marL="171450" indent="-171450">
              <a:buFontTx/>
              <a:buChar char="-"/>
            </a:pPr>
            <a:r>
              <a:rPr lang="fr-FR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</a:t>
            </a: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« agent »  titres repas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1800" dirty="0"/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22C3C11F-C9E3-44E9-B544-8AF4C7214118}"/>
              </a:ext>
            </a:extLst>
          </p:cNvPr>
          <p:cNvSpPr/>
          <p:nvPr/>
        </p:nvSpPr>
        <p:spPr>
          <a:xfrm>
            <a:off x="9141923" y="3841535"/>
            <a:ext cx="2514599" cy="940657"/>
          </a:xfrm>
          <a:prstGeom prst="wedgeRectCallout">
            <a:avLst>
              <a:gd name="adj1" fmla="val -110628"/>
              <a:gd name="adj2" fmla="val 127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Taxes foncières,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taxe sur l’électricité,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droits de mutation,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attribution de compensation CPS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33E90938-8861-41D3-AADF-DCBD397DEC46}"/>
              </a:ext>
            </a:extLst>
          </p:cNvPr>
          <p:cNvSpPr/>
          <p:nvPr/>
        </p:nvSpPr>
        <p:spPr>
          <a:xfrm>
            <a:off x="412230" y="3841535"/>
            <a:ext cx="1751606" cy="1187905"/>
          </a:xfrm>
          <a:prstGeom prst="wedgeRectCallout">
            <a:avLst>
              <a:gd name="adj1" fmla="val 85853"/>
              <a:gd name="adj2" fmla="val -9005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Dotation globale de fonctionnement, Caisse Allocations familiales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D34F5C32-C5EF-4A7E-AE13-CCBAC34B51AA}"/>
              </a:ext>
            </a:extLst>
          </p:cNvPr>
          <p:cNvSpPr/>
          <p:nvPr/>
        </p:nvSpPr>
        <p:spPr>
          <a:xfrm>
            <a:off x="472679" y="871283"/>
            <a:ext cx="1322615" cy="844228"/>
          </a:xfrm>
          <a:prstGeom prst="wedgeRectCallout">
            <a:avLst>
              <a:gd name="adj1" fmla="val 89541"/>
              <a:gd name="adj2" fmla="val 7612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Revenus des loyers, des insertions publicitaires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Bulle narrative : rectangle 11">
            <a:extLst>
              <a:ext uri="{FF2B5EF4-FFF2-40B4-BE49-F238E27FC236}">
                <a16:creationId xmlns:a16="http://schemas.microsoft.com/office/drawing/2014/main" id="{A8423914-0AC3-4540-96ED-1E5503E3CCAB}"/>
              </a:ext>
            </a:extLst>
          </p:cNvPr>
          <p:cNvSpPr/>
          <p:nvPr/>
        </p:nvSpPr>
        <p:spPr>
          <a:xfrm>
            <a:off x="9445243" y="2519014"/>
            <a:ext cx="2514599" cy="940657"/>
          </a:xfrm>
          <a:prstGeom prst="wedgeRectCallout">
            <a:avLst>
              <a:gd name="adj1" fmla="val -105303"/>
              <a:gd name="adj2" fmla="val -24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</a:rPr>
              <a:t>Recettes culture, périscolaire, …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</a:rPr>
              <a:t>Occupation domaine public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</a:rPr>
              <a:t>Concessions cimetières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FB8314-E86A-DD48-AE4D-D9F6FF1F5539}"/>
              </a:ext>
            </a:extLst>
          </p:cNvPr>
          <p:cNvSpPr txBox="1"/>
          <p:nvPr/>
        </p:nvSpPr>
        <p:spPr>
          <a:xfrm>
            <a:off x="4119239" y="3222594"/>
            <a:ext cx="139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22 456 693,05 €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2530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T Presentation CM VLB (002) [Lecture seule]" id="{BAE69014-1523-499F-A5CC-AA3F0F2ECA85}" vid="{8912F138-C1E1-4F78-9FBB-96A34CDA34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 Presentation CM VLB (002)</Template>
  <TotalTime>3968</TotalTime>
  <Words>7022</Words>
  <Application>Microsoft Office PowerPoint</Application>
  <PresentationFormat>Grand écran</PresentationFormat>
  <Paragraphs>1703</Paragraphs>
  <Slides>75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 dossmann</dc:creator>
  <cp:lastModifiedBy>gerard dossmann</cp:lastModifiedBy>
  <cp:revision>61</cp:revision>
  <cp:lastPrinted>2022-03-28T10:49:23Z</cp:lastPrinted>
  <dcterms:created xsi:type="dcterms:W3CDTF">2022-02-28T11:13:44Z</dcterms:created>
  <dcterms:modified xsi:type="dcterms:W3CDTF">2022-03-29T15:43:18Z</dcterms:modified>
</cp:coreProperties>
</file>