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5"/>
  </p:notesMasterIdLst>
  <p:sldIdLst>
    <p:sldId id="259" r:id="rId2"/>
    <p:sldId id="260" r:id="rId3"/>
    <p:sldId id="257" r:id="rId4"/>
    <p:sldId id="317" r:id="rId5"/>
    <p:sldId id="309" r:id="rId6"/>
    <p:sldId id="345" r:id="rId7"/>
    <p:sldId id="300" r:id="rId8"/>
    <p:sldId id="279" r:id="rId9"/>
    <p:sldId id="287" r:id="rId10"/>
    <p:sldId id="308" r:id="rId11"/>
    <p:sldId id="289" r:id="rId12"/>
    <p:sldId id="334" r:id="rId13"/>
    <p:sldId id="281" r:id="rId14"/>
    <p:sldId id="286" r:id="rId15"/>
    <p:sldId id="262" r:id="rId16"/>
    <p:sldId id="321" r:id="rId17"/>
    <p:sldId id="322" r:id="rId18"/>
    <p:sldId id="323" r:id="rId19"/>
    <p:sldId id="320" r:id="rId20"/>
    <p:sldId id="324" r:id="rId21"/>
    <p:sldId id="344" r:id="rId22"/>
    <p:sldId id="261" r:id="rId23"/>
    <p:sldId id="269" r:id="rId24"/>
    <p:sldId id="291" r:id="rId25"/>
    <p:sldId id="292" r:id="rId26"/>
    <p:sldId id="293" r:id="rId27"/>
    <p:sldId id="294" r:id="rId28"/>
    <p:sldId id="266" r:id="rId29"/>
    <p:sldId id="276" r:id="rId30"/>
    <p:sldId id="263" r:id="rId31"/>
    <p:sldId id="270" r:id="rId32"/>
    <p:sldId id="325" r:id="rId33"/>
    <p:sldId id="326" r:id="rId34"/>
    <p:sldId id="327" r:id="rId35"/>
    <p:sldId id="271" r:id="rId36"/>
    <p:sldId id="335" r:id="rId37"/>
    <p:sldId id="328" r:id="rId38"/>
    <p:sldId id="264" r:id="rId39"/>
    <p:sldId id="329" r:id="rId40"/>
    <p:sldId id="337" r:id="rId41"/>
    <p:sldId id="338" r:id="rId42"/>
    <p:sldId id="295" r:id="rId43"/>
    <p:sldId id="311" r:id="rId44"/>
    <p:sldId id="312" r:id="rId45"/>
    <p:sldId id="296" r:id="rId46"/>
    <p:sldId id="331" r:id="rId47"/>
    <p:sldId id="265" r:id="rId48"/>
    <p:sldId id="274" r:id="rId49"/>
    <p:sldId id="275" r:id="rId50"/>
    <p:sldId id="330" r:id="rId51"/>
    <p:sldId id="332" r:id="rId52"/>
    <p:sldId id="336" r:id="rId53"/>
    <p:sldId id="318" r:id="rId54"/>
    <p:sldId id="310" r:id="rId55"/>
    <p:sldId id="342" r:id="rId56"/>
    <p:sldId id="297" r:id="rId57"/>
    <p:sldId id="333" r:id="rId58"/>
    <p:sldId id="343" r:id="rId59"/>
    <p:sldId id="299" r:id="rId60"/>
    <p:sldId id="302" r:id="rId61"/>
    <p:sldId id="301" r:id="rId62"/>
    <p:sldId id="341" r:id="rId63"/>
    <p:sldId id="304" r:id="rId64"/>
    <p:sldId id="305" r:id="rId65"/>
    <p:sldId id="306" r:id="rId66"/>
    <p:sldId id="307" r:id="rId67"/>
    <p:sldId id="303" r:id="rId68"/>
    <p:sldId id="313" r:id="rId69"/>
    <p:sldId id="314" r:id="rId70"/>
    <p:sldId id="315" r:id="rId71"/>
    <p:sldId id="316" r:id="rId72"/>
    <p:sldId id="340" r:id="rId73"/>
    <p:sldId id="319" r:id="rId7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4" autoAdjust="0"/>
    <p:restoredTop sz="97421"/>
  </p:normalViewPr>
  <p:slideViewPr>
    <p:cSldViewPr snapToGrid="0" snapToObjects="1">
      <p:cViewPr varScale="1">
        <p:scale>
          <a:sx n="110" d="100"/>
          <a:sy n="110" d="100"/>
        </p:scale>
        <p:origin x="126" y="204"/>
      </p:cViewPr>
      <p:guideLst/>
    </p:cSldViewPr>
  </p:slideViewPr>
  <p:notesTextViewPr>
    <p:cViewPr>
      <p:scale>
        <a:sx n="1" d="1"/>
        <a:sy n="1" d="1"/>
      </p:scale>
      <p:origin x="0" y="0"/>
    </p:cViewPr>
  </p:notesTextViewPr>
  <p:sorterViewPr>
    <p:cViewPr>
      <p:scale>
        <a:sx n="154" d="100"/>
        <a:sy n="154" d="100"/>
      </p:scale>
      <p:origin x="0" y="-187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696405"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678617"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678617"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678617"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678617"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701148"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701148"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678617"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696405"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678617"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702368"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695694"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678617"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678617"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gerarddossmann\Desktop\Budget%202022\Notice_BP_2022.docx!_1708678617"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193797897713758"/>
          <c:y val="4.3124865987643132E-2"/>
          <c:w val="0.82039606887672745"/>
          <c:h val="0.39278418139526283"/>
        </c:manualLayout>
      </c:layout>
      <c:bar3DChart>
        <c:barDir val="col"/>
        <c:grouping val="clustered"/>
        <c:varyColors val="0"/>
        <c:ser>
          <c:idx val="0"/>
          <c:order val="0"/>
          <c:tx>
            <c:strRef>
              <c:f>'[Feuille de calcul dans Notice_BP_2022.docx 2]Recettes Fct'!$C$2</c:f>
              <c:strCache>
                <c:ptCount val="1"/>
                <c:pt idx="0">
                  <c:v>BP + BS 
2021</c:v>
                </c:pt>
              </c:strCache>
            </c:strRef>
          </c:tx>
          <c:spPr>
            <a:solidFill>
              <a:schemeClr val="accent6"/>
            </a:solidFill>
            <a:ln>
              <a:noFill/>
            </a:ln>
            <a:effectLst/>
            <a:sp3d/>
          </c:spPr>
          <c:invertIfNegative val="0"/>
          <c:cat>
            <c:multiLvlStrRef>
              <c:f>'[Feuille de calcul dans Notice_BP_2022.docx 2]Recettes Fct'!$A$3:$B$12</c:f>
              <c:multiLvlStrCache>
                <c:ptCount val="10"/>
                <c:lvl>
                  <c:pt idx="0">
                    <c:v>Atténuation de charges</c:v>
                  </c:pt>
                  <c:pt idx="1">
                    <c:v>Produits des services</c:v>
                  </c:pt>
                  <c:pt idx="2">
                    <c:v>Impôts et taxes</c:v>
                  </c:pt>
                  <c:pt idx="3">
                    <c:v>Dotations et participations</c:v>
                  </c:pt>
                  <c:pt idx="4">
                    <c:v>Autres produits de gestion courante</c:v>
                  </c:pt>
                  <c:pt idx="5">
                    <c:v>Produits financiers</c:v>
                  </c:pt>
                  <c:pt idx="6">
                    <c:v>Produits exceptionnels</c:v>
                  </c:pt>
                  <c:pt idx="7">
                    <c:v>Reprises sur provisions</c:v>
                  </c:pt>
                  <c:pt idx="8">
                    <c:v>Opérations d'ordre</c:v>
                  </c:pt>
                  <c:pt idx="9">
                    <c:v>Résultat de foncttionnement reporté</c:v>
                  </c:pt>
                </c:lvl>
                <c:lvl>
                  <c:pt idx="0">
                    <c:v>013</c:v>
                  </c:pt>
                  <c:pt idx="1">
                    <c:v>70</c:v>
                  </c:pt>
                  <c:pt idx="2">
                    <c:v>73</c:v>
                  </c:pt>
                  <c:pt idx="3">
                    <c:v>74</c:v>
                  </c:pt>
                  <c:pt idx="4">
                    <c:v>75</c:v>
                  </c:pt>
                  <c:pt idx="5">
                    <c:v>76</c:v>
                  </c:pt>
                  <c:pt idx="6">
                    <c:v>77</c:v>
                  </c:pt>
                  <c:pt idx="7">
                    <c:v>78</c:v>
                  </c:pt>
                  <c:pt idx="8">
                    <c:v>042</c:v>
                  </c:pt>
                  <c:pt idx="9">
                    <c:v>002</c:v>
                  </c:pt>
                </c:lvl>
              </c:multiLvlStrCache>
            </c:multiLvlStrRef>
          </c:cat>
          <c:val>
            <c:numRef>
              <c:f>'[Feuille de calcul dans Notice_BP_2022.docx 2]Recettes Fct'!$C$3:$C$12</c:f>
              <c:numCache>
                <c:formatCode>_("€"* #,##0.00_);_("€"* \(#,##0.00\);_("€"* "-"??_);_(@_)</c:formatCode>
                <c:ptCount val="10"/>
                <c:pt idx="0">
                  <c:v>315000</c:v>
                </c:pt>
                <c:pt idx="1">
                  <c:v>1241800</c:v>
                </c:pt>
                <c:pt idx="2">
                  <c:v>18109381</c:v>
                </c:pt>
                <c:pt idx="3">
                  <c:v>2086201</c:v>
                </c:pt>
                <c:pt idx="4">
                  <c:v>275832</c:v>
                </c:pt>
                <c:pt idx="6">
                  <c:v>2200</c:v>
                </c:pt>
                <c:pt idx="7">
                  <c:v>54500</c:v>
                </c:pt>
                <c:pt idx="8">
                  <c:v>48536</c:v>
                </c:pt>
                <c:pt idx="9">
                  <c:v>1857713.15</c:v>
                </c:pt>
              </c:numCache>
            </c:numRef>
          </c:val>
          <c:extLst>
            <c:ext xmlns:c16="http://schemas.microsoft.com/office/drawing/2014/chart" uri="{C3380CC4-5D6E-409C-BE32-E72D297353CC}">
              <c16:uniqueId val="{00000000-C83A-459F-97E0-5B560AB84EF7}"/>
            </c:ext>
          </c:extLst>
        </c:ser>
        <c:ser>
          <c:idx val="1"/>
          <c:order val="1"/>
          <c:tx>
            <c:strRef>
              <c:f>'[Feuille de calcul dans Notice_BP_2022.docx 2]Recettes Fct'!$D$2</c:f>
              <c:strCache>
                <c:ptCount val="1"/>
                <c:pt idx="0">
                  <c:v>BP 2022</c:v>
                </c:pt>
              </c:strCache>
            </c:strRef>
          </c:tx>
          <c:spPr>
            <a:solidFill>
              <a:schemeClr val="accent5"/>
            </a:solidFill>
            <a:ln>
              <a:noFill/>
            </a:ln>
            <a:effectLst/>
            <a:sp3d/>
          </c:spPr>
          <c:invertIfNegative val="0"/>
          <c:cat>
            <c:multiLvlStrRef>
              <c:f>'[Feuille de calcul dans Notice_BP_2022.docx 2]Recettes Fct'!$A$3:$B$12</c:f>
              <c:multiLvlStrCache>
                <c:ptCount val="10"/>
                <c:lvl>
                  <c:pt idx="0">
                    <c:v>Atténuation de charges</c:v>
                  </c:pt>
                  <c:pt idx="1">
                    <c:v>Produits des services</c:v>
                  </c:pt>
                  <c:pt idx="2">
                    <c:v>Impôts et taxes</c:v>
                  </c:pt>
                  <c:pt idx="3">
                    <c:v>Dotations et participations</c:v>
                  </c:pt>
                  <c:pt idx="4">
                    <c:v>Autres produits de gestion courante</c:v>
                  </c:pt>
                  <c:pt idx="5">
                    <c:v>Produits financiers</c:v>
                  </c:pt>
                  <c:pt idx="6">
                    <c:v>Produits exceptionnels</c:v>
                  </c:pt>
                  <c:pt idx="7">
                    <c:v>Reprises sur provisions</c:v>
                  </c:pt>
                  <c:pt idx="8">
                    <c:v>Opérations d'ordre</c:v>
                  </c:pt>
                  <c:pt idx="9">
                    <c:v>Résultat de foncttionnement reporté</c:v>
                  </c:pt>
                </c:lvl>
                <c:lvl>
                  <c:pt idx="0">
                    <c:v>013</c:v>
                  </c:pt>
                  <c:pt idx="1">
                    <c:v>70</c:v>
                  </c:pt>
                  <c:pt idx="2">
                    <c:v>73</c:v>
                  </c:pt>
                  <c:pt idx="3">
                    <c:v>74</c:v>
                  </c:pt>
                  <c:pt idx="4">
                    <c:v>75</c:v>
                  </c:pt>
                  <c:pt idx="5">
                    <c:v>76</c:v>
                  </c:pt>
                  <c:pt idx="6">
                    <c:v>77</c:v>
                  </c:pt>
                  <c:pt idx="7">
                    <c:v>78</c:v>
                  </c:pt>
                  <c:pt idx="8">
                    <c:v>042</c:v>
                  </c:pt>
                  <c:pt idx="9">
                    <c:v>002</c:v>
                  </c:pt>
                </c:lvl>
              </c:multiLvlStrCache>
            </c:multiLvlStrRef>
          </c:cat>
          <c:val>
            <c:numRef>
              <c:f>'[Feuille de calcul dans Notice_BP_2022.docx 2]Recettes Fct'!$D$3:$D$12</c:f>
              <c:numCache>
                <c:formatCode>_("€"* #,##0.00_);_("€"* \(#,##0.00\);_("€"* "-"??_);_(@_)</c:formatCode>
                <c:ptCount val="10"/>
                <c:pt idx="0">
                  <c:v>255000</c:v>
                </c:pt>
                <c:pt idx="1">
                  <c:v>1272700</c:v>
                </c:pt>
                <c:pt idx="2">
                  <c:v>19136015</c:v>
                </c:pt>
                <c:pt idx="3">
                  <c:v>1737501.33</c:v>
                </c:pt>
                <c:pt idx="4">
                  <c:v>279900</c:v>
                </c:pt>
                <c:pt idx="8">
                  <c:v>31674</c:v>
                </c:pt>
                <c:pt idx="9">
                  <c:v>1077194.54</c:v>
                </c:pt>
              </c:numCache>
            </c:numRef>
          </c:val>
          <c:extLst>
            <c:ext xmlns:c16="http://schemas.microsoft.com/office/drawing/2014/chart" uri="{C3380CC4-5D6E-409C-BE32-E72D297353CC}">
              <c16:uniqueId val="{00000001-C83A-459F-97E0-5B560AB84EF7}"/>
            </c:ext>
          </c:extLst>
        </c:ser>
        <c:dLbls>
          <c:showLegendKey val="0"/>
          <c:showVal val="0"/>
          <c:showCatName val="0"/>
          <c:showSerName val="0"/>
          <c:showPercent val="0"/>
          <c:showBubbleSize val="0"/>
        </c:dLbls>
        <c:gapWidth val="150"/>
        <c:shape val="box"/>
        <c:axId val="2015003456"/>
        <c:axId val="2077120976"/>
        <c:axId val="0"/>
      </c:bar3DChart>
      <c:catAx>
        <c:axId val="2015003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2077120976"/>
        <c:crosses val="autoZero"/>
        <c:auto val="1"/>
        <c:lblAlgn val="ctr"/>
        <c:lblOffset val="100"/>
        <c:noMultiLvlLbl val="0"/>
      </c:catAx>
      <c:valAx>
        <c:axId val="207712097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015003456"/>
        <c:crosses val="autoZero"/>
        <c:crossBetween val="between"/>
      </c:valAx>
      <c:spPr>
        <a:noFill/>
        <a:ln>
          <a:noFill/>
        </a:ln>
        <a:effectLst/>
      </c:spPr>
    </c:plotArea>
    <c:legend>
      <c:legendPos val="b"/>
      <c:layout>
        <c:manualLayout>
          <c:xMode val="edge"/>
          <c:yMode val="edge"/>
          <c:x val="0.60243021285006437"/>
          <c:y val="6.4505028378194523E-2"/>
          <c:w val="0.19663836025567957"/>
          <c:h val="0.2005025414845142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rgbClr val="0070C0"/>
      </a:solid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'[Feuille de calcul dans Notice_BP_2022.docx]Dépenses Fct'!$C$159</c:f>
              <c:strCache>
                <c:ptCount val="1"/>
                <c:pt idx="0">
                  <c:v>BP 2022</c:v>
                </c:pt>
              </c:strCache>
            </c:strRef>
          </c:tx>
          <c:explosion val="9"/>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C87-C448-A48B-DD6F18B262C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C87-C448-A48B-DD6F18B262C5}"/>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4C87-C448-A48B-DD6F18B262C5}"/>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4C87-C448-A48B-DD6F18B262C5}"/>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4C87-C448-A48B-DD6F18B262C5}"/>
              </c:ext>
            </c:extLst>
          </c:dPt>
          <c:dLbls>
            <c:dLbl>
              <c:idx val="0"/>
              <c:layout>
                <c:manualLayout>
                  <c:x val="0.1160314003770524"/>
                  <c:y val="-0.12705883529956791"/>
                </c:manualLayout>
              </c:layout>
              <c:tx>
                <c:rich>
                  <a:bodyPr/>
                  <a:lstStyle/>
                  <a:p>
                    <a:fld id="{02DACBFD-DECF-9645-AD91-359C4F0CAFCF}" type="CATEGORYNAME">
                      <a:rPr lang="en-US"/>
                      <a:pPr/>
                      <a:t>[NOM DE CATÉGORIE]</a:t>
                    </a:fld>
                    <a:r>
                      <a:rPr lang="en-US" baseline="0" dirty="0"/>
                      <a:t>; </a:t>
                    </a:r>
                    <a:fld id="{BDD77898-29B1-6D41-9F9D-BCB3B5772E13}" type="VALUE">
                      <a:rPr lang="en-US" baseline="0"/>
                      <a:pPr/>
                      <a:t>[VALEUR]</a:t>
                    </a:fld>
                    <a:r>
                      <a:rPr lang="en-US" baseline="0" dirty="0"/>
                      <a:t>; </a:t>
                    </a:r>
                  </a:p>
                  <a:p>
                    <a:fld id="{E12E6D9E-1A4F-0A44-A7F1-39572FE9EA9F}" type="PERCENTAGE">
                      <a:rPr lang="en-US"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87-C448-A48B-DD6F18B262C5}"/>
                </c:ext>
              </c:extLst>
            </c:dLbl>
            <c:dLbl>
              <c:idx val="1"/>
              <c:layout>
                <c:manualLayout>
                  <c:x val="0.21188342677548685"/>
                  <c:y val="3.5294120916546635E-3"/>
                </c:manualLayout>
              </c:layout>
              <c:tx>
                <c:rich>
                  <a:bodyPr/>
                  <a:lstStyle/>
                  <a:p>
                    <a:fld id="{D30BE25F-36D1-2F4E-AF0D-15270D9A9AA6}" type="CATEGORYNAME">
                      <a:rPr lang="en-US"/>
                      <a:pPr/>
                      <a:t>[NOM DE CATÉGORIE]</a:t>
                    </a:fld>
                    <a:r>
                      <a:rPr lang="en-US" baseline="0" dirty="0"/>
                      <a:t>; </a:t>
                    </a:r>
                    <a:fld id="{40B6518D-5D73-954A-BB62-A78C5AAE1981}" type="VALUE">
                      <a:rPr lang="en-US" baseline="0"/>
                      <a:pPr/>
                      <a:t>[VALEUR]</a:t>
                    </a:fld>
                    <a:r>
                      <a:rPr lang="en-US" baseline="0" dirty="0"/>
                      <a:t>; </a:t>
                    </a:r>
                  </a:p>
                  <a:p>
                    <a:fld id="{0D1057FA-1291-C840-BC36-FE04E9270638}" type="PERCENTAGE">
                      <a:rPr lang="en-US"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C87-C448-A48B-DD6F18B262C5}"/>
                </c:ext>
              </c:extLst>
            </c:dLbl>
            <c:dLbl>
              <c:idx val="2"/>
              <c:layout>
                <c:manualLayout>
                  <c:x val="0.22533634276123218"/>
                  <c:y val="9.1764714383021251E-2"/>
                </c:manualLayout>
              </c:layout>
              <c:tx>
                <c:rich>
                  <a:bodyPr/>
                  <a:lstStyle/>
                  <a:p>
                    <a:fld id="{33C5D86D-F234-B14A-B2C8-6D3A4CC0780E}" type="CATEGORYNAME">
                      <a:rPr lang="fr-FR"/>
                      <a:pPr/>
                      <a:t>[NOM DE CATÉGORIE]</a:t>
                    </a:fld>
                    <a:r>
                      <a:rPr lang="fr-FR" baseline="0" dirty="0"/>
                      <a:t>; </a:t>
                    </a:r>
                    <a:fld id="{7636955E-F044-A04B-86E4-359ECB188594}" type="VALUE">
                      <a:rPr lang="fr-FR" baseline="0"/>
                      <a:pPr/>
                      <a:t>[VALEUR]</a:t>
                    </a:fld>
                    <a:r>
                      <a:rPr lang="fr-FR" baseline="0" dirty="0"/>
                      <a:t>; </a:t>
                    </a:r>
                  </a:p>
                  <a:p>
                    <a:fld id="{44DAFB89-91D9-DF42-B2DE-29E59B5DB17D}"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C87-C448-A48B-DD6F18B262C5}"/>
                </c:ext>
              </c:extLst>
            </c:dLbl>
            <c:dLbl>
              <c:idx val="3"/>
              <c:layout>
                <c:manualLayout>
                  <c:x val="-0.27746639220599484"/>
                  <c:y val="0.11294118693294923"/>
                </c:manualLayout>
              </c:layout>
              <c:tx>
                <c:rich>
                  <a:bodyPr/>
                  <a:lstStyle/>
                  <a:p>
                    <a:fld id="{3031FB63-694B-0147-9B06-2CBC65082A2C}" type="CATEGORYNAME">
                      <a:rPr lang="it-IT"/>
                      <a:pPr/>
                      <a:t>[NOM DE CATÉGORIE]</a:t>
                    </a:fld>
                    <a:r>
                      <a:rPr lang="it-IT" baseline="0" dirty="0"/>
                      <a:t>; </a:t>
                    </a:r>
                    <a:fld id="{BE1F9F59-920B-CB44-845A-BDDF0B03530E}" type="VALUE">
                      <a:rPr lang="it-IT" baseline="0"/>
                      <a:pPr/>
                      <a:t>[VALEUR]</a:t>
                    </a:fld>
                    <a:r>
                      <a:rPr lang="it-IT" baseline="0" dirty="0"/>
                      <a:t>; </a:t>
                    </a:r>
                  </a:p>
                  <a:p>
                    <a:fld id="{DA7E431D-E23A-F741-B46F-12EB19364275}" type="PERCENTAGE">
                      <a:rPr lang="it-IT"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C87-C448-A48B-DD6F18B262C5}"/>
                </c:ext>
              </c:extLst>
            </c:dLbl>
            <c:dLbl>
              <c:idx val="4"/>
              <c:layout>
                <c:manualLayout>
                  <c:x val="-0.17656952231290582"/>
                  <c:y val="-0.19058825294935183"/>
                </c:manualLayout>
              </c:layout>
              <c:tx>
                <c:rich>
                  <a:bodyPr/>
                  <a:lstStyle/>
                  <a:p>
                    <a:fld id="{67EDDCDF-604B-564D-9057-3A304270B72C}" type="CATEGORYNAME">
                      <a:rPr lang="fr-FR" dirty="0"/>
                      <a:pPr/>
                      <a:t>[NOM DE CATÉGORIE]</a:t>
                    </a:fld>
                    <a:r>
                      <a:rPr lang="fr-FR" baseline="0" dirty="0"/>
                      <a:t>; </a:t>
                    </a:r>
                    <a:fld id="{0549C6C2-9D54-EA44-990A-C8A4D28B544B}" type="VALUE">
                      <a:rPr lang="fr-FR" baseline="0" dirty="0"/>
                      <a:pPr/>
                      <a:t>[VALEUR]</a:t>
                    </a:fld>
                    <a:r>
                      <a:rPr lang="fr-FR" baseline="0" dirty="0"/>
                      <a:t>; </a:t>
                    </a:r>
                  </a:p>
                  <a:p>
                    <a:fld id="{947808B3-2CE3-2640-B0D7-EE69249F8CF7}"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C87-C448-A48B-DD6F18B262C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'[Feuille de calcul dans Notice_BP_2022.docx]Dépenses Fct'!$B$160:$B$164</c:f>
              <c:strCache>
                <c:ptCount val="5"/>
                <c:pt idx="0">
                  <c:v>POLE FAMILLE</c:v>
                </c:pt>
                <c:pt idx="1">
                  <c:v>DIRECTION GENERALE </c:v>
                </c:pt>
                <c:pt idx="2">
                  <c:v>POLE RESSOURCES</c:v>
                </c:pt>
                <c:pt idx="3">
                  <c:v>POLE SOLIDARITE</c:v>
                </c:pt>
                <c:pt idx="4">
                  <c:v> SERVICES TECHNIQUES</c:v>
                </c:pt>
              </c:strCache>
            </c:strRef>
          </c:cat>
          <c:val>
            <c:numRef>
              <c:f>'[Feuille de calcul dans Notice_BP_2022.docx]Dépenses Fct'!$C$160:$C$164</c:f>
              <c:numCache>
                <c:formatCode>"€"#,##0.00_);[Red]\("€"#,##0.00\)</c:formatCode>
                <c:ptCount val="5"/>
                <c:pt idx="0">
                  <c:v>1296950.08</c:v>
                </c:pt>
                <c:pt idx="1">
                  <c:v>1288565.44</c:v>
                </c:pt>
                <c:pt idx="2">
                  <c:v>15458556.470000001</c:v>
                </c:pt>
                <c:pt idx="3">
                  <c:v>302500</c:v>
                </c:pt>
                <c:pt idx="4">
                  <c:v>2473456.04</c:v>
                </c:pt>
              </c:numCache>
            </c:numRef>
          </c:val>
          <c:extLst>
            <c:ext xmlns:c16="http://schemas.microsoft.com/office/drawing/2014/chart" uri="{C3380CC4-5D6E-409C-BE32-E72D297353CC}">
              <c16:uniqueId val="{0000000A-4C87-C448-A48B-DD6F18B262C5}"/>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'[Feuille de calcul dans Notice_BP_2022.docx]Dépenses Fct'!$D$53</c:f>
              <c:strCache>
                <c:ptCount val="1"/>
                <c:pt idx="0">
                  <c:v>BP 2022</c:v>
                </c:pt>
              </c:strCache>
            </c:strRef>
          </c:tx>
          <c:explosion val="6"/>
          <c:dPt>
            <c:idx val="0"/>
            <c:bubble3D val="0"/>
            <c:spPr>
              <a:solidFill>
                <a:schemeClr val="accent6"/>
              </a:solidFill>
              <a:ln w="19050">
                <a:solidFill>
                  <a:schemeClr val="lt1"/>
                </a:solidFill>
              </a:ln>
              <a:effectLst/>
            </c:spPr>
            <c:extLst>
              <c:ext xmlns:c16="http://schemas.microsoft.com/office/drawing/2014/chart" uri="{C3380CC4-5D6E-409C-BE32-E72D297353CC}">
                <c16:uniqueId val="{00000001-3961-1242-A968-D4FAACB5357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961-1242-A968-D4FAACB53576}"/>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3961-1242-A968-D4FAACB53576}"/>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3961-1242-A968-D4FAACB53576}"/>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3961-1242-A968-D4FAACB53576}"/>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3961-1242-A968-D4FAACB53576}"/>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0D-3961-1242-A968-D4FAACB53576}"/>
              </c:ext>
            </c:extLst>
          </c:dPt>
          <c:dPt>
            <c:idx val="7"/>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0F-3961-1242-A968-D4FAACB53576}"/>
              </c:ext>
            </c:extLst>
          </c:dPt>
          <c:dLbls>
            <c:dLbl>
              <c:idx val="1"/>
              <c:layout>
                <c:manualLayout>
                  <c:x val="0.32507017230322843"/>
                  <c:y val="8.0362696785036922E-2"/>
                </c:manualLayout>
              </c:layout>
              <c:tx>
                <c:rich>
                  <a:bodyPr/>
                  <a:lstStyle/>
                  <a:p>
                    <a:fld id="{E2EDE969-F512-428E-9553-0A1D338F8FCB}" type="CATEGORYNAME">
                      <a:rPr lang="fr-FR"/>
                      <a:pPr/>
                      <a:t>[NOM DE CATÉGORIE]</a:t>
                    </a:fld>
                    <a:r>
                      <a:rPr lang="fr-FR" baseline="0" dirty="0"/>
                      <a:t>; </a:t>
                    </a:r>
                    <a:fld id="{6F2B93DF-62E5-4456-B652-C3B81C7B7986}" type="VALUE">
                      <a:rPr lang="fr-FR" baseline="0"/>
                      <a:pPr/>
                      <a:t>[VALEUR]</a:t>
                    </a:fld>
                    <a:r>
                      <a:rPr lang="fr-FR" baseline="0" dirty="0"/>
                      <a:t>; </a:t>
                    </a:r>
                  </a:p>
                  <a:p>
                    <a:fld id="{D747B601-AF33-4FDB-AAB2-6BF0F6708444}"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61-1242-A968-D4FAACB53576}"/>
                </c:ext>
              </c:extLst>
            </c:dLbl>
            <c:dLbl>
              <c:idx val="2"/>
              <c:layout>
                <c:manualLayout>
                  <c:x val="0.14998546775868837"/>
                  <c:y val="0.24197441438200498"/>
                </c:manualLayout>
              </c:layout>
              <c:showLegendKey val="0"/>
              <c:showVal val="1"/>
              <c:showCatName val="1"/>
              <c:showSerName val="0"/>
              <c:showPercent val="1"/>
              <c:showBubbleSize val="0"/>
              <c:extLst>
                <c:ext xmlns:c15="http://schemas.microsoft.com/office/drawing/2012/chart" uri="{CE6537A1-D6FC-4f65-9D91-7224C49458BB}">
                  <c15:layout>
                    <c:manualLayout>
                      <c:w val="0.22545388602125668"/>
                      <c:h val="0.11803555593464758"/>
                    </c:manualLayout>
                  </c15:layout>
                </c:ext>
                <c:ext xmlns:c16="http://schemas.microsoft.com/office/drawing/2014/chart" uri="{C3380CC4-5D6E-409C-BE32-E72D297353CC}">
                  <c16:uniqueId val="{00000005-3961-1242-A968-D4FAACB53576}"/>
                </c:ext>
              </c:extLst>
            </c:dLbl>
            <c:dLbl>
              <c:idx val="3"/>
              <c:layout>
                <c:manualLayout>
                  <c:x val="-0.23245797546334745"/>
                  <c:y val="7.2913464855186128E-2"/>
                </c:manualLayout>
              </c:layout>
              <c:tx>
                <c:rich>
                  <a:bodyPr/>
                  <a:lstStyle/>
                  <a:p>
                    <a:fld id="{B6939B9C-6005-4A29-AAFC-D5E76987B722}" type="CATEGORYNAME">
                      <a:rPr lang="en-US"/>
                      <a:pPr/>
                      <a:t>[NOM DE CATÉGORIE]</a:t>
                    </a:fld>
                    <a:r>
                      <a:rPr lang="en-US" baseline="0" dirty="0"/>
                      <a:t>; </a:t>
                    </a:r>
                    <a:fld id="{E31B075D-2C1D-4A33-91EC-31A113EC54D3}" type="VALUE">
                      <a:rPr lang="en-US" baseline="0"/>
                      <a:pPr/>
                      <a:t>[VALEUR]</a:t>
                    </a:fld>
                    <a:r>
                      <a:rPr lang="en-US" baseline="0" dirty="0"/>
                      <a:t>; </a:t>
                    </a:r>
                  </a:p>
                  <a:p>
                    <a:fld id="{BEFAE026-8D84-44BE-AD4C-7E53021A4457}" type="PERCENTAGE">
                      <a:rPr lang="en-US"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961-1242-A968-D4FAACB53576}"/>
                </c:ext>
              </c:extLst>
            </c:dLbl>
            <c:dLbl>
              <c:idx val="4"/>
              <c:layout>
                <c:manualLayout>
                  <c:x val="-0.22571050114062846"/>
                  <c:y val="2.3925003419562284E-2"/>
                </c:manualLayout>
              </c:layout>
              <c:tx>
                <c:rich>
                  <a:bodyPr/>
                  <a:lstStyle/>
                  <a:p>
                    <a:fld id="{71416E2C-DE33-44BC-9698-541C012086B5}" type="CATEGORYNAME">
                      <a:rPr lang="en-US"/>
                      <a:pPr/>
                      <a:t>[NOM DE CATÉGORIE]</a:t>
                    </a:fld>
                    <a:r>
                      <a:rPr lang="en-US" baseline="0" dirty="0"/>
                      <a:t>; </a:t>
                    </a:r>
                    <a:fld id="{31B706A3-BB92-4D98-B7A9-EA0918C8BB77}" type="VALUE">
                      <a:rPr lang="en-US" baseline="0"/>
                      <a:pPr/>
                      <a:t>[VALEUR]</a:t>
                    </a:fld>
                    <a:r>
                      <a:rPr lang="en-US" baseline="0" dirty="0"/>
                      <a:t>; </a:t>
                    </a:r>
                  </a:p>
                  <a:p>
                    <a:fld id="{D6450EB6-0E51-41C9-AB25-5EBAA289A1C2}" type="PERCENTAGE">
                      <a:rPr lang="en-US"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961-1242-A968-D4FAACB53576}"/>
                </c:ext>
              </c:extLst>
            </c:dLbl>
            <c:dLbl>
              <c:idx val="5"/>
              <c:layout>
                <c:manualLayout>
                  <c:x val="-0.31477034996793624"/>
                  <c:y val="-5.1341385454165375E-2"/>
                </c:manualLayout>
              </c:layout>
              <c:tx>
                <c:rich>
                  <a:bodyPr/>
                  <a:lstStyle/>
                  <a:p>
                    <a:fld id="{2D9E8BDD-90B2-46D0-A2C6-2E098EC0384F}" type="CATEGORYNAME">
                      <a:rPr lang="fr-FR"/>
                      <a:pPr/>
                      <a:t>[NOM DE CATÉGORIE]</a:t>
                    </a:fld>
                    <a:r>
                      <a:rPr lang="fr-FR" baseline="0" dirty="0"/>
                      <a:t>; </a:t>
                    </a:r>
                    <a:fld id="{0511FF35-311E-4FB8-8AB2-FD870C8DA467}" type="VALUE">
                      <a:rPr lang="fr-FR" baseline="0"/>
                      <a:pPr/>
                      <a:t>[VALEUR]</a:t>
                    </a:fld>
                    <a:r>
                      <a:rPr lang="fr-FR" baseline="0" dirty="0"/>
                      <a:t>; </a:t>
                    </a:r>
                  </a:p>
                  <a:p>
                    <a:fld id="{5E54158F-0CFC-4098-BC50-BE20003F3529}"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961-1242-A968-D4FAACB53576}"/>
                </c:ext>
              </c:extLst>
            </c:dLbl>
            <c:dLbl>
              <c:idx val="6"/>
              <c:layout>
                <c:manualLayout>
                  <c:x val="0.24166868160171556"/>
                  <c:y val="-8.7294188202543269E-2"/>
                </c:manualLayout>
              </c:layout>
              <c:tx>
                <c:rich>
                  <a:bodyPr/>
                  <a:lstStyle/>
                  <a:p>
                    <a:fld id="{8CE4D639-860E-40A9-9EDD-8625DF46991D}" type="CATEGORYNAME">
                      <a:rPr lang="en-US"/>
                      <a:pPr/>
                      <a:t>[NOM DE CATÉGORIE]</a:t>
                    </a:fld>
                    <a:r>
                      <a:rPr lang="en-US" baseline="0" dirty="0"/>
                      <a:t>; </a:t>
                    </a:r>
                    <a:fld id="{A3BAD067-5189-4E07-A833-7C7069B890AD}" type="VALUE">
                      <a:rPr lang="en-US" baseline="0"/>
                      <a:pPr/>
                      <a:t>[VALEUR]</a:t>
                    </a:fld>
                    <a:r>
                      <a:rPr lang="en-US" baseline="0" dirty="0"/>
                      <a:t>; </a:t>
                    </a:r>
                  </a:p>
                  <a:p>
                    <a:fld id="{14D2B221-48B0-41D4-B7E3-20DFECB3A1CA}" type="PERCENTAGE">
                      <a:rPr lang="en-US"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961-1242-A968-D4FAACB53576}"/>
                </c:ext>
              </c:extLst>
            </c:dLbl>
            <c:dLbl>
              <c:idx val="7"/>
              <c:delete val="1"/>
              <c:extLst>
                <c:ext xmlns:c15="http://schemas.microsoft.com/office/drawing/2012/chart" uri="{CE6537A1-D6FC-4f65-9D91-7224C49458BB}"/>
                <c:ext xmlns:c16="http://schemas.microsoft.com/office/drawing/2014/chart" uri="{C3380CC4-5D6E-409C-BE32-E72D297353CC}">
                  <c16:uniqueId val="{0000000F-3961-1242-A968-D4FAACB5357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'[Feuille de calcul dans Notice_BP_2022.docx]Dépenses Fct'!$C$54:$C$61</c:f>
              <c:strCache>
                <c:ptCount val="8"/>
                <c:pt idx="0">
                  <c:v>POLE FAMILLE</c:v>
                </c:pt>
                <c:pt idx="1">
                  <c:v>Petite Enfance</c:v>
                </c:pt>
                <c:pt idx="2">
                  <c:v>Scolaire</c:v>
                </c:pt>
                <c:pt idx="3">
                  <c:v>Jeunesse</c:v>
                </c:pt>
                <c:pt idx="4">
                  <c:v>Restauration</c:v>
                </c:pt>
                <c:pt idx="5">
                  <c:v>Classes transplantées</c:v>
                </c:pt>
                <c:pt idx="6">
                  <c:v>Alimentation</c:v>
                </c:pt>
                <c:pt idx="7">
                  <c:v>Santé scolaire</c:v>
                </c:pt>
              </c:strCache>
            </c:strRef>
          </c:cat>
          <c:val>
            <c:numRef>
              <c:f>'[Feuille de calcul dans Notice_BP_2022.docx]Dépenses Fct'!$D$54:$D$61</c:f>
              <c:numCache>
                <c:formatCode>"€"#,##0.00_);[Red]\("€"#,##0.00\)</c:formatCode>
                <c:ptCount val="8"/>
                <c:pt idx="1">
                  <c:v>80918.960000000006</c:v>
                </c:pt>
                <c:pt idx="2">
                  <c:v>613864.12</c:v>
                </c:pt>
                <c:pt idx="3">
                  <c:v>202100</c:v>
                </c:pt>
                <c:pt idx="4">
                  <c:v>292196</c:v>
                </c:pt>
                <c:pt idx="5">
                  <c:v>71871</c:v>
                </c:pt>
                <c:pt idx="6">
                  <c:v>34500</c:v>
                </c:pt>
                <c:pt idx="7">
                  <c:v>1500</c:v>
                </c:pt>
              </c:numCache>
            </c:numRef>
          </c:val>
          <c:extLst>
            <c:ext xmlns:c16="http://schemas.microsoft.com/office/drawing/2014/chart" uri="{C3380CC4-5D6E-409C-BE32-E72D297353CC}">
              <c16:uniqueId val="{00000010-3961-1242-A968-D4FAACB53576}"/>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6"/>
          <c:dPt>
            <c:idx val="0"/>
            <c:bubble3D val="0"/>
            <c:spPr>
              <a:solidFill>
                <a:schemeClr val="accent6"/>
              </a:solidFill>
              <a:ln w="19050">
                <a:solidFill>
                  <a:schemeClr val="lt1"/>
                </a:solidFill>
              </a:ln>
              <a:effectLst/>
            </c:spPr>
            <c:extLst>
              <c:ext xmlns:c16="http://schemas.microsoft.com/office/drawing/2014/chart" uri="{C3380CC4-5D6E-409C-BE32-E72D297353CC}">
                <c16:uniqueId val="{00000001-7276-7F4A-876E-10CEA803BC5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276-7F4A-876E-10CEA803BC5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7276-7F4A-876E-10CEA803BC5C}"/>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7276-7F4A-876E-10CEA803BC5C}"/>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7276-7F4A-876E-10CEA803BC5C}"/>
              </c:ext>
            </c:extLst>
          </c:dPt>
          <c:dLbls>
            <c:dLbl>
              <c:idx val="0"/>
              <c:layout>
                <c:manualLayout>
                  <c:x val="0.19343416999976126"/>
                  <c:y val="-3.2824425507938598E-2"/>
                </c:manualLayout>
              </c:layout>
              <c:tx>
                <c:rich>
                  <a:bodyPr/>
                  <a:lstStyle/>
                  <a:p>
                    <a:fld id="{619E6553-11DC-47FF-A3C0-AB392AB27475}" type="CATEGORYNAME">
                      <a:rPr lang="fr-FR"/>
                      <a:pPr/>
                      <a:t>[NOM DE CATÉGORIE]</a:t>
                    </a:fld>
                    <a:r>
                      <a:rPr lang="fr-FR" baseline="0" dirty="0"/>
                      <a:t>; </a:t>
                    </a:r>
                    <a:fld id="{EE0B4BE0-F2B8-4838-91D4-D007CBD0E951}" type="VALUE">
                      <a:rPr lang="fr-FR" baseline="0"/>
                      <a:pPr/>
                      <a:t>[VALEUR]</a:t>
                    </a:fld>
                    <a:r>
                      <a:rPr lang="fr-FR" baseline="0" dirty="0"/>
                      <a:t>; </a:t>
                    </a:r>
                  </a:p>
                  <a:p>
                    <a:fld id="{DAAE7722-AEE6-4023-BD58-0682611D4147}"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76-7F4A-876E-10CEA803BC5C}"/>
                </c:ext>
              </c:extLst>
            </c:dLbl>
            <c:dLbl>
              <c:idx val="1"/>
              <c:layout>
                <c:manualLayout>
                  <c:x val="0.21126852609902994"/>
                  <c:y val="5.0728657603177726E-2"/>
                </c:manualLayout>
              </c:layout>
              <c:tx>
                <c:rich>
                  <a:bodyPr/>
                  <a:lstStyle/>
                  <a:p>
                    <a:fld id="{8E684826-886F-4B75-A3FB-19A5AD1A49BC}" type="CATEGORYNAME">
                      <a:rPr lang="fr-FR"/>
                      <a:pPr/>
                      <a:t>[NOM DE CATÉGORIE]</a:t>
                    </a:fld>
                    <a:r>
                      <a:rPr lang="fr-FR" baseline="0" dirty="0"/>
                      <a:t>; </a:t>
                    </a:r>
                    <a:fld id="{92FFFC67-8895-45EF-BF84-30AE2C1E6643}" type="VALUE">
                      <a:rPr lang="fr-FR" baseline="0"/>
                      <a:pPr/>
                      <a:t>[VALEUR]</a:t>
                    </a:fld>
                    <a:r>
                      <a:rPr lang="fr-FR" baseline="0" dirty="0"/>
                      <a:t>; </a:t>
                    </a:r>
                  </a:p>
                  <a:p>
                    <a:fld id="{42567FA4-4B83-4D9B-9783-437DC5618606}"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76-7F4A-876E-10CEA803BC5C}"/>
                </c:ext>
              </c:extLst>
            </c:dLbl>
            <c:dLbl>
              <c:idx val="2"/>
              <c:layout>
                <c:manualLayout>
                  <c:x val="-0.1852029287231757"/>
                  <c:y val="2.3872309460318982E-2"/>
                </c:manualLayout>
              </c:layout>
              <c:tx>
                <c:rich>
                  <a:bodyPr/>
                  <a:lstStyle/>
                  <a:p>
                    <a:fld id="{EDBCF0B1-6D46-40E5-A338-D6ACDBE34859}" type="CATEGORYNAME">
                      <a:rPr lang="fr-FR"/>
                      <a:pPr/>
                      <a:t>[NOM DE CATÉGORIE]</a:t>
                    </a:fld>
                    <a:r>
                      <a:rPr lang="fr-FR" baseline="0" dirty="0"/>
                      <a:t>; </a:t>
                    </a:r>
                    <a:fld id="{AFAF39F7-C6B3-4BC2-B612-4448198A4F85}" type="VALUE">
                      <a:rPr lang="fr-FR" baseline="0"/>
                      <a:pPr/>
                      <a:t>[VALEUR]</a:t>
                    </a:fld>
                    <a:r>
                      <a:rPr lang="fr-FR" baseline="0" dirty="0"/>
                      <a:t>; </a:t>
                    </a:r>
                  </a:p>
                  <a:p>
                    <a:fld id="{9A6723FB-94E3-4BCF-8B92-57076BEB0DF5}"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276-7F4A-876E-10CEA803BC5C}"/>
                </c:ext>
              </c:extLst>
            </c:dLbl>
            <c:dLbl>
              <c:idx val="3"/>
              <c:layout>
                <c:manualLayout>
                  <c:x val="-0.20578103191463967"/>
                  <c:y val="-6.2664812333337358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276-7F4A-876E-10CEA803BC5C}"/>
                </c:ext>
              </c:extLst>
            </c:dLbl>
            <c:dLbl>
              <c:idx val="4"/>
              <c:layout>
                <c:manualLayout>
                  <c:x val="-8.0940539219758315E-2"/>
                  <c:y val="-0.14024981807937401"/>
                </c:manualLayout>
              </c:layout>
              <c:tx>
                <c:rich>
                  <a:bodyPr/>
                  <a:lstStyle/>
                  <a:p>
                    <a:fld id="{017241AB-FA71-4897-826E-3F627C06B7A9}" type="CATEGORYNAME">
                      <a:rPr lang="en-US"/>
                      <a:pPr/>
                      <a:t>[NOM DE CATÉGORIE]</a:t>
                    </a:fld>
                    <a:r>
                      <a:rPr lang="en-US" baseline="0" dirty="0"/>
                      <a:t>; </a:t>
                    </a:r>
                    <a:fld id="{7ABBF16D-D6B0-4269-A951-C3DADB1C93C4}" type="VALUE">
                      <a:rPr lang="en-US" baseline="0"/>
                      <a:pPr/>
                      <a:t>[VALEUR]</a:t>
                    </a:fld>
                    <a:r>
                      <a:rPr lang="en-US" baseline="0" dirty="0"/>
                      <a:t>; </a:t>
                    </a:r>
                  </a:p>
                  <a:p>
                    <a:fld id="{CC8FBD59-F0E6-433A-83E5-A36EDCA56D49}" type="PERCENTAGE">
                      <a:rPr lang="en-US"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276-7F4A-876E-10CEA803BC5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'[Feuille de calcul dans Notice_BP_2022.docx]Dépenses Fct'!$C$67:$C$71</c:f>
              <c:strCache>
                <c:ptCount val="5"/>
                <c:pt idx="0">
                  <c:v>Vie associative</c:v>
                </c:pt>
                <c:pt idx="1">
                  <c:v>Communication - Evénementiel</c:v>
                </c:pt>
                <c:pt idx="2">
                  <c:v>Activités culturelles</c:v>
                </c:pt>
                <c:pt idx="3">
                  <c:v>Administration générale</c:v>
                </c:pt>
                <c:pt idx="4">
                  <c:v>Police municipale</c:v>
                </c:pt>
              </c:strCache>
            </c:strRef>
          </c:cat>
          <c:val>
            <c:numRef>
              <c:f>'[Feuille de calcul dans Notice_BP_2022.docx]Dépenses Fct'!$D$67:$D$71</c:f>
              <c:numCache>
                <c:formatCode>"€"#,##0.00_);[Red]\("€"#,##0.00\)</c:formatCode>
                <c:ptCount val="5"/>
                <c:pt idx="0">
                  <c:v>378940</c:v>
                </c:pt>
                <c:pt idx="1">
                  <c:v>196500</c:v>
                </c:pt>
                <c:pt idx="2">
                  <c:v>534825.43999999994</c:v>
                </c:pt>
                <c:pt idx="3">
                  <c:v>110500</c:v>
                </c:pt>
                <c:pt idx="4">
                  <c:v>67800</c:v>
                </c:pt>
              </c:numCache>
            </c:numRef>
          </c:val>
          <c:extLst>
            <c:ext xmlns:c16="http://schemas.microsoft.com/office/drawing/2014/chart" uri="{C3380CC4-5D6E-409C-BE32-E72D297353CC}">
              <c16:uniqueId val="{0000000A-7276-7F4A-876E-10CEA803BC5C}"/>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'[Feuille de calcul dans Notice_BP_2022.docx]Dépenses Fct'!$C$82</c:f>
              <c:strCache>
                <c:ptCount val="1"/>
                <c:pt idx="0">
                  <c:v>BP + BS 2021</c:v>
                </c:pt>
              </c:strCache>
            </c:strRef>
          </c:tx>
          <c:spPr>
            <a:solidFill>
              <a:schemeClr val="accent6"/>
            </a:solidFill>
            <a:ln>
              <a:noFill/>
            </a:ln>
            <a:effectLst/>
            <a:sp3d/>
          </c:spPr>
          <c:invertIfNegative val="0"/>
          <c:cat>
            <c:strRef>
              <c:f>'[Feuille de calcul dans Notice_BP_2022.docx]Dépenses Fct'!$B$83:$B$89</c:f>
              <c:strCache>
                <c:ptCount val="7"/>
                <c:pt idx="0">
                  <c:v>Finances</c:v>
                </c:pt>
                <c:pt idx="1">
                  <c:v>Relations citoyennes</c:v>
                </c:pt>
                <c:pt idx="2">
                  <c:v>Fournitures</c:v>
                </c:pt>
                <c:pt idx="3">
                  <c:v>Entretien</c:v>
                </c:pt>
                <c:pt idx="4">
                  <c:v>Sports et loisirs</c:v>
                </c:pt>
                <c:pt idx="5">
                  <c:v>Informatique</c:v>
                </c:pt>
                <c:pt idx="6">
                  <c:v>Marchés publics</c:v>
                </c:pt>
              </c:strCache>
            </c:strRef>
          </c:cat>
          <c:val>
            <c:numRef>
              <c:f>'[Feuille de calcul dans Notice_BP_2022.docx]Dépenses Fct'!$C$83:$C$89</c:f>
              <c:numCache>
                <c:formatCode>_("€"* #,##0.00_);_("€"* \(#,##0.00\);_("€"* "-"??_);_(@_)</c:formatCode>
                <c:ptCount val="7"/>
                <c:pt idx="0">
                  <c:v>1068854.1499999999</c:v>
                </c:pt>
                <c:pt idx="1">
                  <c:v>43750</c:v>
                </c:pt>
                <c:pt idx="2">
                  <c:v>20000</c:v>
                </c:pt>
                <c:pt idx="3">
                  <c:v>100000</c:v>
                </c:pt>
                <c:pt idx="4">
                  <c:v>14080</c:v>
                </c:pt>
                <c:pt idx="5">
                  <c:v>238952</c:v>
                </c:pt>
                <c:pt idx="6">
                  <c:v>100000</c:v>
                </c:pt>
              </c:numCache>
            </c:numRef>
          </c:val>
          <c:extLst>
            <c:ext xmlns:c16="http://schemas.microsoft.com/office/drawing/2014/chart" uri="{C3380CC4-5D6E-409C-BE32-E72D297353CC}">
              <c16:uniqueId val="{00000000-8928-43F7-93D3-4E558F7195B8}"/>
            </c:ext>
          </c:extLst>
        </c:ser>
        <c:ser>
          <c:idx val="1"/>
          <c:order val="1"/>
          <c:tx>
            <c:strRef>
              <c:f>'[Feuille de calcul dans Notice_BP_2022.docx]Dépenses Fct'!$D$82</c:f>
              <c:strCache>
                <c:ptCount val="1"/>
                <c:pt idx="0">
                  <c:v>BP 2022</c:v>
                </c:pt>
              </c:strCache>
            </c:strRef>
          </c:tx>
          <c:spPr>
            <a:solidFill>
              <a:schemeClr val="accent5"/>
            </a:solidFill>
            <a:ln>
              <a:noFill/>
            </a:ln>
            <a:effectLst/>
            <a:sp3d/>
          </c:spPr>
          <c:invertIfNegative val="0"/>
          <c:cat>
            <c:strRef>
              <c:f>'[Feuille de calcul dans Notice_BP_2022.docx]Dépenses Fct'!$B$83:$B$89</c:f>
              <c:strCache>
                <c:ptCount val="7"/>
                <c:pt idx="0">
                  <c:v>Finances</c:v>
                </c:pt>
                <c:pt idx="1">
                  <c:v>Relations citoyennes</c:v>
                </c:pt>
                <c:pt idx="2">
                  <c:v>Fournitures</c:v>
                </c:pt>
                <c:pt idx="3">
                  <c:v>Entretien</c:v>
                </c:pt>
                <c:pt idx="4">
                  <c:v>Sports et loisirs</c:v>
                </c:pt>
                <c:pt idx="5">
                  <c:v>Informatique</c:v>
                </c:pt>
                <c:pt idx="6">
                  <c:v>Marchés publics</c:v>
                </c:pt>
              </c:strCache>
            </c:strRef>
          </c:cat>
          <c:val>
            <c:numRef>
              <c:f>'[Feuille de calcul dans Notice_BP_2022.docx]Dépenses Fct'!$D$83:$D$89</c:f>
              <c:numCache>
                <c:formatCode>_("€"* #,##0.00_);_("€"* \(#,##0.00\);_("€"* "-"??_);_(@_)</c:formatCode>
                <c:ptCount val="7"/>
                <c:pt idx="0">
                  <c:v>1000369.47</c:v>
                </c:pt>
                <c:pt idx="1">
                  <c:v>41500</c:v>
                </c:pt>
                <c:pt idx="2">
                  <c:v>15000</c:v>
                </c:pt>
                <c:pt idx="3">
                  <c:v>70000</c:v>
                </c:pt>
                <c:pt idx="4">
                  <c:v>35875</c:v>
                </c:pt>
                <c:pt idx="5">
                  <c:v>329202</c:v>
                </c:pt>
                <c:pt idx="6">
                  <c:v>126200</c:v>
                </c:pt>
              </c:numCache>
            </c:numRef>
          </c:val>
          <c:extLst>
            <c:ext xmlns:c16="http://schemas.microsoft.com/office/drawing/2014/chart" uri="{C3380CC4-5D6E-409C-BE32-E72D297353CC}">
              <c16:uniqueId val="{00000001-8928-43F7-93D3-4E558F7195B8}"/>
            </c:ext>
          </c:extLst>
        </c:ser>
        <c:dLbls>
          <c:showLegendKey val="0"/>
          <c:showVal val="0"/>
          <c:showCatName val="0"/>
          <c:showSerName val="0"/>
          <c:showPercent val="0"/>
          <c:showBubbleSize val="0"/>
        </c:dLbls>
        <c:gapWidth val="150"/>
        <c:shape val="box"/>
        <c:axId val="2089436256"/>
        <c:axId val="2042572992"/>
        <c:axId val="0"/>
      </c:bar3DChart>
      <c:catAx>
        <c:axId val="20894362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2042572992"/>
        <c:crosses val="autoZero"/>
        <c:auto val="1"/>
        <c:lblAlgn val="ctr"/>
        <c:lblOffset val="100"/>
        <c:noMultiLvlLbl val="0"/>
      </c:catAx>
      <c:valAx>
        <c:axId val="204257299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208943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chemeClr val="accent1"/>
      </a:solid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1"/>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Feuil1!$C$21</c:f>
              <c:strCache>
                <c:ptCount val="1"/>
                <c:pt idx="0">
                  <c:v>BP2022</c:v>
                </c:pt>
              </c:strCache>
            </c:strRef>
          </c:tx>
          <c:dPt>
            <c:idx val="0"/>
            <c:bubble3D val="0"/>
            <c:spPr>
              <a:solidFill>
                <a:schemeClr val="accent6">
                  <a:shade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6072-4460-B418-90C5574DDBEA}"/>
              </c:ext>
            </c:extLst>
          </c:dPt>
          <c:dPt>
            <c:idx val="1"/>
            <c:bubble3D val="0"/>
            <c:spPr>
              <a:solidFill>
                <a:schemeClr val="accent6">
                  <a:shade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072-4460-B418-90C5574DDBEA}"/>
              </c:ext>
            </c:extLst>
          </c:dPt>
          <c:dPt>
            <c:idx val="2"/>
            <c:bubble3D val="0"/>
            <c:spPr>
              <a:solidFill>
                <a:schemeClr val="accent6">
                  <a:tint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6072-4460-B418-90C5574DDBEA}"/>
              </c:ext>
            </c:extLst>
          </c:dPt>
          <c:dPt>
            <c:idx val="3"/>
            <c:bubble3D val="0"/>
            <c:spPr>
              <a:solidFill>
                <a:schemeClr val="accent6">
                  <a:tint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6072-4460-B418-90C5574DDBEA}"/>
              </c:ext>
            </c:extLst>
          </c:dPt>
          <c:dLbls>
            <c:dLbl>
              <c:idx val="0"/>
              <c:layout>
                <c:manualLayout>
                  <c:x val="0.19137805528215221"/>
                  <c:y val="-5.2251686204232428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fr-FR" baseline="0" dirty="0"/>
                      <a:t>Relations Citoyennes; </a:t>
                    </a:r>
                    <a:fld id="{9C603FAB-3D7A-48B4-9DCF-95A383600AA1}" type="VALUE">
                      <a:rPr lang="fr-FR" baseline="0"/>
                      <a:pPr>
                        <a:defRPr sz="1400" b="1"/>
                      </a:pPr>
                      <a:t>[VALEUR]</a:t>
                    </a:fld>
                    <a:r>
                      <a:rPr lang="fr-FR" baseline="0" dirty="0"/>
                      <a:t>; </a:t>
                    </a:r>
                    <a:fld id="{DF2ED1F0-5B94-4895-BBF4-297012CF6671}" type="PERCENTAGE">
                      <a:rPr lang="fr-FR" baseline="0" smtClean="0"/>
                      <a:pPr>
                        <a:defRPr sz="1400" b="1"/>
                      </a:pPr>
                      <a:t>[POURCENTAGE]</a:t>
                    </a:fld>
                    <a:endParaRPr lang="fr-FR" baseline="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extLst>
                <c:ext xmlns:c15="http://schemas.microsoft.com/office/drawing/2012/chart" uri="{CE6537A1-D6FC-4f65-9D91-7224C49458BB}">
                  <c15:layout>
                    <c:manualLayout>
                      <c:w val="0.20408197998687666"/>
                      <c:h val="0.35318407610760783"/>
                    </c:manualLayout>
                  </c15:layout>
                  <c15:dlblFieldTable/>
                  <c15:showDataLabelsRange val="0"/>
                </c:ext>
                <c:ext xmlns:c16="http://schemas.microsoft.com/office/drawing/2014/chart" uri="{C3380CC4-5D6E-409C-BE32-E72D297353CC}">
                  <c16:uniqueId val="{00000001-6072-4460-B418-90C5574DDBEA}"/>
                </c:ext>
              </c:extLst>
            </c:dLbl>
            <c:dLbl>
              <c:idx val="1"/>
              <c:layout>
                <c:manualLayout>
                  <c:x val="-6.4167076771652586E-3"/>
                  <c:y val="0.49432852143482064"/>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072-4460-B418-90C5574DDBEA}"/>
                </c:ext>
              </c:extLst>
            </c:dLbl>
            <c:dLbl>
              <c:idx val="2"/>
              <c:layout>
                <c:manualLayout>
                  <c:x val="-0.23375932988845144"/>
                  <c:y val="-3.6803732866724993E-3"/>
                </c:manualLayout>
              </c:layout>
              <c:tx>
                <c:rich>
                  <a:bodyPr/>
                  <a:lstStyle/>
                  <a:p>
                    <a:r>
                      <a:rPr lang="fr-FR" baseline="0" dirty="0"/>
                      <a:t>Scolaire; </a:t>
                    </a:r>
                    <a:fld id="{DB91FFF7-3AD6-4E50-BBB8-597951036A3E}" type="VALUE">
                      <a:rPr lang="fr-FR" baseline="0"/>
                      <a:pPr/>
                      <a:t>[VALEUR]</a:t>
                    </a:fld>
                    <a:r>
                      <a:rPr lang="fr-FR" baseline="0" dirty="0"/>
                      <a:t>; </a:t>
                    </a:r>
                    <a:fld id="{22FC7023-28FE-4526-B511-89B7969EA975}" type="PERCENTAGE">
                      <a:rPr lang="fr-FR" baseline="0"/>
                      <a:pPr/>
                      <a:t>[POURCENTAGE]</a:t>
                    </a:fld>
                    <a:endParaRPr lang="fr-FR" baseline="0" dirty="0"/>
                  </a:p>
                </c:rich>
              </c:tx>
              <c:showLegendKey val="0"/>
              <c:showVal val="1"/>
              <c:showCatName val="1"/>
              <c:showSerName val="0"/>
              <c:showPercent val="1"/>
              <c:showBubbleSize val="0"/>
              <c:extLst>
                <c:ext xmlns:c15="http://schemas.microsoft.com/office/drawing/2012/chart" uri="{CE6537A1-D6FC-4f65-9D91-7224C49458BB}">
                  <c15:layout>
                    <c:manualLayout>
                      <c:w val="0.2327995816929134"/>
                      <c:h val="0.40963997225405818"/>
                    </c:manualLayout>
                  </c15:layout>
                  <c15:dlblFieldTable/>
                  <c15:showDataLabelsRange val="0"/>
                </c:ext>
                <c:ext xmlns:c16="http://schemas.microsoft.com/office/drawing/2014/chart" uri="{C3380CC4-5D6E-409C-BE32-E72D297353CC}">
                  <c16:uniqueId val="{00000005-6072-4460-B418-90C5574DDBEA}"/>
                </c:ext>
              </c:extLst>
            </c:dLbl>
            <c:dLbl>
              <c:idx val="3"/>
              <c:layout>
                <c:manualLayout>
                  <c:x val="-2.3879388123359577E-2"/>
                  <c:y val="-7.4142607174103231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072-4460-B418-90C5574DDBE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Feuil1!$B$22:$B$25</c:f>
              <c:strCache>
                <c:ptCount val="4"/>
                <c:pt idx="0">
                  <c:v>Relations citoyennes + administratifs </c:v>
                </c:pt>
                <c:pt idx="1">
                  <c:v>Petite Enfance </c:v>
                </c:pt>
                <c:pt idx="2">
                  <c:v>Affaires Scolaires &amp; Restauration </c:v>
                </c:pt>
                <c:pt idx="3">
                  <c:v>Jeunesse </c:v>
                </c:pt>
              </c:strCache>
            </c:strRef>
          </c:cat>
          <c:val>
            <c:numRef>
              <c:f>Feuil1!$C$22:$C$25</c:f>
              <c:numCache>
                <c:formatCode>"€"#,##0_);[Red]\("€"#,##0\)</c:formatCode>
                <c:ptCount val="4"/>
                <c:pt idx="0">
                  <c:v>783852</c:v>
                </c:pt>
                <c:pt idx="1">
                  <c:v>2295788</c:v>
                </c:pt>
                <c:pt idx="2">
                  <c:v>2010104</c:v>
                </c:pt>
                <c:pt idx="3">
                  <c:v>2707238</c:v>
                </c:pt>
              </c:numCache>
            </c:numRef>
          </c:val>
          <c:extLst>
            <c:ext xmlns:c16="http://schemas.microsoft.com/office/drawing/2014/chart" uri="{C3380CC4-5D6E-409C-BE32-E72D297353CC}">
              <c16:uniqueId val="{00000008-6072-4460-B418-90C5574DDBEA}"/>
            </c:ext>
          </c:extLst>
        </c:ser>
        <c:dLbls>
          <c:showLegendKey val="0"/>
          <c:showVal val="1"/>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Feuil1!$D$12</c:f>
              <c:strCache>
                <c:ptCount val="1"/>
                <c:pt idx="0">
                  <c:v>COÜT</c:v>
                </c:pt>
              </c:strCache>
            </c:strRef>
          </c:tx>
          <c:explosion val="8"/>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BCF3-4F91-9858-C7EF2E80DDDE}"/>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BCF3-4F91-9858-C7EF2E80DDDE}"/>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BCF3-4F91-9858-C7EF2E80DDDE}"/>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BCF3-4F91-9858-C7EF2E80DDDE}"/>
              </c:ext>
            </c:extLst>
          </c:dPt>
          <c:dPt>
            <c:idx val="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BCF3-4F91-9858-C7EF2E80DDDE}"/>
              </c:ext>
            </c:extLst>
          </c:dPt>
          <c:dLbls>
            <c:dLbl>
              <c:idx val="0"/>
              <c:layout>
                <c:manualLayout>
                  <c:x val="-8.3578317283437814E-2"/>
                  <c:y val="0.3050129029639870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D9B7EA21-D59F-4BA1-B62B-B9DC5907903E}" type="CATEGORYNAME">
                      <a:rPr lang="fr-FR"/>
                      <a:pPr>
                        <a:defRPr sz="1400" b="1"/>
                      </a:pPr>
                      <a:t>[NOM DE CATÉGORIE]</a:t>
                    </a:fld>
                    <a:r>
                      <a:rPr lang="fr-FR" baseline="0" dirty="0"/>
                      <a:t>; </a:t>
                    </a:r>
                    <a:fld id="{FD4BCCE5-9DC9-4BDD-B711-7149747A47A3}" type="VALUE">
                      <a:rPr lang="fr-FR" baseline="0"/>
                      <a:pPr>
                        <a:defRPr sz="1400" b="1"/>
                      </a:pPr>
                      <a:t>[VALEUR]</a:t>
                    </a:fld>
                    <a:r>
                      <a:rPr lang="fr-FR" baseline="0" dirty="0"/>
                      <a:t>; </a:t>
                    </a:r>
                  </a:p>
                  <a:p>
                    <a:pPr>
                      <a:defRPr sz="1400" b="1"/>
                    </a:pPr>
                    <a:fld id="{98DE8B2B-B7F1-47DA-BB3B-7A573299EBD0}" type="PERCENTAGE">
                      <a:rPr lang="fr-FR" baseline="0" smtClean="0"/>
                      <a:pPr>
                        <a:defRPr sz="1400" b="1"/>
                      </a:pPr>
                      <a:t>[POURCENTAGE]</a:t>
                    </a:fld>
                    <a:endParaRPr lang="fr-F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extLst>
                <c:ext xmlns:c15="http://schemas.microsoft.com/office/drawing/2012/chart" uri="{CE6537A1-D6FC-4f65-9D91-7224C49458BB}">
                  <c15:layout>
                    <c:manualLayout>
                      <c:w val="0.2923500130671855"/>
                      <c:h val="0.21150343405875124"/>
                    </c:manualLayout>
                  </c15:layout>
                  <c15:dlblFieldTable/>
                  <c15:showDataLabelsRange val="0"/>
                </c:ext>
                <c:ext xmlns:c16="http://schemas.microsoft.com/office/drawing/2014/chart" uri="{C3380CC4-5D6E-409C-BE32-E72D297353CC}">
                  <c16:uniqueId val="{00000001-BCF3-4F91-9858-C7EF2E80DDDE}"/>
                </c:ext>
              </c:extLst>
            </c:dLbl>
            <c:dLbl>
              <c:idx val="1"/>
              <c:tx>
                <c:rich>
                  <a:bodyPr/>
                  <a:lstStyle/>
                  <a:p>
                    <a:fld id="{2CA4954B-DE37-419F-979D-F557421F28C9}" type="CATEGORYNAME">
                      <a:rPr lang="en-US"/>
                      <a:pPr/>
                      <a:t>[NOM DE CATÉGORIE]</a:t>
                    </a:fld>
                    <a:r>
                      <a:rPr lang="en-US" baseline="0" dirty="0"/>
                      <a:t>; </a:t>
                    </a:r>
                    <a:fld id="{EB9F4681-D3BA-4722-BF13-A0BB40790DD3}" type="VALUE">
                      <a:rPr lang="en-US" baseline="0"/>
                      <a:pPr/>
                      <a:t>[VALEUR]</a:t>
                    </a:fld>
                    <a:r>
                      <a:rPr lang="en-US" baseline="0" dirty="0"/>
                      <a:t>; </a:t>
                    </a:r>
                  </a:p>
                  <a:p>
                    <a:fld id="{DC2169A7-75C0-4BF8-A393-E92A353AFFE2}" type="PERCENTAGE">
                      <a:rPr lang="en-US"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layout>
                    <c:manualLayout>
                      <c:w val="0.34176575554857797"/>
                      <c:h val="0.13042784600677274"/>
                    </c:manualLayout>
                  </c15:layout>
                  <c15:dlblFieldTable/>
                  <c15:showDataLabelsRange val="0"/>
                </c:ext>
                <c:ext xmlns:c16="http://schemas.microsoft.com/office/drawing/2014/chart" uri="{C3380CC4-5D6E-409C-BE32-E72D297353CC}">
                  <c16:uniqueId val="{00000003-BCF3-4F91-9858-C7EF2E80DDDE}"/>
                </c:ext>
              </c:extLst>
            </c:dLbl>
            <c:dLbl>
              <c:idx val="2"/>
              <c:layout>
                <c:manualLayout>
                  <c:x val="1.9087295026863976E-3"/>
                  <c:y val="5.6116694191084636E-2"/>
                </c:manualLayout>
              </c:layout>
              <c:tx>
                <c:rich>
                  <a:bodyPr/>
                  <a:lstStyle/>
                  <a:p>
                    <a:fld id="{90A8557E-7EC9-44F1-87DA-E7F67CE3C9C9}" type="CATEGORYNAME">
                      <a:rPr lang="en-US"/>
                      <a:pPr/>
                      <a:t>[NOM DE CATÉGORIE]</a:t>
                    </a:fld>
                    <a:r>
                      <a:rPr lang="en-US" baseline="0" dirty="0"/>
                      <a:t>; </a:t>
                    </a:r>
                    <a:fld id="{EE89BCAC-C54E-46DD-B106-1B3AD7280B83}" type="VALUE">
                      <a:rPr lang="en-US" baseline="0"/>
                      <a:pPr/>
                      <a:t>[VALEUR]</a:t>
                    </a:fld>
                    <a:r>
                      <a:rPr lang="en-US" baseline="0" dirty="0"/>
                      <a:t>; </a:t>
                    </a:r>
                  </a:p>
                  <a:p>
                    <a:fld id="{CBB688DE-9DEE-4152-9553-0EF0D73549F8}" type="PERCENTAGE">
                      <a:rPr lang="en-US"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CF3-4F91-9858-C7EF2E80DDDE}"/>
                </c:ext>
              </c:extLst>
            </c:dLbl>
            <c:dLbl>
              <c:idx val="3"/>
              <c:layout>
                <c:manualLayout>
                  <c:x val="8.3363331501865913E-4"/>
                  <c:y val="-0.11624886779474961"/>
                </c:manualLayout>
              </c:layout>
              <c:tx>
                <c:rich>
                  <a:bodyPr/>
                  <a:lstStyle/>
                  <a:p>
                    <a:fld id="{3F1315CF-7918-40AD-AA6D-66391724E472}" type="CATEGORYNAME">
                      <a:rPr lang="en-US"/>
                      <a:pPr/>
                      <a:t>[NOM DE CATÉGORIE]</a:t>
                    </a:fld>
                    <a:r>
                      <a:rPr lang="en-US" baseline="0" dirty="0"/>
                      <a:t>; </a:t>
                    </a:r>
                    <a:fld id="{94E00BC7-FB70-4BF0-8D71-6E892D7805BA}" type="VALUE">
                      <a:rPr lang="en-US" baseline="0"/>
                      <a:pPr/>
                      <a:t>[VALEUR]</a:t>
                    </a:fld>
                    <a:r>
                      <a:rPr lang="en-US" baseline="0" dirty="0"/>
                      <a:t>; </a:t>
                    </a:r>
                  </a:p>
                  <a:p>
                    <a:fld id="{9FF1019E-D7EB-4AC6-98B6-DA3D5F60E245}" type="PERCENTAGE">
                      <a:rPr lang="en-US"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CF3-4F91-9858-C7EF2E80DDDE}"/>
                </c:ext>
              </c:extLst>
            </c:dLbl>
            <c:dLbl>
              <c:idx val="4"/>
              <c:layout>
                <c:manualLayout>
                  <c:x val="3.6184740281229075E-2"/>
                  <c:y val="0"/>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CF3-4F91-9858-C7EF2E80DDD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Feuil1!$C$13:$C$17</c:f>
              <c:strCache>
                <c:ptCount val="5"/>
                <c:pt idx="0">
                  <c:v>SERVICE A LA POPULATION</c:v>
                </c:pt>
                <c:pt idx="1">
                  <c:v>SOLIDARITES</c:v>
                </c:pt>
                <c:pt idx="2">
                  <c:v>RESSOURCES</c:v>
                </c:pt>
                <c:pt idx="3">
                  <c:v>DIRECTION GENERALE</c:v>
                </c:pt>
                <c:pt idx="4">
                  <c:v>TECHNIQUE</c:v>
                </c:pt>
              </c:strCache>
            </c:strRef>
          </c:cat>
          <c:val>
            <c:numRef>
              <c:f>Feuil1!$D$13:$D$17</c:f>
              <c:numCache>
                <c:formatCode>"€"#,##0_);[Red]\("€"#,##0\)</c:formatCode>
                <c:ptCount val="5"/>
                <c:pt idx="0" formatCode="#,##0">
                  <c:v>7796982</c:v>
                </c:pt>
                <c:pt idx="1">
                  <c:v>378700</c:v>
                </c:pt>
                <c:pt idx="2">
                  <c:v>974700</c:v>
                </c:pt>
                <c:pt idx="3">
                  <c:v>2149300</c:v>
                </c:pt>
                <c:pt idx="4">
                  <c:v>2200318</c:v>
                </c:pt>
              </c:numCache>
            </c:numRef>
          </c:val>
          <c:extLst>
            <c:ext xmlns:c16="http://schemas.microsoft.com/office/drawing/2014/chart" uri="{C3380CC4-5D6E-409C-BE32-E72D297353CC}">
              <c16:uniqueId val="{0000000A-BCF3-4F91-9858-C7EF2E80DDDE}"/>
            </c:ext>
          </c:extLst>
        </c:ser>
        <c:dLbls>
          <c:showLegendKey val="0"/>
          <c:showVal val="1"/>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51711993054129E-2"/>
          <c:y val="0"/>
          <c:w val="0.94684828800694587"/>
          <c:h val="0.75588168498671116"/>
        </c:manualLayout>
      </c:layout>
      <c:lineChart>
        <c:grouping val="stacked"/>
        <c:varyColors val="0"/>
        <c:ser>
          <c:idx val="0"/>
          <c:order val="0"/>
          <c:tx>
            <c:strRef>
              <c:f>'[Feuille de calcul dans Notice_BP_2022.docx]Frais de personnel'!$A$4</c:f>
              <c:strCache>
                <c:ptCount val="1"/>
                <c:pt idx="0">
                  <c:v>Frais de personnel</c:v>
                </c:pt>
              </c:strCache>
            </c:strRef>
          </c:tx>
          <c:spPr>
            <a:ln w="19050" cap="rnd" cmpd="sng" algn="ctr">
              <a:solidFill>
                <a:schemeClr val="accent1">
                  <a:shade val="95000"/>
                  <a:satMod val="105000"/>
                </a:schemeClr>
              </a:solidFill>
              <a:round/>
            </a:ln>
            <a:effectLst/>
          </c:spPr>
          <c:marker>
            <c:symbol val="none"/>
          </c:marker>
          <c:dLbls>
            <c:dLbl>
              <c:idx val="0"/>
              <c:layout>
                <c:manualLayout>
                  <c:x val="-0.12588509299932599"/>
                  <c:y val="0.1280298220995938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56-48E6-803F-50CEF4469161}"/>
                </c:ext>
              </c:extLst>
            </c:dLbl>
            <c:dLbl>
              <c:idx val="1"/>
              <c:layout>
                <c:manualLayout>
                  <c:x val="-0.13554904063442674"/>
                  <c:y val="0.1280298220995938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56-48E6-803F-50CEF4469161}"/>
                </c:ext>
              </c:extLst>
            </c:dLbl>
            <c:dLbl>
              <c:idx val="2"/>
              <c:layout>
                <c:manualLayout>
                  <c:x val="-0.12105311918177562"/>
                  <c:y val="0.156480893677281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56-48E6-803F-50CEF4469161}"/>
                </c:ext>
              </c:extLst>
            </c:dLbl>
            <c:dLbl>
              <c:idx val="3"/>
              <c:layout>
                <c:manualLayout>
                  <c:x val="-4.6830767345977506E-2"/>
                  <c:y val="0.1635936615717032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56-48E6-803F-50CEF446916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'[Feuille de calcul dans Notice_BP_2022.docx]Frais de personnel'!$B$3:$E$3</c:f>
              <c:strCache>
                <c:ptCount val="4"/>
                <c:pt idx="0">
                  <c:v>CA 2019</c:v>
                </c:pt>
                <c:pt idx="1">
                  <c:v>CA 2020</c:v>
                </c:pt>
                <c:pt idx="2">
                  <c:v>CA 2021</c:v>
                </c:pt>
                <c:pt idx="3">
                  <c:v>BP 2022</c:v>
                </c:pt>
              </c:strCache>
            </c:strRef>
          </c:cat>
          <c:val>
            <c:numRef>
              <c:f>'[Feuille de calcul dans Notice_BP_2022.docx]Frais de personnel'!$B$4:$E$4</c:f>
              <c:numCache>
                <c:formatCode>_("€"* #,##0.00_);_("€"* \(#,##0.00\);_("€"* "-"??_);_(@_)</c:formatCode>
                <c:ptCount val="4"/>
                <c:pt idx="0">
                  <c:v>12495105</c:v>
                </c:pt>
                <c:pt idx="1">
                  <c:v>12938073</c:v>
                </c:pt>
                <c:pt idx="2">
                  <c:v>13071656</c:v>
                </c:pt>
                <c:pt idx="3">
                  <c:v>13500000</c:v>
                </c:pt>
              </c:numCache>
            </c:numRef>
          </c:val>
          <c:smooth val="0"/>
          <c:extLst>
            <c:ext xmlns:c16="http://schemas.microsoft.com/office/drawing/2014/chart" uri="{C3380CC4-5D6E-409C-BE32-E72D297353CC}">
              <c16:uniqueId val="{00000000-333B-4049-A8A4-5D6AE48645A2}"/>
            </c:ext>
          </c:extLst>
        </c:ser>
        <c:ser>
          <c:idx val="1"/>
          <c:order val="1"/>
          <c:tx>
            <c:strRef>
              <c:f>'[Feuille de calcul dans Notice_BP_2022.docx]Frais de personnel'!$A$5</c:f>
              <c:strCache>
                <c:ptCount val="1"/>
                <c:pt idx="0">
                  <c:v>Dépenses réelles</c:v>
                </c:pt>
              </c:strCache>
            </c:strRef>
          </c:tx>
          <c:spPr>
            <a:ln w="19050" cap="rnd" cmpd="sng" algn="ctr">
              <a:solidFill>
                <a:schemeClr val="accent2">
                  <a:shade val="95000"/>
                  <a:satMod val="105000"/>
                </a:schemeClr>
              </a:solidFill>
              <a:round/>
            </a:ln>
            <a:effectLst/>
          </c:spPr>
          <c:marker>
            <c:symbol val="none"/>
          </c:marker>
          <c:dLbls>
            <c:dLbl>
              <c:idx val="0"/>
              <c:layout>
                <c:manualLayout>
                  <c:x val="-0.10897318463789968"/>
                  <c:y val="0.138698973941226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56-48E6-803F-50CEF4469161}"/>
                </c:ext>
              </c:extLst>
            </c:dLbl>
            <c:dLbl>
              <c:idx val="1"/>
              <c:layout>
                <c:manualLayout>
                  <c:x val="-0.12588509299932599"/>
                  <c:y val="0.1138042863107501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56-48E6-803F-50CEF4469161}"/>
                </c:ext>
              </c:extLst>
            </c:dLbl>
            <c:dLbl>
              <c:idx val="2"/>
              <c:layout>
                <c:manualLayout>
                  <c:x val="-0.11380515845545006"/>
                  <c:y val="0.1315862060468048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56-48E6-803F-50CEF4469161}"/>
                </c:ext>
              </c:extLst>
            </c:dLbl>
            <c:dLbl>
              <c:idx val="3"/>
              <c:layout>
                <c:manualLayout>
                  <c:x val="-4.6830767345977506E-2"/>
                  <c:y val="0.124473438152382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56-48E6-803F-50CEF446916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'[Feuille de calcul dans Notice_BP_2022.docx]Frais de personnel'!$B$3:$E$3</c:f>
              <c:strCache>
                <c:ptCount val="4"/>
                <c:pt idx="0">
                  <c:v>CA 2019</c:v>
                </c:pt>
                <c:pt idx="1">
                  <c:v>CA 2020</c:v>
                </c:pt>
                <c:pt idx="2">
                  <c:v>CA 2021</c:v>
                </c:pt>
                <c:pt idx="3">
                  <c:v>BP 2022</c:v>
                </c:pt>
              </c:strCache>
            </c:strRef>
          </c:cat>
          <c:val>
            <c:numRef>
              <c:f>'[Feuille de calcul dans Notice_BP_2022.docx]Frais de personnel'!$B$5:$E$5</c:f>
              <c:numCache>
                <c:formatCode>_("€"* #,##0.00_);_("€"* \(#,##0.00\);_("€"* "-"??_);_(@_)</c:formatCode>
                <c:ptCount val="4"/>
                <c:pt idx="0">
                  <c:v>19099904</c:v>
                </c:pt>
                <c:pt idx="1">
                  <c:v>19887063</c:v>
                </c:pt>
                <c:pt idx="2">
                  <c:v>19967403</c:v>
                </c:pt>
                <c:pt idx="3">
                  <c:v>20820028</c:v>
                </c:pt>
              </c:numCache>
            </c:numRef>
          </c:val>
          <c:smooth val="0"/>
          <c:extLst>
            <c:ext xmlns:c16="http://schemas.microsoft.com/office/drawing/2014/chart" uri="{C3380CC4-5D6E-409C-BE32-E72D297353CC}">
              <c16:uniqueId val="{00000001-333B-4049-A8A4-5D6AE48645A2}"/>
            </c:ext>
          </c:extLst>
        </c:ser>
        <c:dLbls>
          <c:dLblPos val="ctr"/>
          <c:showLegendKey val="0"/>
          <c:showVal val="1"/>
          <c:showCatName val="0"/>
          <c:showSerName val="0"/>
          <c:showPercent val="0"/>
          <c:showBubbleSize val="0"/>
        </c:dLbls>
        <c:smooth val="0"/>
        <c:axId val="2021388048"/>
        <c:axId val="1998500320"/>
      </c:lineChart>
      <c:catAx>
        <c:axId val="202138804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1" i="0" u="none" strike="noStrike" kern="1200" baseline="0">
                <a:solidFill>
                  <a:schemeClr val="dk1">
                    <a:lumMod val="65000"/>
                    <a:lumOff val="35000"/>
                  </a:schemeClr>
                </a:solidFill>
                <a:latin typeface="+mn-lt"/>
                <a:ea typeface="+mn-ea"/>
                <a:cs typeface="+mn-cs"/>
              </a:defRPr>
            </a:pPr>
            <a:endParaRPr lang="fr-FR"/>
          </a:p>
        </c:txPr>
        <c:crossAx val="1998500320"/>
        <c:crosses val="autoZero"/>
        <c:auto val="1"/>
        <c:lblAlgn val="ctr"/>
        <c:lblOffset val="100"/>
        <c:noMultiLvlLbl val="0"/>
      </c:catAx>
      <c:valAx>
        <c:axId val="1998500320"/>
        <c:scaling>
          <c:orientation val="minMax"/>
        </c:scaling>
        <c:delete val="1"/>
        <c:axPos val="l"/>
        <c:numFmt formatCode="_(&quot;€&quot;* #,##0.00_);_(&quot;€&quot;* \(#,##0.00\);_(&quot;€&quot;* &quot;-&quot;??_);_(@_)" sourceLinked="1"/>
        <c:majorTickMark val="none"/>
        <c:minorTickMark val="none"/>
        <c:tickLblPos val="nextTo"/>
        <c:crossAx val="2021388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15" b="1"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fr-FR"/>
        </a:p>
      </c:txPr>
    </c:title>
    <c:autoTitleDeleted val="0"/>
    <c:plotArea>
      <c:layout/>
      <c:lineChart>
        <c:grouping val="standard"/>
        <c:varyColors val="0"/>
        <c:ser>
          <c:idx val="0"/>
          <c:order val="0"/>
          <c:tx>
            <c:strRef>
              <c:f>'[Feuille de calcul dans Notice_BP_2022.docx]Frais de personnel'!$B$24</c:f>
              <c:strCache>
                <c:ptCount val="1"/>
                <c:pt idx="0">
                  <c:v>Ratio</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'[Feuille de calcul dans Notice_BP_2022.docx]Frais de personnel'!$C$23:$F$23</c:f>
              <c:strCache>
                <c:ptCount val="4"/>
                <c:pt idx="0">
                  <c:v>CA 2019</c:v>
                </c:pt>
                <c:pt idx="1">
                  <c:v>CA 2020</c:v>
                </c:pt>
                <c:pt idx="2">
                  <c:v>CA 2021</c:v>
                </c:pt>
                <c:pt idx="3">
                  <c:v>BP 2022</c:v>
                </c:pt>
              </c:strCache>
            </c:strRef>
          </c:cat>
          <c:val>
            <c:numRef>
              <c:f>'[Feuille de calcul dans Notice_BP_2022.docx]Frais de personnel'!$C$24:$F$24</c:f>
              <c:numCache>
                <c:formatCode>0.00%</c:formatCode>
                <c:ptCount val="4"/>
                <c:pt idx="0">
                  <c:v>0.65419726716951043</c:v>
                </c:pt>
                <c:pt idx="1">
                  <c:v>0.65057736278101996</c:v>
                </c:pt>
                <c:pt idx="2">
                  <c:v>0.65464978094547399</c:v>
                </c:pt>
                <c:pt idx="3">
                  <c:v>0.64841411356411238</c:v>
                </c:pt>
              </c:numCache>
            </c:numRef>
          </c:val>
          <c:smooth val="0"/>
          <c:extLst>
            <c:ext xmlns:c16="http://schemas.microsoft.com/office/drawing/2014/chart" uri="{C3380CC4-5D6E-409C-BE32-E72D297353CC}">
              <c16:uniqueId val="{00000000-231C-1143-9F96-03C68E86C113}"/>
            </c:ext>
          </c:extLst>
        </c:ser>
        <c:dLbls>
          <c:dLblPos val="ctr"/>
          <c:showLegendKey val="0"/>
          <c:showVal val="1"/>
          <c:showCatName val="0"/>
          <c:showSerName val="0"/>
          <c:showPercent val="0"/>
          <c:showBubbleSize val="0"/>
        </c:dLbls>
        <c:marker val="1"/>
        <c:smooth val="0"/>
        <c:axId val="1909379360"/>
        <c:axId val="1909381008"/>
      </c:lineChart>
      <c:catAx>
        <c:axId val="190937936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1" i="0" u="none" strike="noStrike" kern="1200" baseline="0">
                <a:solidFill>
                  <a:schemeClr val="dk1">
                    <a:lumMod val="65000"/>
                    <a:lumOff val="35000"/>
                  </a:schemeClr>
                </a:solidFill>
                <a:latin typeface="+mn-lt"/>
                <a:ea typeface="+mn-ea"/>
                <a:cs typeface="+mn-cs"/>
              </a:defRPr>
            </a:pPr>
            <a:endParaRPr lang="fr-FR"/>
          </a:p>
        </c:txPr>
        <c:crossAx val="1909381008"/>
        <c:crosses val="autoZero"/>
        <c:auto val="1"/>
        <c:lblAlgn val="ctr"/>
        <c:lblOffset val="100"/>
        <c:noMultiLvlLbl val="0"/>
      </c:catAx>
      <c:valAx>
        <c:axId val="1909381008"/>
        <c:scaling>
          <c:orientation val="minMax"/>
        </c:scaling>
        <c:delete val="1"/>
        <c:axPos val="l"/>
        <c:numFmt formatCode="0.00%" sourceLinked="1"/>
        <c:majorTickMark val="none"/>
        <c:minorTickMark val="none"/>
        <c:tickLblPos val="nextTo"/>
        <c:crossAx val="190937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'[Feuille de calcul dans Notice_BP_2022.docx]Dépenses Fct'!$C$102</c:f>
              <c:strCache>
                <c:ptCount val="1"/>
                <c:pt idx="0">
                  <c:v>BP + BS 2021</c:v>
                </c:pt>
              </c:strCache>
            </c:strRef>
          </c:tx>
          <c:spPr>
            <a:solidFill>
              <a:schemeClr val="accent6"/>
            </a:solidFill>
            <a:ln>
              <a:noFill/>
            </a:ln>
            <a:effectLst/>
            <a:sp3d/>
          </c:spPr>
          <c:invertIfNegative val="0"/>
          <c:cat>
            <c:strRef>
              <c:f>'[Feuille de calcul dans Notice_BP_2022.docx]Dépenses Fct'!$B$103:$B$112</c:f>
              <c:strCache>
                <c:ptCount val="10"/>
                <c:pt idx="0">
                  <c:v>Bâtiments</c:v>
                </c:pt>
                <c:pt idx="1">
                  <c:v>Gravières</c:v>
                </c:pt>
                <c:pt idx="2">
                  <c:v>Défense incendie</c:v>
                </c:pt>
                <c:pt idx="3">
                  <c:v>Centre technique</c:v>
                </c:pt>
                <c:pt idx="4">
                  <c:v>Garage</c:v>
                </c:pt>
                <c:pt idx="5">
                  <c:v>Environnement</c:v>
                </c:pt>
                <c:pt idx="6">
                  <c:v>Urbanisme</c:v>
                </c:pt>
                <c:pt idx="7">
                  <c:v>Logement</c:v>
                </c:pt>
                <c:pt idx="8">
                  <c:v>Bureau d'étude</c:v>
                </c:pt>
                <c:pt idx="9">
                  <c:v>Voirie</c:v>
                </c:pt>
              </c:strCache>
            </c:strRef>
          </c:cat>
          <c:val>
            <c:numRef>
              <c:f>'[Feuille de calcul dans Notice_BP_2022.docx]Dépenses Fct'!$C$103:$C$112</c:f>
              <c:numCache>
                <c:formatCode>_("€"* #,##0.00_);_("€"* \(#,##0.00\);_("€"* "-"??_);_(@_)</c:formatCode>
                <c:ptCount val="10"/>
                <c:pt idx="0">
                  <c:v>1190095</c:v>
                </c:pt>
                <c:pt idx="1">
                  <c:v>17350</c:v>
                </c:pt>
                <c:pt idx="2">
                  <c:v>81500</c:v>
                </c:pt>
                <c:pt idx="3">
                  <c:v>176280</c:v>
                </c:pt>
                <c:pt idx="4">
                  <c:v>155200</c:v>
                </c:pt>
                <c:pt idx="5">
                  <c:v>544800</c:v>
                </c:pt>
                <c:pt idx="6">
                  <c:v>54900</c:v>
                </c:pt>
                <c:pt idx="7">
                  <c:v>29230</c:v>
                </c:pt>
                <c:pt idx="8">
                  <c:v>7820</c:v>
                </c:pt>
                <c:pt idx="9">
                  <c:v>249000</c:v>
                </c:pt>
              </c:numCache>
            </c:numRef>
          </c:val>
          <c:extLst>
            <c:ext xmlns:c16="http://schemas.microsoft.com/office/drawing/2014/chart" uri="{C3380CC4-5D6E-409C-BE32-E72D297353CC}">
              <c16:uniqueId val="{00000000-497D-D640-B29B-ACF489F76D41}"/>
            </c:ext>
          </c:extLst>
        </c:ser>
        <c:ser>
          <c:idx val="1"/>
          <c:order val="1"/>
          <c:tx>
            <c:strRef>
              <c:f>'[Feuille de calcul dans Notice_BP_2022.docx]Dépenses Fct'!$D$102</c:f>
              <c:strCache>
                <c:ptCount val="1"/>
                <c:pt idx="0">
                  <c:v>BP 2022</c:v>
                </c:pt>
              </c:strCache>
            </c:strRef>
          </c:tx>
          <c:spPr>
            <a:solidFill>
              <a:schemeClr val="accent5"/>
            </a:solidFill>
            <a:ln>
              <a:noFill/>
            </a:ln>
            <a:effectLst/>
            <a:sp3d/>
          </c:spPr>
          <c:invertIfNegative val="0"/>
          <c:cat>
            <c:strRef>
              <c:f>'[Feuille de calcul dans Notice_BP_2022.docx]Dépenses Fct'!$B$103:$B$112</c:f>
              <c:strCache>
                <c:ptCount val="10"/>
                <c:pt idx="0">
                  <c:v>Bâtiments</c:v>
                </c:pt>
                <c:pt idx="1">
                  <c:v>Gravières</c:v>
                </c:pt>
                <c:pt idx="2">
                  <c:v>Défense incendie</c:v>
                </c:pt>
                <c:pt idx="3">
                  <c:v>Centre technique</c:v>
                </c:pt>
                <c:pt idx="4">
                  <c:v>Garage</c:v>
                </c:pt>
                <c:pt idx="5">
                  <c:v>Environnement</c:v>
                </c:pt>
                <c:pt idx="6">
                  <c:v>Urbanisme</c:v>
                </c:pt>
                <c:pt idx="7">
                  <c:v>Logement</c:v>
                </c:pt>
                <c:pt idx="8">
                  <c:v>Bureau d'étude</c:v>
                </c:pt>
                <c:pt idx="9">
                  <c:v>Voirie</c:v>
                </c:pt>
              </c:strCache>
            </c:strRef>
          </c:cat>
          <c:val>
            <c:numRef>
              <c:f>'[Feuille de calcul dans Notice_BP_2022.docx]Dépenses Fct'!$D$103:$D$112</c:f>
              <c:numCache>
                <c:formatCode>_("€"* #,##0.00_);_("€"* \(#,##0.00\);_("€"* "-"??_);_(@_)</c:formatCode>
                <c:ptCount val="10"/>
                <c:pt idx="0">
                  <c:v>1212141.04</c:v>
                </c:pt>
                <c:pt idx="1">
                  <c:v>20000</c:v>
                </c:pt>
                <c:pt idx="2">
                  <c:v>45200</c:v>
                </c:pt>
                <c:pt idx="3">
                  <c:v>169915</c:v>
                </c:pt>
                <c:pt idx="4">
                  <c:v>131700</c:v>
                </c:pt>
                <c:pt idx="5">
                  <c:v>535000</c:v>
                </c:pt>
                <c:pt idx="6">
                  <c:v>48900</c:v>
                </c:pt>
                <c:pt idx="7">
                  <c:v>43000</c:v>
                </c:pt>
                <c:pt idx="8">
                  <c:v>7600</c:v>
                </c:pt>
                <c:pt idx="9">
                  <c:v>260000</c:v>
                </c:pt>
              </c:numCache>
            </c:numRef>
          </c:val>
          <c:extLst>
            <c:ext xmlns:c16="http://schemas.microsoft.com/office/drawing/2014/chart" uri="{C3380CC4-5D6E-409C-BE32-E72D297353CC}">
              <c16:uniqueId val="{00000001-497D-D640-B29B-ACF489F76D41}"/>
            </c:ext>
          </c:extLst>
        </c:ser>
        <c:dLbls>
          <c:showLegendKey val="0"/>
          <c:showVal val="0"/>
          <c:showCatName val="0"/>
          <c:showSerName val="0"/>
          <c:showPercent val="0"/>
          <c:showBubbleSize val="0"/>
        </c:dLbls>
        <c:gapWidth val="150"/>
        <c:shape val="box"/>
        <c:axId val="2091868976"/>
        <c:axId val="2016030944"/>
        <c:axId val="0"/>
      </c:bar3DChart>
      <c:catAx>
        <c:axId val="2091868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2016030944"/>
        <c:crosses val="autoZero"/>
        <c:auto val="1"/>
        <c:lblAlgn val="ctr"/>
        <c:lblOffset val="100"/>
        <c:noMultiLvlLbl val="0"/>
      </c:catAx>
      <c:valAx>
        <c:axId val="20160309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2091868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53437305734403"/>
          <c:y val="0.10169234278224486"/>
          <c:w val="0.30768354736388254"/>
          <c:h val="0.79661531443551026"/>
        </c:manualLayout>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51F-664E-9D61-72F9491CB85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51F-664E-9D61-72F9491CB85D}"/>
              </c:ext>
            </c:extLst>
          </c:dPt>
          <c:dPt>
            <c:idx val="2"/>
            <c:bubble3D val="0"/>
            <c:explosion val="6"/>
            <c:spPr>
              <a:solidFill>
                <a:schemeClr val="accent6"/>
              </a:solidFill>
              <a:ln w="19050">
                <a:solidFill>
                  <a:schemeClr val="lt1"/>
                </a:solidFill>
              </a:ln>
              <a:effectLst/>
            </c:spPr>
            <c:extLst>
              <c:ext xmlns:c16="http://schemas.microsoft.com/office/drawing/2014/chart" uri="{C3380CC4-5D6E-409C-BE32-E72D297353CC}">
                <c16:uniqueId val="{00000005-551F-664E-9D61-72F9491CB85D}"/>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551F-664E-9D61-72F9491CB85D}"/>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551F-664E-9D61-72F9491CB85D}"/>
              </c:ext>
            </c:extLst>
          </c:dPt>
          <c:dLbls>
            <c:dLbl>
              <c:idx val="0"/>
              <c:layout>
                <c:manualLayout>
                  <c:x val="0.1706421956713792"/>
                  <c:y val="-0.12114013118931947"/>
                </c:manualLayout>
              </c:layout>
              <c:tx>
                <c:rich>
                  <a:bodyPr/>
                  <a:lstStyle/>
                  <a:p>
                    <a:fld id="{47E2A6D7-DA00-C24D-98F1-9084387794E8}" type="CATEGORYNAME">
                      <a:rPr lang="fr-FR"/>
                      <a:pPr/>
                      <a:t>[NOM DE CATÉGORIE]</a:t>
                    </a:fld>
                    <a:r>
                      <a:rPr lang="fr-FR" baseline="0" dirty="0"/>
                      <a:t>; </a:t>
                    </a:r>
                    <a:fld id="{88862D3D-4AAE-C446-9248-6188C144C498}" type="VALUE">
                      <a:rPr lang="fr-FR" baseline="0"/>
                      <a:pPr/>
                      <a:t>[VALEUR]</a:t>
                    </a:fld>
                    <a:r>
                      <a:rPr lang="fr-FR" baseline="0" dirty="0"/>
                      <a:t>; </a:t>
                    </a:r>
                  </a:p>
                  <a:p>
                    <a:fld id="{63EF1762-BB4B-7E46-B28C-2CB3CECB223E}"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1F-664E-9D61-72F9491CB85D}"/>
                </c:ext>
              </c:extLst>
            </c:dLbl>
            <c:dLbl>
              <c:idx val="1"/>
              <c:layout>
                <c:manualLayout>
                  <c:x val="0.31238530981776674"/>
                  <c:y val="0.18527314181895913"/>
                </c:manualLayout>
              </c:layout>
              <c:tx>
                <c:rich>
                  <a:bodyPr/>
                  <a:lstStyle/>
                  <a:p>
                    <a:fld id="{E42D1712-7837-AA4F-8842-4D4CD5AF3968}" type="CATEGORYNAME">
                      <a:rPr lang="fr-FR"/>
                      <a:pPr/>
                      <a:t>[NOM DE CATÉGORIE]</a:t>
                    </a:fld>
                    <a:r>
                      <a:rPr lang="fr-FR" baseline="0" dirty="0"/>
                      <a:t>; </a:t>
                    </a:r>
                    <a:fld id="{A95F1D96-EBB5-CC4A-8C9F-EC2B795C2BE0}" type="VALUE">
                      <a:rPr lang="fr-FR" baseline="0"/>
                      <a:pPr/>
                      <a:t>[VALEUR]</a:t>
                    </a:fld>
                    <a:r>
                      <a:rPr lang="fr-FR" baseline="0" dirty="0"/>
                      <a:t>; </a:t>
                    </a:r>
                  </a:p>
                  <a:p>
                    <a:fld id="{5C4FA1CD-962A-9149-AD51-000A4C1A8BFF}"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1F-664E-9D61-72F9491CB85D}"/>
                </c:ext>
              </c:extLst>
            </c:dLbl>
            <c:dLbl>
              <c:idx val="2"/>
              <c:layout>
                <c:manualLayout>
                  <c:x val="0.22431191850350651"/>
                  <c:y val="1.4251780139919937E-2"/>
                </c:manualLayout>
              </c:layout>
              <c:tx>
                <c:rich>
                  <a:bodyPr/>
                  <a:lstStyle/>
                  <a:p>
                    <a:fld id="{01833410-5A76-234D-9D91-B8C4ED1FB7B0}" type="CATEGORYNAME">
                      <a:rPr lang="fr-FR"/>
                      <a:pPr/>
                      <a:t>[NOM DE CATÉGORIE]</a:t>
                    </a:fld>
                    <a:r>
                      <a:rPr lang="fr-FR" baseline="0" dirty="0"/>
                      <a:t>; </a:t>
                    </a:r>
                    <a:fld id="{9901219A-98D1-2A42-AD38-92AB99466866}" type="VALUE">
                      <a:rPr lang="fr-FR" baseline="0"/>
                      <a:pPr/>
                      <a:t>[VALEUR]</a:t>
                    </a:fld>
                    <a:r>
                      <a:rPr lang="fr-FR" baseline="0" dirty="0"/>
                      <a:t>; </a:t>
                    </a:r>
                  </a:p>
                  <a:p>
                    <a:fld id="{B3E7E5C3-FDA4-DD4A-B4CD-7AC289DF9D00}"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51F-664E-9D61-72F9491CB85D}"/>
                </c:ext>
              </c:extLst>
            </c:dLbl>
            <c:dLbl>
              <c:idx val="3"/>
              <c:layout>
                <c:manualLayout>
                  <c:x val="-0.28211008155348982"/>
                  <c:y val="0.14964369146915935"/>
                </c:manualLayout>
              </c:layout>
              <c:tx>
                <c:rich>
                  <a:bodyPr/>
                  <a:lstStyle/>
                  <a:p>
                    <a:fld id="{2049EA23-2491-494F-A75B-5E6930BC2E9B}" type="CATEGORYNAME">
                      <a:rPr lang="fr-FR" smtClean="0"/>
                      <a:pPr/>
                      <a:t>[NOM DE CATÉGORIE]</a:t>
                    </a:fld>
                    <a:r>
                      <a:rPr lang="fr-FR" baseline="0" dirty="0"/>
                      <a:t>; </a:t>
                    </a:r>
                    <a:fld id="{BC9E0545-2C18-A349-8312-797B7693D70E}" type="VALUE">
                      <a:rPr lang="fr-FR" baseline="0" smtClean="0"/>
                      <a:pPr/>
                      <a:t>[VALEUR]</a:t>
                    </a:fld>
                    <a:r>
                      <a:rPr lang="fr-FR" baseline="0" dirty="0"/>
                      <a:t>; </a:t>
                    </a:r>
                  </a:p>
                  <a:p>
                    <a:fld id="{980D47BC-0FD4-5742-BEED-B8462C663C10}"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51F-664E-9D61-72F9491CB85D}"/>
                </c:ext>
              </c:extLst>
            </c:dLbl>
            <c:dLbl>
              <c:idx val="4"/>
              <c:layout>
                <c:manualLayout>
                  <c:x val="-0.23669723915707436"/>
                  <c:y val="-8.5787300036723579E-2"/>
                </c:manualLayout>
              </c:layout>
              <c:tx>
                <c:rich>
                  <a:bodyPr/>
                  <a:lstStyle/>
                  <a:p>
                    <a:fld id="{CEF531BF-048F-134D-9F68-93EC95F8A1A5}" type="CATEGORYNAME">
                      <a:rPr lang="fr-FR" dirty="0"/>
                      <a:pPr/>
                      <a:t>[NOM DE CATÉGORIE]</a:t>
                    </a:fld>
                    <a:r>
                      <a:rPr lang="fr-FR" baseline="0" dirty="0"/>
                      <a:t>; </a:t>
                    </a:r>
                    <a:fld id="{E1E0CF57-2272-0F44-A049-8BAB8CDA1F97}" type="VALUE">
                      <a:rPr lang="fr-FR" baseline="0" dirty="0"/>
                      <a:pPr/>
                      <a:t>[VALEUR]</a:t>
                    </a:fld>
                    <a:r>
                      <a:rPr lang="fr-FR" baseline="0" dirty="0"/>
                      <a:t>; </a:t>
                    </a:r>
                  </a:p>
                  <a:p>
                    <a:fld id="{6E5BEA9D-FFEA-574D-9A45-0D88FABF8355}"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51F-664E-9D61-72F9491CB85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'[Feuille de calcul dans Notice_BP_2022.docx 2]Recettes Fct'!$B$29:$C$33</c:f>
              <c:multiLvlStrCache>
                <c:ptCount val="5"/>
                <c:lvl>
                  <c:pt idx="0">
                    <c:v>Atténuation de charges</c:v>
                  </c:pt>
                  <c:pt idx="1">
                    <c:v>Produits des services</c:v>
                  </c:pt>
                  <c:pt idx="2">
                    <c:v>Impôts et taxes</c:v>
                  </c:pt>
                  <c:pt idx="3">
                    <c:v>Dotations et participations</c:v>
                  </c:pt>
                  <c:pt idx="4">
                    <c:v>Autres produits de gestion courante</c:v>
                  </c:pt>
                </c:lvl>
                <c:lvl>
                  <c:pt idx="0">
                    <c:v>013</c:v>
                  </c:pt>
                  <c:pt idx="1">
                    <c:v>70</c:v>
                  </c:pt>
                  <c:pt idx="2">
                    <c:v>73</c:v>
                  </c:pt>
                  <c:pt idx="3">
                    <c:v>74</c:v>
                  </c:pt>
                  <c:pt idx="4">
                    <c:v>75</c:v>
                  </c:pt>
                </c:lvl>
              </c:multiLvlStrCache>
            </c:multiLvlStrRef>
          </c:cat>
          <c:val>
            <c:numRef>
              <c:f>'[Feuille de calcul dans Notice_BP_2022.docx 2]Recettes Fct'!$D$29:$D$33</c:f>
              <c:numCache>
                <c:formatCode>_("€"* #,##0.00_);_("€"* \(#,##0.00\);_("€"* "-"??_);_(@_)</c:formatCode>
                <c:ptCount val="5"/>
                <c:pt idx="0">
                  <c:v>255000</c:v>
                </c:pt>
                <c:pt idx="1">
                  <c:v>1272700</c:v>
                </c:pt>
                <c:pt idx="2">
                  <c:v>19136015</c:v>
                </c:pt>
                <c:pt idx="3">
                  <c:v>1737501.33</c:v>
                </c:pt>
                <c:pt idx="4">
                  <c:v>279900</c:v>
                </c:pt>
              </c:numCache>
            </c:numRef>
          </c:val>
          <c:extLst>
            <c:ext xmlns:c16="http://schemas.microsoft.com/office/drawing/2014/chart" uri="{C3380CC4-5D6E-409C-BE32-E72D297353CC}">
              <c16:uniqueId val="{0000000A-551F-664E-9D61-72F9491CB85D}"/>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'[Feuille de calcul dans Notice_BP_2022.docx]Dépenses Fct'!$C$121</c:f>
              <c:strCache>
                <c:ptCount val="1"/>
                <c:pt idx="0">
                  <c:v>BP 2022</c:v>
                </c:pt>
              </c:strCache>
            </c:strRef>
          </c:tx>
          <c:explosion val="5"/>
          <c:dPt>
            <c:idx val="0"/>
            <c:bubble3D val="0"/>
            <c:spPr>
              <a:solidFill>
                <a:schemeClr val="accent6"/>
              </a:solidFill>
              <a:ln w="19050">
                <a:solidFill>
                  <a:schemeClr val="lt1"/>
                </a:solidFill>
              </a:ln>
              <a:effectLst/>
            </c:spPr>
            <c:extLst>
              <c:ext xmlns:c16="http://schemas.microsoft.com/office/drawing/2014/chart" uri="{C3380CC4-5D6E-409C-BE32-E72D297353CC}">
                <c16:uniqueId val="{00000001-F5CE-A34C-AC0B-FEB0BA29F7A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5CE-A34C-AC0B-FEB0BA29F7A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F5CE-A34C-AC0B-FEB0BA29F7AE}"/>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F5CE-A34C-AC0B-FEB0BA29F7AE}"/>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F5CE-A34C-AC0B-FEB0BA29F7AE}"/>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F5CE-A34C-AC0B-FEB0BA29F7AE}"/>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0D-F5CE-A34C-AC0B-FEB0BA29F7AE}"/>
              </c:ext>
            </c:extLst>
          </c:dPt>
          <c:dPt>
            <c:idx val="7"/>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0F-F5CE-A34C-AC0B-FEB0BA29F7AE}"/>
              </c:ext>
            </c:extLst>
          </c:dPt>
          <c:dPt>
            <c:idx val="8"/>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1-F5CE-A34C-AC0B-FEB0BA29F7AE}"/>
              </c:ext>
            </c:extLst>
          </c:dPt>
          <c:dPt>
            <c:idx val="9"/>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13-F5CE-A34C-AC0B-FEB0BA29F7AE}"/>
              </c:ext>
            </c:extLst>
          </c:dPt>
          <c:dLbls>
            <c:dLbl>
              <c:idx val="0"/>
              <c:layout>
                <c:manualLayout>
                  <c:x val="0.23410404624277445"/>
                  <c:y val="-0.30252103342495146"/>
                </c:manualLayout>
              </c:layout>
              <c:tx>
                <c:rich>
                  <a:bodyPr/>
                  <a:lstStyle/>
                  <a:p>
                    <a:fld id="{21C2BC5B-7C33-F44C-A5A7-BCA9FC4CC147}" type="CATEGORYNAME">
                      <a:rPr lang="fr-FR"/>
                      <a:pPr/>
                      <a:t>[NOM DE CATÉGORIE]</a:t>
                    </a:fld>
                    <a:r>
                      <a:rPr lang="fr-FR" baseline="0" dirty="0"/>
                      <a:t>; </a:t>
                    </a:r>
                    <a:fld id="{2E35984B-9A8B-C14A-81FF-D681ACD1D046}" type="VALUE">
                      <a:rPr lang="fr-FR" baseline="0"/>
                      <a:pPr/>
                      <a:t>[VALEUR]</a:t>
                    </a:fld>
                    <a:r>
                      <a:rPr lang="fr-FR" baseline="0" dirty="0"/>
                      <a:t>; </a:t>
                    </a:r>
                  </a:p>
                  <a:p>
                    <a:fld id="{DFCD9BF2-093E-3F41-BDED-21092EAA8B16}"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CE-A34C-AC0B-FEB0BA29F7AE}"/>
                </c:ext>
              </c:extLst>
            </c:dLbl>
            <c:dLbl>
              <c:idx val="1"/>
              <c:layout>
                <c:manualLayout>
                  <c:x val="0.31719653179190749"/>
                  <c:y val="-9.1386562180454101E-2"/>
                </c:manualLayout>
              </c:layout>
              <c:showLegendKey val="0"/>
              <c:showVal val="1"/>
              <c:showCatName val="1"/>
              <c:showSerName val="0"/>
              <c:showPercent val="1"/>
              <c:showBubbleSize val="0"/>
              <c:extLst>
                <c:ext xmlns:c15="http://schemas.microsoft.com/office/drawing/2012/chart" uri="{CE6537A1-D6FC-4f65-9D91-7224C49458BB}">
                  <c15:layout>
                    <c:manualLayout>
                      <c:w val="0.22311421874288834"/>
                      <c:h val="0.11716387523687183"/>
                    </c:manualLayout>
                  </c15:layout>
                </c:ext>
                <c:ext xmlns:c16="http://schemas.microsoft.com/office/drawing/2014/chart" uri="{C3380CC4-5D6E-409C-BE32-E72D297353CC}">
                  <c16:uniqueId val="{00000003-F5CE-A34C-AC0B-FEB0BA29F7AE}"/>
                </c:ext>
              </c:extLst>
            </c:dLbl>
            <c:dLbl>
              <c:idx val="2"/>
              <c:layout>
                <c:manualLayout>
                  <c:x val="0.2153179190751445"/>
                  <c:y val="0.11268015224311456"/>
                </c:manualLayout>
              </c:layout>
              <c:tx>
                <c:rich>
                  <a:bodyPr/>
                  <a:lstStyle/>
                  <a:p>
                    <a:fld id="{1EC9AED0-7B2A-CA43-82D6-29B387EBB999}" type="CATEGORYNAME">
                      <a:rPr lang="fr-FR"/>
                      <a:pPr/>
                      <a:t>[NOM DE CATÉGORIE]</a:t>
                    </a:fld>
                    <a:r>
                      <a:rPr lang="fr-FR" baseline="0" dirty="0"/>
                      <a:t>; </a:t>
                    </a:r>
                    <a:fld id="{408A0CD7-EBAB-194C-9C96-54A0C9FA04D1}" type="VALUE">
                      <a:rPr lang="fr-FR" baseline="0"/>
                      <a:pPr/>
                      <a:t>[VALEUR]</a:t>
                    </a:fld>
                    <a:r>
                      <a:rPr lang="fr-FR" baseline="0" dirty="0"/>
                      <a:t>; </a:t>
                    </a:r>
                  </a:p>
                  <a:p>
                    <a:fld id="{31F29725-DF34-044C-B169-E8B8B9CE74B7}"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5CE-A34C-AC0B-FEB0BA29F7AE}"/>
                </c:ext>
              </c:extLst>
            </c:dLbl>
            <c:dLbl>
              <c:idx val="3"/>
              <c:layout>
                <c:manualLayout>
                  <c:x val="-0.15895953757225434"/>
                  <c:y val="0.13865547365310266"/>
                </c:manualLayout>
              </c:layout>
              <c:tx>
                <c:rich>
                  <a:bodyPr/>
                  <a:lstStyle/>
                  <a:p>
                    <a:fld id="{FA965613-5DA7-F24C-9011-9666C0B80E03}" type="CATEGORYNAME">
                      <a:rPr lang="fr-FR"/>
                      <a:pPr/>
                      <a:t>[NOM DE CATÉGORIE]</a:t>
                    </a:fld>
                    <a:r>
                      <a:rPr lang="fr-FR" baseline="0" dirty="0"/>
                      <a:t>; </a:t>
                    </a:r>
                    <a:fld id="{EDCDE35F-A626-FE42-A594-597C138F5FBC}" type="VALUE">
                      <a:rPr lang="fr-FR" baseline="0"/>
                      <a:pPr/>
                      <a:t>[VALEUR]</a:t>
                    </a:fld>
                    <a:r>
                      <a:rPr lang="fr-FR" baseline="0" dirty="0"/>
                      <a:t>;           </a:t>
                    </a:r>
                    <a:fld id="{2EEAC970-2285-394E-80DE-CEF2ECCC0171}" type="PERCENTAGE">
                      <a:rPr lang="fr-FR" baseline="0" smtClean="0"/>
                      <a:pPr/>
                      <a:t>[POURCENTAGE]</a:t>
                    </a:fld>
                    <a:endParaRPr lang="fr-FR"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5CE-A34C-AC0B-FEB0BA29F7AE}"/>
                </c:ext>
              </c:extLst>
            </c:dLbl>
            <c:dLbl>
              <c:idx val="4"/>
              <c:layout>
                <c:manualLayout>
                  <c:x val="-0.28009135332068091"/>
                  <c:y val="8.1932779885924359E-2"/>
                </c:manualLayout>
              </c:layout>
              <c:showLegendKey val="0"/>
              <c:showVal val="1"/>
              <c:showCatName val="1"/>
              <c:showSerName val="0"/>
              <c:showPercent val="1"/>
              <c:showBubbleSize val="0"/>
              <c:extLst>
                <c:ext xmlns:c15="http://schemas.microsoft.com/office/drawing/2012/chart" uri="{CE6537A1-D6FC-4f65-9D91-7224C49458BB}">
                  <c15:layout>
                    <c:manualLayout>
                      <c:w val="0.21904929174494631"/>
                      <c:h val="0.13254202776930687"/>
                    </c:manualLayout>
                  </c15:layout>
                </c:ext>
                <c:ext xmlns:c16="http://schemas.microsoft.com/office/drawing/2014/chart" uri="{C3380CC4-5D6E-409C-BE32-E72D297353CC}">
                  <c16:uniqueId val="{00000009-F5CE-A34C-AC0B-FEB0BA29F7AE}"/>
                </c:ext>
              </c:extLst>
            </c:dLbl>
            <c:dLbl>
              <c:idx val="5"/>
              <c:layout>
                <c:manualLayout>
                  <c:x val="-0.24421965317919075"/>
                  <c:y val="1.8907564589059525E-2"/>
                </c:manualLayout>
              </c:layout>
              <c:tx>
                <c:rich>
                  <a:bodyPr/>
                  <a:lstStyle/>
                  <a:p>
                    <a:fld id="{2B7233B0-1DF0-8542-8DBB-B1939396356B}" type="CATEGORYNAME">
                      <a:rPr lang="en-US"/>
                      <a:pPr/>
                      <a:t>[NOM DE CATÉGORIE]</a:t>
                    </a:fld>
                    <a:r>
                      <a:rPr lang="en-US" baseline="0" dirty="0"/>
                      <a:t>; </a:t>
                    </a:r>
                    <a:fld id="{FBF80B35-BA16-B244-A09E-137798E3B89C}" type="VALUE">
                      <a:rPr lang="en-US" baseline="0"/>
                      <a:pPr/>
                      <a:t>[VALEUR]</a:t>
                    </a:fld>
                    <a:r>
                      <a:rPr lang="en-US" baseline="0" dirty="0"/>
                      <a:t>; </a:t>
                    </a:r>
                  </a:p>
                  <a:p>
                    <a:fld id="{31ABD4A3-C439-5348-B8DD-037A0A53EEC5}" type="PERCENTAGE">
                      <a:rPr lang="en-US"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5CE-A34C-AC0B-FEB0BA29F7AE}"/>
                </c:ext>
              </c:extLst>
            </c:dLbl>
            <c:dLbl>
              <c:idx val="6"/>
              <c:layout>
                <c:manualLayout>
                  <c:x val="-0.27384398752901551"/>
                  <c:y val="2.0483194971481048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fld id="{5A00730A-CBAF-3947-923B-2BA098E5C802}" type="CATEGORYNAME">
                      <a:rPr lang="en-US" sz="1600"/>
                      <a:pPr>
                        <a:defRPr sz="1600" b="1"/>
                      </a:pPr>
                      <a:t>[NOM DE CATÉGORIE]</a:t>
                    </a:fld>
                    <a:r>
                      <a:rPr lang="en-US" sz="1600" baseline="0" dirty="0"/>
                      <a:t>; </a:t>
                    </a:r>
                    <a:fld id="{AF33E95F-A82A-E442-95B2-16E75CEDD23B}" type="VALUE">
                      <a:rPr lang="en-US" sz="1600" baseline="0"/>
                      <a:pPr>
                        <a:defRPr sz="1600" b="1"/>
                      </a:pPr>
                      <a:t>[VALEUR]</a:t>
                    </a:fld>
                    <a:r>
                      <a:rPr lang="en-US" sz="1600" baseline="0" dirty="0"/>
                      <a:t>; </a:t>
                    </a:r>
                  </a:p>
                  <a:p>
                    <a:pPr>
                      <a:defRPr sz="1600" b="1"/>
                    </a:pPr>
                    <a:fld id="{31FB5557-FB43-A84F-9E9F-E945B1E34EE4}" type="PERCENTAGE">
                      <a:rPr lang="en-US" sz="1600" baseline="0" smtClean="0"/>
                      <a:pPr>
                        <a:defRPr sz="1600" b="1"/>
                      </a:pPr>
                      <a:t>[POURCENTAGE]</a:t>
                    </a:fld>
                    <a:endParaRPr lang="fr-F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extLst>
                <c:ext xmlns:c15="http://schemas.microsoft.com/office/drawing/2012/chart" uri="{CE6537A1-D6FC-4f65-9D91-7224C49458BB}">
                  <c15:layout>
                    <c:manualLayout>
                      <c:w val="0.24155352510126984"/>
                      <c:h val="0.15809875257218556"/>
                    </c:manualLayout>
                  </c15:layout>
                  <c15:dlblFieldTable/>
                  <c15:showDataLabelsRange val="0"/>
                </c:ext>
                <c:ext xmlns:c16="http://schemas.microsoft.com/office/drawing/2014/chart" uri="{C3380CC4-5D6E-409C-BE32-E72D297353CC}">
                  <c16:uniqueId val="{0000000D-F5CE-A34C-AC0B-FEB0BA29F7AE}"/>
                </c:ext>
              </c:extLst>
            </c:dLbl>
            <c:dLbl>
              <c:idx val="7"/>
              <c:layout>
                <c:manualLayout>
                  <c:x val="-0.22398838241318103"/>
                  <c:y val="-0.15756303824216225"/>
                </c:manualLayout>
              </c:layout>
              <c:showLegendKey val="0"/>
              <c:showVal val="1"/>
              <c:showCatName val="1"/>
              <c:showSerName val="0"/>
              <c:showPercent val="1"/>
              <c:showBubbleSize val="0"/>
              <c:extLst>
                <c:ext xmlns:c15="http://schemas.microsoft.com/office/drawing/2012/chart" uri="{CE6537A1-D6FC-4f65-9D91-7224C49458BB}">
                  <c15:layout>
                    <c:manualLayout>
                      <c:w val="0.22533965226889985"/>
                      <c:h val="0.11716387523687183"/>
                    </c:manualLayout>
                  </c15:layout>
                </c:ext>
                <c:ext xmlns:c16="http://schemas.microsoft.com/office/drawing/2014/chart" uri="{C3380CC4-5D6E-409C-BE32-E72D297353CC}">
                  <c16:uniqueId val="{0000000F-F5CE-A34C-AC0B-FEB0BA29F7AE}"/>
                </c:ext>
              </c:extLst>
            </c:dLbl>
            <c:dLbl>
              <c:idx val="8"/>
              <c:delete val="1"/>
              <c:extLst>
                <c:ext xmlns:c15="http://schemas.microsoft.com/office/drawing/2012/chart" uri="{CE6537A1-D6FC-4f65-9D91-7224C49458BB}"/>
                <c:ext xmlns:c16="http://schemas.microsoft.com/office/drawing/2014/chart" uri="{C3380CC4-5D6E-409C-BE32-E72D297353CC}">
                  <c16:uniqueId val="{00000011-F5CE-A34C-AC0B-FEB0BA29F7AE}"/>
                </c:ext>
              </c:extLst>
            </c:dLbl>
            <c:dLbl>
              <c:idx val="9"/>
              <c:layout>
                <c:manualLayout>
                  <c:x val="0.23699421965317918"/>
                  <c:y val="-0.12358376262024107"/>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F5CE-A34C-AC0B-FEB0BA29F7A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'[Feuille de calcul dans Notice_BP_2022.docx]Dépenses Fct'!$B$122:$B$131</c:f>
              <c:strCache>
                <c:ptCount val="10"/>
                <c:pt idx="0">
                  <c:v>Bâtiments</c:v>
                </c:pt>
                <c:pt idx="1">
                  <c:v>Gravières</c:v>
                </c:pt>
                <c:pt idx="2">
                  <c:v>Défense incendie</c:v>
                </c:pt>
                <c:pt idx="3">
                  <c:v>Centre technique</c:v>
                </c:pt>
                <c:pt idx="4">
                  <c:v>Garage</c:v>
                </c:pt>
                <c:pt idx="5">
                  <c:v>Environnement</c:v>
                </c:pt>
                <c:pt idx="6">
                  <c:v>Urbanisme</c:v>
                </c:pt>
                <c:pt idx="7">
                  <c:v>Logement</c:v>
                </c:pt>
                <c:pt idx="8">
                  <c:v>Bureau d'étude</c:v>
                </c:pt>
                <c:pt idx="9">
                  <c:v>Voirie</c:v>
                </c:pt>
              </c:strCache>
            </c:strRef>
          </c:cat>
          <c:val>
            <c:numRef>
              <c:f>'[Feuille de calcul dans Notice_BP_2022.docx]Dépenses Fct'!$C$122:$C$131</c:f>
              <c:numCache>
                <c:formatCode>_("€"* #,##0.00_);_("€"* \(#,##0.00\);_("€"* "-"??_);_(@_)</c:formatCode>
                <c:ptCount val="10"/>
                <c:pt idx="0">
                  <c:v>1212141.04</c:v>
                </c:pt>
                <c:pt idx="1">
                  <c:v>20000</c:v>
                </c:pt>
                <c:pt idx="2">
                  <c:v>45200</c:v>
                </c:pt>
                <c:pt idx="3">
                  <c:v>169915</c:v>
                </c:pt>
                <c:pt idx="4">
                  <c:v>131700</c:v>
                </c:pt>
                <c:pt idx="5">
                  <c:v>535000</c:v>
                </c:pt>
                <c:pt idx="6">
                  <c:v>48900</c:v>
                </c:pt>
                <c:pt idx="7">
                  <c:v>43000</c:v>
                </c:pt>
                <c:pt idx="8">
                  <c:v>7600</c:v>
                </c:pt>
                <c:pt idx="9">
                  <c:v>260000</c:v>
                </c:pt>
              </c:numCache>
            </c:numRef>
          </c:val>
          <c:extLst>
            <c:ext xmlns:c16="http://schemas.microsoft.com/office/drawing/2014/chart" uri="{C3380CC4-5D6E-409C-BE32-E72D297353CC}">
              <c16:uniqueId val="{00000014-F5CE-A34C-AC0B-FEB0BA29F7AE}"/>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'[Feuille de calcul dans Notice_BP_2022.docx 2]Recettes d''investissement'!$C$2</c:f>
              <c:strCache>
                <c:ptCount val="1"/>
                <c:pt idx="0">
                  <c:v>BP + BS 
2021</c:v>
                </c:pt>
              </c:strCache>
            </c:strRef>
          </c:tx>
          <c:spPr>
            <a:solidFill>
              <a:schemeClr val="accent6"/>
            </a:solidFill>
            <a:ln>
              <a:noFill/>
            </a:ln>
            <a:effectLst/>
            <a:sp3d/>
          </c:spPr>
          <c:invertIfNegative val="0"/>
          <c:cat>
            <c:strRef>
              <c:f>'[Feuille de calcul dans Notice_BP_2022.docx 2]Recettes d''investissement'!$B$3:$B$13</c:f>
              <c:strCache>
                <c:ptCount val="11"/>
                <c:pt idx="0">
                  <c:v>Subventions d'investissement</c:v>
                </c:pt>
                <c:pt idx="1">
                  <c:v>Emprunts</c:v>
                </c:pt>
                <c:pt idx="2">
                  <c:v>FCTVA</c:v>
                </c:pt>
                <c:pt idx="3">
                  <c:v>Taxe d'aménagement</c:v>
                </c:pt>
                <c:pt idx="4">
                  <c:v>Excédent de fonctionnement</c:v>
                </c:pt>
                <c:pt idx="5">
                  <c:v>Dotations aux amortissements</c:v>
                </c:pt>
                <c:pt idx="6">
                  <c:v>Charges à étaler Covid</c:v>
                </c:pt>
                <c:pt idx="7">
                  <c:v>Opérations patrimoniales</c:v>
                </c:pt>
                <c:pt idx="8">
                  <c:v>Virement de la section Fonctionnement</c:v>
                </c:pt>
                <c:pt idx="9">
                  <c:v>Résultat N-1</c:v>
                </c:pt>
                <c:pt idx="10">
                  <c:v>Reports</c:v>
                </c:pt>
              </c:strCache>
            </c:strRef>
          </c:cat>
          <c:val>
            <c:numRef>
              <c:f>'[Feuille de calcul dans Notice_BP_2022.docx 2]Recettes d''investissement'!$C$3:$C$13</c:f>
              <c:numCache>
                <c:formatCode>_("€"* #,##0.00_);_("€"* \(#,##0.00\);_("€"* "-"??_);_(@_)</c:formatCode>
                <c:ptCount val="11"/>
                <c:pt idx="0">
                  <c:v>4638209</c:v>
                </c:pt>
                <c:pt idx="1">
                  <c:v>2000000</c:v>
                </c:pt>
                <c:pt idx="2">
                  <c:v>1073000</c:v>
                </c:pt>
                <c:pt idx="3">
                  <c:v>140000</c:v>
                </c:pt>
                <c:pt idx="4">
                  <c:v>3718071.5</c:v>
                </c:pt>
                <c:pt idx="5">
                  <c:v>800000</c:v>
                </c:pt>
                <c:pt idx="6">
                  <c:v>50000</c:v>
                </c:pt>
                <c:pt idx="7">
                  <c:v>325000</c:v>
                </c:pt>
                <c:pt idx="8">
                  <c:v>2255207</c:v>
                </c:pt>
                <c:pt idx="9">
                  <c:v>2451835.9700000002</c:v>
                </c:pt>
                <c:pt idx="10">
                  <c:v>2787163</c:v>
                </c:pt>
              </c:numCache>
            </c:numRef>
          </c:val>
          <c:extLst>
            <c:ext xmlns:c16="http://schemas.microsoft.com/office/drawing/2014/chart" uri="{C3380CC4-5D6E-409C-BE32-E72D297353CC}">
              <c16:uniqueId val="{00000000-A87F-4EE8-8D2B-FFA144AC473B}"/>
            </c:ext>
          </c:extLst>
        </c:ser>
        <c:ser>
          <c:idx val="1"/>
          <c:order val="1"/>
          <c:tx>
            <c:strRef>
              <c:f>'[Feuille de calcul dans Notice_BP_2022.docx 2]Recettes d''investissement'!$D$2</c:f>
              <c:strCache>
                <c:ptCount val="1"/>
                <c:pt idx="0">
                  <c:v>BP 2022</c:v>
                </c:pt>
              </c:strCache>
            </c:strRef>
          </c:tx>
          <c:spPr>
            <a:solidFill>
              <a:schemeClr val="accent5"/>
            </a:solidFill>
            <a:ln>
              <a:noFill/>
            </a:ln>
            <a:effectLst/>
            <a:sp3d/>
          </c:spPr>
          <c:invertIfNegative val="0"/>
          <c:cat>
            <c:strRef>
              <c:f>'[Feuille de calcul dans Notice_BP_2022.docx 2]Recettes d''investissement'!$B$3:$B$13</c:f>
              <c:strCache>
                <c:ptCount val="11"/>
                <c:pt idx="0">
                  <c:v>Subventions d'investissement</c:v>
                </c:pt>
                <c:pt idx="1">
                  <c:v>Emprunts</c:v>
                </c:pt>
                <c:pt idx="2">
                  <c:v>FCTVA</c:v>
                </c:pt>
                <c:pt idx="3">
                  <c:v>Taxe d'aménagement</c:v>
                </c:pt>
                <c:pt idx="4">
                  <c:v>Excédent de fonctionnement</c:v>
                </c:pt>
                <c:pt idx="5">
                  <c:v>Dotations aux amortissements</c:v>
                </c:pt>
                <c:pt idx="6">
                  <c:v>Charges à étaler Covid</c:v>
                </c:pt>
                <c:pt idx="7">
                  <c:v>Opérations patrimoniales</c:v>
                </c:pt>
                <c:pt idx="8">
                  <c:v>Virement de la section Fonctionnement</c:v>
                </c:pt>
                <c:pt idx="9">
                  <c:v>Résultat N-1</c:v>
                </c:pt>
                <c:pt idx="10">
                  <c:v>Reports</c:v>
                </c:pt>
              </c:strCache>
            </c:strRef>
          </c:cat>
          <c:val>
            <c:numRef>
              <c:f>'[Feuille de calcul dans Notice_BP_2022.docx 2]Recettes d''investissement'!$D$3:$D$13</c:f>
              <c:numCache>
                <c:formatCode>_("€"* #,##0.00_);_("€"* \(#,##0.00\);_("€"* "-"??_);_(@_)</c:formatCode>
                <c:ptCount val="11"/>
                <c:pt idx="0">
                  <c:v>2000000</c:v>
                </c:pt>
                <c:pt idx="1">
                  <c:v>2250100</c:v>
                </c:pt>
                <c:pt idx="2">
                  <c:v>1050000</c:v>
                </c:pt>
                <c:pt idx="3">
                  <c:v>130000</c:v>
                </c:pt>
                <c:pt idx="4">
                  <c:v>2227900.33</c:v>
                </c:pt>
                <c:pt idx="5">
                  <c:v>1113000</c:v>
                </c:pt>
                <c:pt idx="6">
                  <c:v>50000</c:v>
                </c:pt>
                <c:pt idx="8">
                  <c:v>1806956.84</c:v>
                </c:pt>
                <c:pt idx="9">
                  <c:v>3869152.26</c:v>
                </c:pt>
                <c:pt idx="10">
                  <c:v>5424553</c:v>
                </c:pt>
              </c:numCache>
            </c:numRef>
          </c:val>
          <c:extLst>
            <c:ext xmlns:c16="http://schemas.microsoft.com/office/drawing/2014/chart" uri="{C3380CC4-5D6E-409C-BE32-E72D297353CC}">
              <c16:uniqueId val="{00000001-A87F-4EE8-8D2B-FFA144AC473B}"/>
            </c:ext>
          </c:extLst>
        </c:ser>
        <c:dLbls>
          <c:showLegendKey val="0"/>
          <c:showVal val="0"/>
          <c:showCatName val="0"/>
          <c:showSerName val="0"/>
          <c:showPercent val="0"/>
          <c:showBubbleSize val="0"/>
        </c:dLbls>
        <c:gapWidth val="150"/>
        <c:shape val="box"/>
        <c:axId val="1998921840"/>
        <c:axId val="1998923488"/>
        <c:axId val="0"/>
      </c:bar3DChart>
      <c:catAx>
        <c:axId val="1998921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998923488"/>
        <c:crosses val="autoZero"/>
        <c:auto val="1"/>
        <c:lblAlgn val="ctr"/>
        <c:lblOffset val="100"/>
        <c:noMultiLvlLbl val="0"/>
      </c:catAx>
      <c:valAx>
        <c:axId val="199892348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99892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44532963812608"/>
          <c:y val="0.12050677372086908"/>
          <c:w val="0.32523744274722627"/>
          <c:h val="0.86412421499944458"/>
        </c:manualLayout>
      </c:layout>
      <c:doughnutChart>
        <c:varyColors val="1"/>
        <c:ser>
          <c:idx val="0"/>
          <c:order val="0"/>
          <c:tx>
            <c:strRef>
              <c:f>Feuil1!$C$2</c:f>
              <c:strCache>
                <c:ptCount val="1"/>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3235-43DA-9765-3B2AF5DE665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235-43DA-9765-3B2AF5DE665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3235-43DA-9765-3B2AF5DE6650}"/>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3235-43DA-9765-3B2AF5DE6650}"/>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3235-43DA-9765-3B2AF5DE6650}"/>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3235-43DA-9765-3B2AF5DE6650}"/>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0D-3235-43DA-9765-3B2AF5DE665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Feuil1!$B$3:$B$9</c:f>
              <c:strCache>
                <c:ptCount val="7"/>
                <c:pt idx="0">
                  <c:v>impôts locaux (Taxe foncière) </c:v>
                </c:pt>
                <c:pt idx="1">
                  <c:v>attribution de compensation CPS</c:v>
                </c:pt>
                <c:pt idx="2">
                  <c:v>dotation de reversement fiscal </c:v>
                </c:pt>
                <c:pt idx="3">
                  <c:v>droits de place du marché </c:v>
                </c:pt>
                <c:pt idx="4">
                  <c:v>taxe sur les pylônes électriques </c:v>
                </c:pt>
                <c:pt idx="5">
                  <c:v>taxe sur la consommation finale d’électricité </c:v>
                </c:pt>
                <c:pt idx="6">
                  <c:v>droits de mutation </c:v>
                </c:pt>
              </c:strCache>
            </c:strRef>
          </c:cat>
          <c:val>
            <c:numRef>
              <c:f>Feuil1!$C$3:$C$9</c:f>
              <c:numCache>
                <c:formatCode>General</c:formatCode>
                <c:ptCount val="7"/>
              </c:numCache>
            </c:numRef>
          </c:val>
          <c:extLst>
            <c:ext xmlns:c16="http://schemas.microsoft.com/office/drawing/2014/chart" uri="{C3380CC4-5D6E-409C-BE32-E72D297353CC}">
              <c16:uniqueId val="{0000000E-3235-43DA-9765-3B2AF5DE6650}"/>
            </c:ext>
          </c:extLst>
        </c:ser>
        <c:ser>
          <c:idx val="1"/>
          <c:order val="1"/>
          <c:tx>
            <c:strRef>
              <c:f>Feuil1!$D$2</c:f>
              <c:strCache>
                <c:ptCount val="1"/>
              </c:strCache>
            </c:strRef>
          </c:tx>
          <c:explosion val="6"/>
          <c:dPt>
            <c:idx val="0"/>
            <c:bubble3D val="0"/>
            <c:spPr>
              <a:solidFill>
                <a:schemeClr val="accent6"/>
              </a:solidFill>
              <a:ln w="19050">
                <a:solidFill>
                  <a:schemeClr val="lt1"/>
                </a:solidFill>
              </a:ln>
              <a:effectLst/>
            </c:spPr>
            <c:extLst>
              <c:ext xmlns:c16="http://schemas.microsoft.com/office/drawing/2014/chart" uri="{C3380CC4-5D6E-409C-BE32-E72D297353CC}">
                <c16:uniqueId val="{00000010-3235-43DA-9765-3B2AF5DE665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12-3235-43DA-9765-3B2AF5DE665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14-3235-43DA-9765-3B2AF5DE6650}"/>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6-3235-43DA-9765-3B2AF5DE6650}"/>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8-3235-43DA-9765-3B2AF5DE6650}"/>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A-3235-43DA-9765-3B2AF5DE6650}"/>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1C-3235-43DA-9765-3B2AF5DE6650}"/>
              </c:ext>
            </c:extLst>
          </c:dPt>
          <c:dLbls>
            <c:dLbl>
              <c:idx val="0"/>
              <c:layout>
                <c:manualLayout>
                  <c:x val="0.15897973718511726"/>
                  <c:y val="-5.438160126268083E-2"/>
                </c:manualLayout>
              </c:layout>
              <c:tx>
                <c:rich>
                  <a:bodyPr/>
                  <a:lstStyle/>
                  <a:p>
                    <a:fld id="{D69C96CA-F39D-4847-9479-ADBD884C5A1E}" type="CATEGORYNAME">
                      <a:rPr lang="fr-FR"/>
                      <a:pPr/>
                      <a:t>[NOM DE CATÉGORIE]</a:t>
                    </a:fld>
                    <a:r>
                      <a:rPr lang="fr-FR" baseline="0" dirty="0"/>
                      <a:t>;14 800 000 €; </a:t>
                    </a:r>
                  </a:p>
                  <a:p>
                    <a:fld id="{D9B67C64-D55F-4AB8-9D72-A17C09CE6E24}"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3235-43DA-9765-3B2AF5DE6650}"/>
                </c:ext>
              </c:extLst>
            </c:dLbl>
            <c:dLbl>
              <c:idx val="1"/>
              <c:layout>
                <c:manualLayout>
                  <c:x val="-0.1869269686202851"/>
                  <c:y val="0.39879840925965943"/>
                </c:manualLayout>
              </c:layout>
              <c:tx>
                <c:rich>
                  <a:bodyPr/>
                  <a:lstStyle/>
                  <a:p>
                    <a:fld id="{337447CB-5F51-4D2C-BEE1-1228F3F088C3}" type="CATEGORYNAME">
                      <a:rPr lang="fr-FR" dirty="0"/>
                      <a:pPr/>
                      <a:t>[NOM DE CATÉGORIE]</a:t>
                    </a:fld>
                    <a:r>
                      <a:rPr lang="fr-FR" baseline="0" dirty="0"/>
                      <a:t>; </a:t>
                    </a:r>
                    <a:fld id="{0DC4EDEA-CBAA-41CA-A3F9-6039B5D33772}" type="VALUE">
                      <a:rPr lang="fr-FR" baseline="0" smtClean="0"/>
                      <a:pPr/>
                      <a:t>[VALEUR]</a:t>
                    </a:fld>
                    <a:r>
                      <a:rPr lang="fr-FR" baseline="0" dirty="0"/>
                      <a:t> €; </a:t>
                    </a:r>
                  </a:p>
                  <a:p>
                    <a:fld id="{A833C805-84F5-4835-B4F9-6A53766D0214}"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3235-43DA-9765-3B2AF5DE6650}"/>
                </c:ext>
              </c:extLst>
            </c:dLbl>
            <c:dLbl>
              <c:idx val="2"/>
              <c:layout>
                <c:manualLayout>
                  <c:x val="-0.26973218879896199"/>
                  <c:y val="0.16314480378804247"/>
                </c:manualLayout>
              </c:layout>
              <c:tx>
                <c:rich>
                  <a:bodyPr/>
                  <a:lstStyle/>
                  <a:p>
                    <a:fld id="{DFA4AEB0-F5A1-46BB-8AC4-C91F8C5D3123}" type="CATEGORYNAME">
                      <a:rPr lang="fr-FR"/>
                      <a:pPr/>
                      <a:t>[NOM DE CATÉGORIE]</a:t>
                    </a:fld>
                    <a:r>
                      <a:rPr lang="fr-FR" baseline="0" dirty="0"/>
                      <a:t>; </a:t>
                    </a:r>
                    <a:fld id="{7A5FAC29-AACD-477A-B848-ADDE78FE514C}" type="VALUE">
                      <a:rPr lang="fr-FR" baseline="0" smtClean="0"/>
                      <a:pPr/>
                      <a:t>[VALEUR]</a:t>
                    </a:fld>
                    <a:r>
                      <a:rPr lang="fr-FR" baseline="0" dirty="0"/>
                      <a:t> €; </a:t>
                    </a:r>
                  </a:p>
                  <a:p>
                    <a:fld id="{71B85930-4C9F-495F-A2BA-94602BC52393}"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3235-43DA-9765-3B2AF5DE6650}"/>
                </c:ext>
              </c:extLst>
            </c:dLbl>
            <c:dLbl>
              <c:idx val="3"/>
              <c:layout>
                <c:manualLayout>
                  <c:x val="-0.27010276247688481"/>
                  <c:y val="-0.15226848353550634"/>
                </c:manualLayout>
              </c:layout>
              <c:tx>
                <c:rich>
                  <a:bodyPr/>
                  <a:lstStyle/>
                  <a:p>
                    <a:fld id="{B6AEC323-C9BE-4036-B1F7-6E25CC9B1CF5}" type="CATEGORYNAME">
                      <a:rPr lang="fr-FR"/>
                      <a:pPr/>
                      <a:t>[NOM DE CATÉGORIE]</a:t>
                    </a:fld>
                    <a:r>
                      <a:rPr lang="fr-FR" baseline="0" dirty="0"/>
                      <a:t>; </a:t>
                    </a:r>
                    <a:fld id="{B0D956D2-86D8-4EB0-B060-0640CE791F12}" type="VALUE">
                      <a:rPr lang="fr-FR" baseline="0" smtClean="0"/>
                      <a:pPr/>
                      <a:t>[VALEUR]</a:t>
                    </a:fld>
                    <a:r>
                      <a:rPr lang="fr-FR" baseline="0" dirty="0"/>
                      <a:t> €; </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3235-43DA-9765-3B2AF5DE6650}"/>
                </c:ext>
              </c:extLst>
            </c:dLbl>
            <c:dLbl>
              <c:idx val="4"/>
              <c:layout>
                <c:manualLayout>
                  <c:x val="-4.4330888253542346E-2"/>
                  <c:y val="-0.16677024387222122"/>
                </c:manualLayout>
              </c:layout>
              <c:tx>
                <c:rich>
                  <a:bodyPr/>
                  <a:lstStyle/>
                  <a:p>
                    <a:fld id="{37410799-036B-4072-9AC1-1BFBF9F2BB38}" type="CATEGORYNAME">
                      <a:rPr lang="fr-FR"/>
                      <a:pPr/>
                      <a:t>[NOM DE CATÉGORIE]</a:t>
                    </a:fld>
                    <a:r>
                      <a:rPr lang="fr-FR" baseline="0" dirty="0"/>
                      <a:t>; </a:t>
                    </a:r>
                    <a:fld id="{F96B5242-B103-4D7A-A16D-7D3251061609}" type="VALUE">
                      <a:rPr lang="fr-FR" baseline="0" smtClean="0"/>
                      <a:pPr/>
                      <a:t>[VALEUR]</a:t>
                    </a:fld>
                    <a:r>
                      <a:rPr lang="fr-FR" baseline="0" dirty="0"/>
                      <a:t>€; </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3235-43DA-9765-3B2AF5DE6650}"/>
                </c:ext>
              </c:extLst>
            </c:dLbl>
            <c:dLbl>
              <c:idx val="5"/>
              <c:layout>
                <c:manualLayout>
                  <c:x val="0.38903712746353969"/>
                  <c:y val="0.14864304345132751"/>
                </c:manualLayout>
              </c:layout>
              <c:tx>
                <c:rich>
                  <a:bodyPr/>
                  <a:lstStyle/>
                  <a:p>
                    <a:fld id="{61C572B8-A5AA-4306-ABFE-9B72B73240E6}" type="CATEGORYNAME">
                      <a:rPr lang="fr-FR"/>
                      <a:pPr/>
                      <a:t>[NOM DE CATÉGORIE]</a:t>
                    </a:fld>
                    <a:r>
                      <a:rPr lang="fr-FR" baseline="0" dirty="0"/>
                      <a:t>; </a:t>
                    </a:r>
                    <a:fld id="{6BC1AA9F-1921-47A9-819F-E43A481C053B}" type="VALUE">
                      <a:rPr lang="fr-FR" baseline="0" smtClean="0"/>
                      <a:pPr/>
                      <a:t>[VALEUR]</a:t>
                    </a:fld>
                    <a:r>
                      <a:rPr lang="fr-FR" baseline="0" dirty="0"/>
                      <a:t> €; </a:t>
                    </a:r>
                  </a:p>
                  <a:p>
                    <a:fld id="{156E663A-C2A8-4104-A49E-E76F9FEE7205}"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layout>
                    <c:manualLayout>
                      <c:w val="0.23321966853371764"/>
                      <c:h val="0.17021441195219097"/>
                    </c:manualLayout>
                  </c15:layout>
                  <c15:dlblFieldTable/>
                  <c15:showDataLabelsRange val="0"/>
                </c:ext>
                <c:ext xmlns:c16="http://schemas.microsoft.com/office/drawing/2014/chart" uri="{C3380CC4-5D6E-409C-BE32-E72D297353CC}">
                  <c16:uniqueId val="{0000001A-3235-43DA-9765-3B2AF5DE6650}"/>
                </c:ext>
              </c:extLst>
            </c:dLbl>
            <c:dLbl>
              <c:idx val="6"/>
              <c:layout>
                <c:manualLayout>
                  <c:x val="0.29655835590300744"/>
                  <c:y val="3.6254400841787223E-3"/>
                </c:manualLayout>
              </c:layout>
              <c:tx>
                <c:rich>
                  <a:bodyPr/>
                  <a:lstStyle/>
                  <a:p>
                    <a:fld id="{6EF320BF-BAD8-4E6F-BD05-9CA0DF9775A6}" type="CATEGORYNAME">
                      <a:rPr lang="fr-FR"/>
                      <a:pPr/>
                      <a:t>[NOM DE CATÉGORIE]</a:t>
                    </a:fld>
                    <a:r>
                      <a:rPr lang="fr-FR" baseline="0" dirty="0"/>
                      <a:t>; </a:t>
                    </a:r>
                    <a:fld id="{90497CAD-FA6A-494F-B277-230BA9BC1847}" type="VALUE">
                      <a:rPr lang="fr-FR" baseline="0" smtClean="0"/>
                      <a:pPr/>
                      <a:t>[VALEUR]</a:t>
                    </a:fld>
                    <a:r>
                      <a:rPr lang="fr-FR" baseline="0" dirty="0"/>
                      <a:t> €; </a:t>
                    </a:r>
                  </a:p>
                  <a:p>
                    <a:fld id="{9330F299-E7DA-4D89-A855-BC02BE40BDDD}" type="PERCENTAGE">
                      <a:rPr lang="fr-FR"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3235-43DA-9765-3B2AF5DE665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Feuil1!$B$3:$B$9</c:f>
              <c:strCache>
                <c:ptCount val="7"/>
                <c:pt idx="0">
                  <c:v>impôts locaux (Taxe foncière) </c:v>
                </c:pt>
                <c:pt idx="1">
                  <c:v>attribution de compensation CPS</c:v>
                </c:pt>
                <c:pt idx="2">
                  <c:v>dotation de reversement fiscal </c:v>
                </c:pt>
                <c:pt idx="3">
                  <c:v>droits de place du marché </c:v>
                </c:pt>
                <c:pt idx="4">
                  <c:v>taxe sur les pylônes électriques </c:v>
                </c:pt>
                <c:pt idx="5">
                  <c:v>taxe sur la consommation finale d’électricité </c:v>
                </c:pt>
                <c:pt idx="6">
                  <c:v>droits de mutation </c:v>
                </c:pt>
              </c:strCache>
            </c:strRef>
          </c:cat>
          <c:val>
            <c:numRef>
              <c:f>Feuil1!$D$3:$D$9</c:f>
              <c:numCache>
                <c:formatCode>#,##0</c:formatCode>
                <c:ptCount val="7"/>
                <c:pt idx="0" formatCode="#,##0.00">
                  <c:v>14000000</c:v>
                </c:pt>
                <c:pt idx="1">
                  <c:v>2290000</c:v>
                </c:pt>
                <c:pt idx="2" formatCode="#,##0.00">
                  <c:v>95000</c:v>
                </c:pt>
                <c:pt idx="3" formatCode="#,##0.00">
                  <c:v>82000</c:v>
                </c:pt>
                <c:pt idx="4" formatCode="#,##0.00">
                  <c:v>33000</c:v>
                </c:pt>
                <c:pt idx="5">
                  <c:v>334000</c:v>
                </c:pt>
                <c:pt idx="6" formatCode="#,##0.00">
                  <c:v>1500000</c:v>
                </c:pt>
              </c:numCache>
            </c:numRef>
          </c:val>
          <c:extLst>
            <c:ext xmlns:c16="http://schemas.microsoft.com/office/drawing/2014/chart" uri="{C3380CC4-5D6E-409C-BE32-E72D297353CC}">
              <c16:uniqueId val="{0000001D-3235-43DA-9765-3B2AF5DE6650}"/>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53070266800739"/>
          <c:y val="7.290550952557405E-2"/>
          <c:w val="0.42022371335454145"/>
          <c:h val="0.81776920472359171"/>
        </c:manualLayout>
      </c:layout>
      <c:doughnutChart>
        <c:varyColors val="1"/>
        <c:ser>
          <c:idx val="0"/>
          <c:order val="0"/>
          <c:tx>
            <c:strRef>
              <c:f>Feuil1!$D$3</c:f>
              <c:strCache>
                <c:ptCount val="1"/>
                <c:pt idx="0">
                  <c:v>MONTANTS</c:v>
                </c:pt>
              </c:strCache>
            </c:strRef>
          </c:tx>
          <c:explosion val="8"/>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D21-4727-9FDF-8AF606AE9C0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D21-4727-9FDF-8AF606AE9C0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D21-4727-9FDF-8AF606AE9C0C}"/>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AD21-4727-9FDF-8AF606AE9C0C}"/>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AD21-4727-9FDF-8AF606AE9C0C}"/>
              </c:ext>
            </c:extLst>
          </c:dPt>
          <c:dLbls>
            <c:dLbl>
              <c:idx val="0"/>
              <c:layout>
                <c:manualLayout>
                  <c:x val="0.17110748625777211"/>
                  <c:y val="-0.20551159441396835"/>
                </c:manualLayout>
              </c:layout>
              <c:tx>
                <c:rich>
                  <a:bodyPr/>
                  <a:lstStyle/>
                  <a:p>
                    <a:fld id="{A6A1D0E4-B7CC-4FAF-BAB4-DD392BBE15D3}" type="CATEGORYNAME">
                      <a:rPr lang="en-US"/>
                      <a:pPr/>
                      <a:t>[NOM DE CATÉGORIE]</a:t>
                    </a:fld>
                    <a:r>
                      <a:rPr lang="en-US" baseline="0" dirty="0"/>
                      <a:t>; </a:t>
                    </a:r>
                    <a:fld id="{C1FC47AC-26CC-4D3F-BAB9-1591DFAF71FE}" type="VALUE">
                      <a:rPr lang="en-US" baseline="0"/>
                      <a:pPr/>
                      <a:t>[VALEUR]</a:t>
                    </a:fld>
                    <a:r>
                      <a:rPr lang="en-US" baseline="0" dirty="0"/>
                      <a:t>; </a:t>
                    </a:r>
                  </a:p>
                  <a:p>
                    <a:fld id="{BD0BC769-5841-4ACB-938C-A30BE27ED80D}" type="PERCENTAGE">
                      <a:rPr lang="en-US"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21-4727-9FDF-8AF606AE9C0C}"/>
                </c:ext>
              </c:extLst>
            </c:dLbl>
            <c:dLbl>
              <c:idx val="1"/>
              <c:layout>
                <c:manualLayout>
                  <c:x val="0.15907649113027253"/>
                  <c:y val="0.11966497902585496"/>
                </c:manualLayout>
              </c:layout>
              <c:tx>
                <c:rich>
                  <a:bodyPr/>
                  <a:lstStyle/>
                  <a:p>
                    <a:fld id="{E943F7F2-7563-47CC-A07A-804B70D0435D}" type="CATEGORYNAME">
                      <a:rPr lang="en-US"/>
                      <a:pPr/>
                      <a:t>[NOM DE CATÉGORIE]</a:t>
                    </a:fld>
                    <a:r>
                      <a:rPr lang="en-US" baseline="0" dirty="0"/>
                      <a:t>; </a:t>
                    </a:r>
                    <a:fld id="{FE0C7086-EFD5-419F-AB3F-C2B4B36026A2}" type="VALUE">
                      <a:rPr lang="en-US" baseline="0"/>
                      <a:pPr/>
                      <a:t>[VALEUR]</a:t>
                    </a:fld>
                    <a:r>
                      <a:rPr lang="en-US" baseline="0" dirty="0"/>
                      <a:t>; </a:t>
                    </a:r>
                  </a:p>
                  <a:p>
                    <a:fld id="{C789B11F-2E2D-47E7-BAEA-56B19C6E5D3A}" type="PERCENTAGE">
                      <a:rPr lang="en-US"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21-4727-9FDF-8AF606AE9C0C}"/>
                </c:ext>
              </c:extLst>
            </c:dLbl>
            <c:dLbl>
              <c:idx val="2"/>
              <c:layout>
                <c:manualLayout>
                  <c:x val="-0.21254758058582632"/>
                  <c:y val="-2.6014125875185863E-3"/>
                </c:manualLayout>
              </c:layout>
              <c:tx>
                <c:rich>
                  <a:bodyPr/>
                  <a:lstStyle/>
                  <a:p>
                    <a:fld id="{3940FCB9-1CB4-4698-878C-749D18E3BD7D}" type="CATEGORYNAME">
                      <a:rPr lang="en-US"/>
                      <a:pPr/>
                      <a:t>[NOM DE CATÉGORIE]</a:t>
                    </a:fld>
                    <a:r>
                      <a:rPr lang="en-US" baseline="0" dirty="0"/>
                      <a:t>; </a:t>
                    </a:r>
                    <a:fld id="{24B3197D-957A-4DFA-A1F8-3EA5B55187F1}" type="VALUE">
                      <a:rPr lang="en-US" baseline="0"/>
                      <a:pPr/>
                      <a:t>[VALEUR]</a:t>
                    </a:fld>
                    <a:r>
                      <a:rPr lang="en-US" baseline="0" dirty="0"/>
                      <a:t>; </a:t>
                    </a:r>
                  </a:p>
                  <a:p>
                    <a:fld id="{6B5D8CBF-48C3-43ED-B41B-E0768EB1AE62}" type="PERCENTAGE">
                      <a:rPr lang="en-US" baseline="0" smtClean="0"/>
                      <a:pPr/>
                      <a:t>[POURCENTAGE]</a:t>
                    </a:fld>
                    <a:endParaRPr lang="fr-F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D21-4727-9FDF-8AF606AE9C0C}"/>
                </c:ext>
              </c:extLst>
            </c:dLbl>
            <c:dLbl>
              <c:idx val="3"/>
              <c:layout>
                <c:manualLayout>
                  <c:x val="-0.31681620502415625"/>
                  <c:y val="7.8042377625557584E-3"/>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D21-4727-9FDF-8AF606AE9C0C}"/>
                </c:ext>
              </c:extLst>
            </c:dLbl>
            <c:dLbl>
              <c:idx val="4"/>
              <c:layout>
                <c:manualLayout>
                  <c:x val="0.21254758058582632"/>
                  <c:y val="-0.12226639161337355"/>
                </c:manualLayout>
              </c:layout>
              <c:tx>
                <c:rich>
                  <a:bodyPr/>
                  <a:lstStyle/>
                  <a:p>
                    <a:fld id="{DCB25C27-01A9-4321-B66D-3B42B226386F}" type="CATEGORYNAME">
                      <a:rPr lang="fr-FR"/>
                      <a:pPr/>
                      <a:t>[NOM DE CATÉGORIE]</a:t>
                    </a:fld>
                    <a:r>
                      <a:rPr lang="fr-FR" baseline="0" dirty="0"/>
                      <a:t>; </a:t>
                    </a:r>
                    <a:fld id="{CD9EF11A-A34A-4E09-8938-B9E2009F563A}" type="VALUE">
                      <a:rPr lang="fr-FR" baseline="0"/>
                      <a:pPr/>
                      <a:t>[VALEUR]</a:t>
                    </a:fld>
                    <a:r>
                      <a:rPr lang="fr-FR" baseline="0" dirty="0"/>
                      <a:t>;</a:t>
                    </a:r>
                  </a:p>
                  <a:p>
                    <a:r>
                      <a:rPr lang="fr-FR" baseline="0" dirty="0"/>
                      <a:t> </a:t>
                    </a:r>
                    <a:fld id="{C4898959-E7AA-4E47-B9EB-404D0FD17E44}" type="PERCENTAGE">
                      <a:rPr lang="fr-FR" baseline="0"/>
                      <a:pPr/>
                      <a:t>[POURCENTAGE]</a:t>
                    </a:fld>
                    <a:endParaRPr lang="fr-FR"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D21-4727-9FDF-8AF606AE9C0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Feuil1!$B$4:$C$8</c:f>
              <c:strCache>
                <c:ptCount val="5"/>
                <c:pt idx="0">
                  <c:v>DGF</c:v>
                </c:pt>
                <c:pt idx="1">
                  <c:v>FCTVA</c:v>
                </c:pt>
                <c:pt idx="2">
                  <c:v>CAF</c:v>
                </c:pt>
                <c:pt idx="3">
                  <c:v>Instr. Mat.</c:v>
                </c:pt>
                <c:pt idx="4">
                  <c:v>CPS EBM</c:v>
                </c:pt>
              </c:strCache>
            </c:strRef>
          </c:cat>
          <c:val>
            <c:numRef>
              <c:f>Feuil1!$D$4:$D$8</c:f>
              <c:numCache>
                <c:formatCode>#,##0.00</c:formatCode>
                <c:ptCount val="5"/>
                <c:pt idx="0">
                  <c:v>850000</c:v>
                </c:pt>
                <c:pt idx="1">
                  <c:v>20000</c:v>
                </c:pt>
                <c:pt idx="2">
                  <c:v>672000</c:v>
                </c:pt>
                <c:pt idx="3">
                  <c:v>74000</c:v>
                </c:pt>
                <c:pt idx="4">
                  <c:v>90000</c:v>
                </c:pt>
              </c:numCache>
            </c:numRef>
          </c:val>
          <c:extLst>
            <c:ext xmlns:c16="http://schemas.microsoft.com/office/drawing/2014/chart" uri="{C3380CC4-5D6E-409C-BE32-E72D297353CC}">
              <c16:uniqueId val="{0000000A-AD21-4727-9FDF-8AF606AE9C0C}"/>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51695535996331"/>
          <c:y val="3.5835716105491244E-2"/>
          <c:w val="0.86921841394528487"/>
          <c:h val="0.80349095135154724"/>
        </c:manualLayout>
      </c:layout>
      <c:lineChart>
        <c:grouping val="standard"/>
        <c:varyColors val="0"/>
        <c:ser>
          <c:idx val="0"/>
          <c:order val="0"/>
          <c:tx>
            <c:strRef>
              <c:f>Feuil1!$B$4</c:f>
              <c:strCache>
                <c:ptCount val="1"/>
                <c:pt idx="0">
                  <c:v>DGF (7411)</c:v>
                </c:pt>
              </c:strCache>
            </c:strRef>
          </c:tx>
          <c:spPr>
            <a:ln w="22225" cap="rnd" cmpd="sng" algn="ctr">
              <a:solidFill>
                <a:schemeClr val="accent1"/>
              </a:solidFill>
              <a:round/>
            </a:ln>
            <a:effectLst/>
          </c:spPr>
          <c:marker>
            <c:symbol val="none"/>
          </c:marker>
          <c:dLbls>
            <c:dLbl>
              <c:idx val="0"/>
              <c:layout>
                <c:manualLayout>
                  <c:x val="-7.3751589176365345E-2"/>
                  <c:y val="-8.7368949442271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F3-4C0A-BFDD-5AC3F7942A0A}"/>
                </c:ext>
              </c:extLst>
            </c:dLbl>
            <c:dLbl>
              <c:idx val="1"/>
              <c:layout>
                <c:manualLayout>
                  <c:x val="-8.7666983360585274E-2"/>
                  <c:y val="-9.3193546071756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F3-4C0A-BFDD-5AC3F7942A0A}"/>
                </c:ext>
              </c:extLst>
            </c:dLbl>
            <c:dLbl>
              <c:idx val="2"/>
              <c:layout>
                <c:manualLayout>
                  <c:x val="-7.6534668013209378E-2"/>
                  <c:y val="-0.116491932589695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F3-4C0A-BFDD-5AC3F7942A0A}"/>
                </c:ext>
              </c:extLst>
            </c:dLbl>
            <c:dLbl>
              <c:idx val="3"/>
              <c:layout>
                <c:manualLayout>
                  <c:x val="-8.7666983360585232E-2"/>
                  <c:y val="-0.122316529219180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F3-4C0A-BFDD-5AC3F7942A0A}"/>
                </c:ext>
              </c:extLst>
            </c:dLbl>
            <c:dLbl>
              <c:idx val="4"/>
              <c:layout>
                <c:manualLayout>
                  <c:x val="-7.5143128594787445E-2"/>
                  <c:y val="-0.101930441015983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F3-4C0A-BFDD-5AC3F7942A0A}"/>
                </c:ext>
              </c:extLst>
            </c:dLbl>
            <c:dLbl>
              <c:idx val="5"/>
              <c:layout>
                <c:manualLayout>
                  <c:x val="-9.4624680452695273E-2"/>
                  <c:y val="-0.1106673359602111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dk1">
                            <a:lumMod val="65000"/>
                            <a:lumOff val="35000"/>
                          </a:schemeClr>
                        </a:solidFill>
                        <a:highlight>
                          <a:srgbClr val="FFFF00"/>
                        </a:highlight>
                        <a:latin typeface="+mn-lt"/>
                        <a:ea typeface="+mn-ea"/>
                        <a:cs typeface="+mn-cs"/>
                      </a:defRPr>
                    </a:pPr>
                    <a:fld id="{0AA029BD-66EA-4BD6-8920-AFC6CAA8F1F6}" type="VALUE">
                      <a:rPr lang="en-US" smtClean="0">
                        <a:highlight>
                          <a:srgbClr val="FFFF00"/>
                        </a:highlight>
                      </a:rPr>
                      <a:pPr>
                        <a:defRPr b="1">
                          <a:highlight>
                            <a:srgbClr val="FFFF00"/>
                          </a:highlight>
                        </a:defRPr>
                      </a:pPr>
                      <a:t>[VALEUR]</a:t>
                    </a:fld>
                    <a:r>
                      <a:rPr lang="en-US" dirty="0">
                        <a:highlight>
                          <a:srgbClr val="FFFF00"/>
                        </a:highlight>
                      </a:rPr>
                      <a:t>,00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65000"/>
                          <a:lumOff val="35000"/>
                        </a:schemeClr>
                      </a:solidFill>
                      <a:highlight>
                        <a:srgbClr val="FFFF00"/>
                      </a:highlight>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9BF3-4C0A-BFDD-5AC3F7942A0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Feuil1!$C$3:$H$3</c:f>
              <c:strCache>
                <c:ptCount val="6"/>
                <c:pt idx="0">
                  <c:v>2017</c:v>
                </c:pt>
                <c:pt idx="1">
                  <c:v>2018</c:v>
                </c:pt>
                <c:pt idx="2">
                  <c:v>2019</c:v>
                </c:pt>
                <c:pt idx="3">
                  <c:v>2020</c:v>
                </c:pt>
                <c:pt idx="4">
                  <c:v>2021</c:v>
                </c:pt>
                <c:pt idx="5">
                  <c:v>BP2022</c:v>
                </c:pt>
              </c:strCache>
            </c:strRef>
          </c:cat>
          <c:val>
            <c:numRef>
              <c:f>Feuil1!$C$4:$H$4</c:f>
              <c:numCache>
                <c:formatCode>#,##0.00</c:formatCode>
                <c:ptCount val="6"/>
                <c:pt idx="0">
                  <c:v>1353992</c:v>
                </c:pt>
                <c:pt idx="1">
                  <c:v>1266868</c:v>
                </c:pt>
                <c:pt idx="2">
                  <c:v>1158236</c:v>
                </c:pt>
                <c:pt idx="3">
                  <c:v>1054898</c:v>
                </c:pt>
                <c:pt idx="4">
                  <c:v>943140</c:v>
                </c:pt>
                <c:pt idx="5" formatCode="#,##0">
                  <c:v>850000</c:v>
                </c:pt>
              </c:numCache>
            </c:numRef>
          </c:val>
          <c:smooth val="0"/>
          <c:extLst>
            <c:ext xmlns:c16="http://schemas.microsoft.com/office/drawing/2014/chart" uri="{C3380CC4-5D6E-409C-BE32-E72D297353CC}">
              <c16:uniqueId val="{00000000-9BF3-4C0A-BFDD-5AC3F7942A0A}"/>
            </c:ext>
          </c:extLst>
        </c:ser>
        <c:ser>
          <c:idx val="1"/>
          <c:order val="1"/>
          <c:tx>
            <c:strRef>
              <c:f>Feuil1!$B$5</c:f>
              <c:strCache>
                <c:ptCount val="1"/>
                <c:pt idx="0">
                  <c:v>CAF (7478)</c:v>
                </c:pt>
              </c:strCache>
            </c:strRef>
          </c:tx>
          <c:spPr>
            <a:ln w="22225" cap="rnd" cmpd="sng" algn="ctr">
              <a:solidFill>
                <a:schemeClr val="accent2"/>
              </a:solidFill>
              <a:round/>
            </a:ln>
            <a:effectLst/>
          </c:spPr>
          <c:marker>
            <c:symbol val="none"/>
          </c:marker>
          <c:dLbls>
            <c:dLbl>
              <c:idx val="0"/>
              <c:layout>
                <c:manualLayout>
                  <c:x val="-7.7926207431631311E-2"/>
                  <c:y val="0.113579634274953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BF3-4C0A-BFDD-5AC3F7942A0A}"/>
                </c:ext>
              </c:extLst>
            </c:dLbl>
            <c:dLbl>
              <c:idx val="1"/>
              <c:layout>
                <c:manualLayout>
                  <c:x val="-9.184160161585124E-2"/>
                  <c:y val="9.028124775701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F3-4C0A-BFDD-5AC3F7942A0A}"/>
                </c:ext>
              </c:extLst>
            </c:dLbl>
            <c:dLbl>
              <c:idx val="2"/>
              <c:layout>
                <c:manualLayout>
                  <c:x val="-9.6016219871117206E-2"/>
                  <c:y val="0.151439512366604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F3-4C0A-BFDD-5AC3F7942A0A}"/>
                </c:ext>
              </c:extLst>
            </c:dLbl>
            <c:dLbl>
              <c:idx val="3"/>
              <c:layout>
                <c:manualLayout>
                  <c:x val="-0.10714853521849306"/>
                  <c:y val="0.145614915737119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F3-4C0A-BFDD-5AC3F7942A0A}"/>
                </c:ext>
              </c:extLst>
            </c:dLbl>
            <c:dLbl>
              <c:idx val="4"/>
              <c:layout>
                <c:manualLayout>
                  <c:x val="-0.11828085056586896"/>
                  <c:y val="0.119404230904438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F3-4C0A-BFDD-5AC3F7942A0A}"/>
                </c:ext>
              </c:extLst>
            </c:dLbl>
            <c:dLbl>
              <c:idx val="5"/>
              <c:layout>
                <c:manualLayout>
                  <c:x val="-0.10436545638164908"/>
                  <c:y val="0.1135796342749535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65000"/>
                          <a:lumOff val="35000"/>
                        </a:schemeClr>
                      </a:solidFill>
                      <a:highlight>
                        <a:srgbClr val="FFFF00"/>
                      </a:highlight>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BF3-4C0A-BFDD-5AC3F7942A0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Feuil1!$C$3:$H$3</c:f>
              <c:strCache>
                <c:ptCount val="6"/>
                <c:pt idx="0">
                  <c:v>2017</c:v>
                </c:pt>
                <c:pt idx="1">
                  <c:v>2018</c:v>
                </c:pt>
                <c:pt idx="2">
                  <c:v>2019</c:v>
                </c:pt>
                <c:pt idx="3">
                  <c:v>2020</c:v>
                </c:pt>
                <c:pt idx="4">
                  <c:v>2021</c:v>
                </c:pt>
                <c:pt idx="5">
                  <c:v>BP2022</c:v>
                </c:pt>
              </c:strCache>
            </c:strRef>
          </c:cat>
          <c:val>
            <c:numRef>
              <c:f>Feuil1!$C$5:$H$5</c:f>
              <c:numCache>
                <c:formatCode>#,##0.00</c:formatCode>
                <c:ptCount val="6"/>
                <c:pt idx="0">
                  <c:v>991925</c:v>
                </c:pt>
                <c:pt idx="1">
                  <c:v>848729</c:v>
                </c:pt>
                <c:pt idx="2">
                  <c:v>981284</c:v>
                </c:pt>
                <c:pt idx="3">
                  <c:v>1011577</c:v>
                </c:pt>
                <c:pt idx="4">
                  <c:v>734868</c:v>
                </c:pt>
                <c:pt idx="5">
                  <c:v>672000</c:v>
                </c:pt>
              </c:numCache>
            </c:numRef>
          </c:val>
          <c:smooth val="0"/>
          <c:extLst>
            <c:ext xmlns:c16="http://schemas.microsoft.com/office/drawing/2014/chart" uri="{C3380CC4-5D6E-409C-BE32-E72D297353CC}">
              <c16:uniqueId val="{00000001-9BF3-4C0A-BFDD-5AC3F7942A0A}"/>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720717343"/>
        <c:axId val="720719839"/>
      </c:lineChart>
      <c:catAx>
        <c:axId val="720717343"/>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spc="20" baseline="0">
                <a:solidFill>
                  <a:schemeClr val="dk1">
                    <a:lumMod val="65000"/>
                    <a:lumOff val="35000"/>
                  </a:schemeClr>
                </a:solidFill>
                <a:latin typeface="+mn-lt"/>
                <a:ea typeface="+mn-ea"/>
                <a:cs typeface="+mn-cs"/>
              </a:defRPr>
            </a:pPr>
            <a:endParaRPr lang="fr-FR"/>
          </a:p>
        </c:txPr>
        <c:crossAx val="720719839"/>
        <c:crosses val="autoZero"/>
        <c:auto val="1"/>
        <c:lblAlgn val="ctr"/>
        <c:lblOffset val="100"/>
        <c:noMultiLvlLbl val="0"/>
      </c:catAx>
      <c:valAx>
        <c:axId val="720719839"/>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fr-FR"/>
          </a:p>
        </c:txPr>
        <c:crossAx val="720717343"/>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'[Feuille de calcul dans Notice_BP_2022.docx]Recettes Fct par service'!$B$2</c:f>
              <c:strCache>
                <c:ptCount val="1"/>
                <c:pt idx="0">
                  <c:v>BP + BS 2021</c:v>
                </c:pt>
              </c:strCache>
            </c:strRef>
          </c:tx>
          <c:spPr>
            <a:solidFill>
              <a:schemeClr val="accent6"/>
            </a:solidFill>
            <a:ln>
              <a:noFill/>
            </a:ln>
            <a:effectLst/>
            <a:sp3d/>
          </c:spPr>
          <c:invertIfNegative val="0"/>
          <c:cat>
            <c:strRef>
              <c:f>'[Feuille de calcul dans Notice_BP_2022.docx]Recettes Fct par service'!$A$3:$A$16</c:f>
              <c:strCache>
                <c:ptCount val="14"/>
                <c:pt idx="0">
                  <c:v>Jeunesse</c:v>
                </c:pt>
                <c:pt idx="1">
                  <c:v>Scolaire</c:v>
                </c:pt>
                <c:pt idx="2">
                  <c:v>Restauration municipale</c:v>
                </c:pt>
                <c:pt idx="3">
                  <c:v>Petite enfance</c:v>
                </c:pt>
                <c:pt idx="4">
                  <c:v>Relations citoyennes</c:v>
                </c:pt>
                <c:pt idx="5">
                  <c:v>Ressources humaines</c:v>
                </c:pt>
                <c:pt idx="6">
                  <c:v>Affaires culturelles</c:v>
                </c:pt>
                <c:pt idx="7">
                  <c:v>Police municipale</c:v>
                </c:pt>
                <c:pt idx="8">
                  <c:v>Communication-Evénementiel</c:v>
                </c:pt>
                <c:pt idx="9">
                  <c:v>Infrastructures sportives</c:v>
                </c:pt>
                <c:pt idx="10">
                  <c:v>Environnement</c:v>
                </c:pt>
                <c:pt idx="11">
                  <c:v>Voirie</c:v>
                </c:pt>
                <c:pt idx="12">
                  <c:v>Urbanisme</c:v>
                </c:pt>
                <c:pt idx="13">
                  <c:v>Logement</c:v>
                </c:pt>
              </c:strCache>
            </c:strRef>
          </c:cat>
          <c:val>
            <c:numRef>
              <c:f>'[Feuille de calcul dans Notice_BP_2022.docx]Recettes Fct par service'!$B$3:$B$16</c:f>
              <c:numCache>
                <c:formatCode>_("€"* #,##0.00_);_("€"* \(#,##0.00\);_("€"* "-"??_);_(@_)</c:formatCode>
                <c:ptCount val="14"/>
                <c:pt idx="0">
                  <c:v>560000</c:v>
                </c:pt>
                <c:pt idx="1">
                  <c:v>75000</c:v>
                </c:pt>
                <c:pt idx="2">
                  <c:v>75000</c:v>
                </c:pt>
                <c:pt idx="3">
                  <c:v>1215000</c:v>
                </c:pt>
                <c:pt idx="4">
                  <c:v>30840</c:v>
                </c:pt>
                <c:pt idx="5">
                  <c:v>320000</c:v>
                </c:pt>
                <c:pt idx="6">
                  <c:v>265800</c:v>
                </c:pt>
                <c:pt idx="7">
                  <c:v>90000</c:v>
                </c:pt>
                <c:pt idx="8">
                  <c:v>30000</c:v>
                </c:pt>
                <c:pt idx="9">
                  <c:v>16632</c:v>
                </c:pt>
                <c:pt idx="10">
                  <c:v>64700</c:v>
                </c:pt>
                <c:pt idx="11">
                  <c:v>10000</c:v>
                </c:pt>
                <c:pt idx="12">
                  <c:v>1089000</c:v>
                </c:pt>
                <c:pt idx="13">
                  <c:v>52500</c:v>
                </c:pt>
              </c:numCache>
            </c:numRef>
          </c:val>
          <c:extLst>
            <c:ext xmlns:c16="http://schemas.microsoft.com/office/drawing/2014/chart" uri="{C3380CC4-5D6E-409C-BE32-E72D297353CC}">
              <c16:uniqueId val="{00000000-E465-46D3-8734-EA1E7242D962}"/>
            </c:ext>
          </c:extLst>
        </c:ser>
        <c:ser>
          <c:idx val="1"/>
          <c:order val="1"/>
          <c:tx>
            <c:strRef>
              <c:f>'[Feuille de calcul dans Notice_BP_2022.docx]Recettes Fct par service'!$C$2</c:f>
              <c:strCache>
                <c:ptCount val="1"/>
                <c:pt idx="0">
                  <c:v>BP 2022</c:v>
                </c:pt>
              </c:strCache>
            </c:strRef>
          </c:tx>
          <c:spPr>
            <a:solidFill>
              <a:schemeClr val="accent5"/>
            </a:solidFill>
            <a:ln>
              <a:noFill/>
            </a:ln>
            <a:effectLst/>
            <a:sp3d/>
          </c:spPr>
          <c:invertIfNegative val="0"/>
          <c:cat>
            <c:strRef>
              <c:f>'[Feuille de calcul dans Notice_BP_2022.docx]Recettes Fct par service'!$A$3:$A$16</c:f>
              <c:strCache>
                <c:ptCount val="14"/>
                <c:pt idx="0">
                  <c:v>Jeunesse</c:v>
                </c:pt>
                <c:pt idx="1">
                  <c:v>Scolaire</c:v>
                </c:pt>
                <c:pt idx="2">
                  <c:v>Restauration municipale</c:v>
                </c:pt>
                <c:pt idx="3">
                  <c:v>Petite enfance</c:v>
                </c:pt>
                <c:pt idx="4">
                  <c:v>Relations citoyennes</c:v>
                </c:pt>
                <c:pt idx="5">
                  <c:v>Ressources humaines</c:v>
                </c:pt>
                <c:pt idx="6">
                  <c:v>Affaires culturelles</c:v>
                </c:pt>
                <c:pt idx="7">
                  <c:v>Police municipale</c:v>
                </c:pt>
                <c:pt idx="8">
                  <c:v>Communication-Evénementiel</c:v>
                </c:pt>
                <c:pt idx="9">
                  <c:v>Infrastructures sportives</c:v>
                </c:pt>
                <c:pt idx="10">
                  <c:v>Environnement</c:v>
                </c:pt>
                <c:pt idx="11">
                  <c:v>Voirie</c:v>
                </c:pt>
                <c:pt idx="12">
                  <c:v>Urbanisme</c:v>
                </c:pt>
                <c:pt idx="13">
                  <c:v>Logement</c:v>
                </c:pt>
              </c:strCache>
            </c:strRef>
          </c:cat>
          <c:val>
            <c:numRef>
              <c:f>'[Feuille de calcul dans Notice_BP_2022.docx]Recettes Fct par service'!$C$3:$C$16</c:f>
              <c:numCache>
                <c:formatCode>_("€"* #,##0.00_);_("€"* \(#,##0.00\);_("€"* "-"??_);_(@_)</c:formatCode>
                <c:ptCount val="14"/>
                <c:pt idx="0">
                  <c:v>470000</c:v>
                </c:pt>
                <c:pt idx="1">
                  <c:v>148861.32999999999</c:v>
                </c:pt>
                <c:pt idx="2">
                  <c:v>150000</c:v>
                </c:pt>
                <c:pt idx="3">
                  <c:v>923000</c:v>
                </c:pt>
                <c:pt idx="4">
                  <c:v>30640</c:v>
                </c:pt>
                <c:pt idx="5">
                  <c:v>255100</c:v>
                </c:pt>
                <c:pt idx="6">
                  <c:v>295200</c:v>
                </c:pt>
                <c:pt idx="7">
                  <c:v>90000</c:v>
                </c:pt>
                <c:pt idx="8">
                  <c:v>30000</c:v>
                </c:pt>
                <c:pt idx="9">
                  <c:v>16000</c:v>
                </c:pt>
                <c:pt idx="10">
                  <c:v>104800</c:v>
                </c:pt>
                <c:pt idx="11">
                  <c:v>10000</c:v>
                </c:pt>
                <c:pt idx="12">
                  <c:v>1589000</c:v>
                </c:pt>
                <c:pt idx="13">
                  <c:v>60000</c:v>
                </c:pt>
              </c:numCache>
            </c:numRef>
          </c:val>
          <c:extLst>
            <c:ext xmlns:c16="http://schemas.microsoft.com/office/drawing/2014/chart" uri="{C3380CC4-5D6E-409C-BE32-E72D297353CC}">
              <c16:uniqueId val="{00000001-E465-46D3-8734-EA1E7242D962}"/>
            </c:ext>
          </c:extLst>
        </c:ser>
        <c:dLbls>
          <c:showLegendKey val="0"/>
          <c:showVal val="0"/>
          <c:showCatName val="0"/>
          <c:showSerName val="0"/>
          <c:showPercent val="0"/>
          <c:showBubbleSize val="0"/>
        </c:dLbls>
        <c:gapWidth val="150"/>
        <c:shape val="box"/>
        <c:axId val="2068533216"/>
        <c:axId val="2068498288"/>
        <c:axId val="0"/>
      </c:bar3DChart>
      <c:catAx>
        <c:axId val="2068533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2068498288"/>
        <c:crosses val="autoZero"/>
        <c:auto val="1"/>
        <c:lblAlgn val="ctr"/>
        <c:lblOffset val="100"/>
        <c:noMultiLvlLbl val="0"/>
      </c:catAx>
      <c:valAx>
        <c:axId val="206849828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206853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chemeClr val="accent1"/>
      </a:solid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0360487207027681"/>
          <c:y val="2.4173843845197555E-2"/>
          <c:w val="0.66214520252199094"/>
          <c:h val="0.44853159786885149"/>
        </c:manualLayout>
      </c:layout>
      <c:bar3DChart>
        <c:barDir val="col"/>
        <c:grouping val="clustered"/>
        <c:varyColors val="0"/>
        <c:ser>
          <c:idx val="0"/>
          <c:order val="0"/>
          <c:tx>
            <c:strRef>
              <c:f>'[Feuille de calcul dans Notice_BP_2022.docx]Dépenses Fct'!$C$2</c:f>
              <c:strCache>
                <c:ptCount val="1"/>
                <c:pt idx="0">
                  <c:v>BP + BS 
2021</c:v>
                </c:pt>
              </c:strCache>
            </c:strRef>
          </c:tx>
          <c:spPr>
            <a:solidFill>
              <a:schemeClr val="accent6"/>
            </a:solidFill>
            <a:ln>
              <a:noFill/>
            </a:ln>
            <a:effectLst/>
            <a:sp3d/>
          </c:spPr>
          <c:invertIfNegative val="0"/>
          <c:cat>
            <c:strRef>
              <c:f>'[Feuille de calcul dans Notice_BP_2022.docx]Dépenses Fct'!$A$3:$B$11</c:f>
              <c:strCache>
                <c:ptCount val="9"/>
                <c:pt idx="0">
                  <c:v>Charges à caractère général</c:v>
                </c:pt>
                <c:pt idx="1">
                  <c:v>Charges de personnel</c:v>
                </c:pt>
                <c:pt idx="2">
                  <c:v>Atténuation de produits</c:v>
                </c:pt>
                <c:pt idx="3">
                  <c:v>Autres charges de gestion courante</c:v>
                </c:pt>
                <c:pt idx="4">
                  <c:v>Charges financières</c:v>
                </c:pt>
                <c:pt idx="5">
                  <c:v>Charges exceptionnelles</c:v>
                </c:pt>
                <c:pt idx="6">
                  <c:v>Dotations aux amortissements et provisions</c:v>
                </c:pt>
                <c:pt idx="7">
                  <c:v>Charges Covid à étaler</c:v>
                </c:pt>
                <c:pt idx="8">
                  <c:v>Autofinancement</c:v>
                </c:pt>
              </c:strCache>
            </c:strRef>
          </c:cat>
          <c:val>
            <c:numRef>
              <c:f>'[Feuille de calcul dans Notice_BP_2022.docx]Dépenses Fct'!$C$3:$C$11</c:f>
              <c:numCache>
                <c:formatCode>_("€"* #,##0.00_);_("€"* \(#,##0.00\);_("€"* "-"??_);_(@_)</c:formatCode>
                <c:ptCount val="9"/>
                <c:pt idx="0">
                  <c:v>5290746.1500000004</c:v>
                </c:pt>
                <c:pt idx="1">
                  <c:v>13500000</c:v>
                </c:pt>
                <c:pt idx="2">
                  <c:v>470000</c:v>
                </c:pt>
                <c:pt idx="3">
                  <c:v>1337710</c:v>
                </c:pt>
                <c:pt idx="4">
                  <c:v>238500</c:v>
                </c:pt>
                <c:pt idx="5">
                  <c:v>29000</c:v>
                </c:pt>
                <c:pt idx="6">
                  <c:v>820000</c:v>
                </c:pt>
                <c:pt idx="7">
                  <c:v>50000</c:v>
                </c:pt>
                <c:pt idx="8">
                  <c:v>2255207</c:v>
                </c:pt>
              </c:numCache>
            </c:numRef>
          </c:val>
          <c:extLst>
            <c:ext xmlns:c16="http://schemas.microsoft.com/office/drawing/2014/chart" uri="{C3380CC4-5D6E-409C-BE32-E72D297353CC}">
              <c16:uniqueId val="{00000000-DDEA-46AE-92FB-7EBDC54A6D82}"/>
            </c:ext>
          </c:extLst>
        </c:ser>
        <c:ser>
          <c:idx val="1"/>
          <c:order val="1"/>
          <c:tx>
            <c:strRef>
              <c:f>'[Feuille de calcul dans Notice_BP_2022.docx]Dépenses Fct'!$D$2</c:f>
              <c:strCache>
                <c:ptCount val="1"/>
                <c:pt idx="0">
                  <c:v>BP 2022</c:v>
                </c:pt>
              </c:strCache>
            </c:strRef>
          </c:tx>
          <c:spPr>
            <a:solidFill>
              <a:schemeClr val="accent5"/>
            </a:solidFill>
            <a:ln>
              <a:noFill/>
            </a:ln>
            <a:effectLst/>
            <a:sp3d/>
          </c:spPr>
          <c:invertIfNegative val="0"/>
          <c:cat>
            <c:strRef>
              <c:f>'[Feuille de calcul dans Notice_BP_2022.docx]Dépenses Fct'!$A$3:$B$11</c:f>
              <c:strCache>
                <c:ptCount val="9"/>
                <c:pt idx="0">
                  <c:v>Charges à caractère général</c:v>
                </c:pt>
                <c:pt idx="1">
                  <c:v>Charges de personnel</c:v>
                </c:pt>
                <c:pt idx="2">
                  <c:v>Atténuation de produits</c:v>
                </c:pt>
                <c:pt idx="3">
                  <c:v>Autres charges de gestion courante</c:v>
                </c:pt>
                <c:pt idx="4">
                  <c:v>Charges financières</c:v>
                </c:pt>
                <c:pt idx="5">
                  <c:v>Charges exceptionnelles</c:v>
                </c:pt>
                <c:pt idx="6">
                  <c:v>Dotations aux amortissements et provisions</c:v>
                </c:pt>
                <c:pt idx="7">
                  <c:v>Charges Covid à étaler</c:v>
                </c:pt>
                <c:pt idx="8">
                  <c:v>Autofinancement</c:v>
                </c:pt>
              </c:strCache>
            </c:strRef>
          </c:cat>
          <c:val>
            <c:numRef>
              <c:f>'[Feuille de calcul dans Notice_BP_2022.docx]Dépenses Fct'!$D$3:$D$11</c:f>
              <c:numCache>
                <c:formatCode>_("€"* #,##0.00_);_("€"* \(#,##0.00\);_("€"* "-"??_);_(@_)</c:formatCode>
                <c:ptCount val="9"/>
                <c:pt idx="0">
                  <c:v>5227998.03</c:v>
                </c:pt>
                <c:pt idx="1">
                  <c:v>13500000</c:v>
                </c:pt>
                <c:pt idx="2">
                  <c:v>475000</c:v>
                </c:pt>
                <c:pt idx="3">
                  <c:v>1373030</c:v>
                </c:pt>
                <c:pt idx="4">
                  <c:v>220000</c:v>
                </c:pt>
                <c:pt idx="5">
                  <c:v>24000</c:v>
                </c:pt>
                <c:pt idx="6">
                  <c:v>1113000</c:v>
                </c:pt>
                <c:pt idx="7">
                  <c:v>50000</c:v>
                </c:pt>
                <c:pt idx="8">
                  <c:v>1806956.84</c:v>
                </c:pt>
              </c:numCache>
            </c:numRef>
          </c:val>
          <c:extLst>
            <c:ext xmlns:c16="http://schemas.microsoft.com/office/drawing/2014/chart" uri="{C3380CC4-5D6E-409C-BE32-E72D297353CC}">
              <c16:uniqueId val="{00000001-DDEA-46AE-92FB-7EBDC54A6D82}"/>
            </c:ext>
          </c:extLst>
        </c:ser>
        <c:dLbls>
          <c:showLegendKey val="0"/>
          <c:showVal val="0"/>
          <c:showCatName val="0"/>
          <c:showSerName val="0"/>
          <c:showPercent val="0"/>
          <c:showBubbleSize val="0"/>
        </c:dLbls>
        <c:gapWidth val="150"/>
        <c:shape val="box"/>
        <c:axId val="1998630288"/>
        <c:axId val="1998631936"/>
        <c:axId val="0"/>
      </c:bar3DChart>
      <c:catAx>
        <c:axId val="19986302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998631936"/>
        <c:crosses val="autoZero"/>
        <c:auto val="1"/>
        <c:lblAlgn val="ctr"/>
        <c:lblOffset val="100"/>
        <c:noMultiLvlLbl val="0"/>
      </c:catAx>
      <c:valAx>
        <c:axId val="199863193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998630288"/>
        <c:crosses val="autoZero"/>
        <c:crossBetween val="between"/>
      </c:valAx>
      <c:spPr>
        <a:noFill/>
        <a:ln w="28575">
          <a:solidFill>
            <a:schemeClr val="accent1"/>
          </a:solidFill>
        </a:ln>
        <a:effectLst/>
      </c:spPr>
    </c:plotArea>
    <c:legend>
      <c:legendPos val="b"/>
      <c:layout>
        <c:manualLayout>
          <c:xMode val="edge"/>
          <c:yMode val="edge"/>
          <c:x val="0.51488278165292545"/>
          <c:y val="2.7907021021892947E-3"/>
          <c:w val="0.38123329641925241"/>
          <c:h val="0.105569742563323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279788633847826E-2"/>
          <c:y val="2.9891130615274687E-2"/>
          <c:w val="0.84582238559702583"/>
          <c:h val="0.80326122875203454"/>
        </c:manualLayout>
      </c:layout>
      <c:pie3DChart>
        <c:varyColors val="1"/>
        <c:ser>
          <c:idx val="0"/>
          <c:order val="0"/>
          <c:tx>
            <c:strRef>
              <c:f>'[Feuille de calcul dans Notice_BP_2022.docx]Dépenses Fct'!$C$2</c:f>
              <c:strCache>
                <c:ptCount val="1"/>
                <c:pt idx="0">
                  <c:v>BP + BS 
2021</c:v>
                </c:pt>
              </c:strCache>
            </c:strRef>
          </c:tx>
          <c:explosion val="12"/>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DD5-7B4B-8D63-16E45D18BB03}"/>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DD5-7B4B-8D63-16E45D18BB03}"/>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DD5-7B4B-8D63-16E45D18BB03}"/>
              </c:ext>
            </c:extLst>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7DD5-7B4B-8D63-16E45D18BB03}"/>
              </c:ext>
            </c:extLst>
          </c:dPt>
          <c:dPt>
            <c:idx val="4"/>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7DD5-7B4B-8D63-16E45D18BB03}"/>
              </c:ext>
            </c:extLst>
          </c:dPt>
          <c:dPt>
            <c:idx val="5"/>
            <c:bubble3D val="0"/>
            <c:explosion val="11"/>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7DD5-7B4B-8D63-16E45D18BB03}"/>
              </c:ext>
            </c:extLst>
          </c:dPt>
          <c:dLbls>
            <c:dLbl>
              <c:idx val="0"/>
              <c:layout>
                <c:manualLayout>
                  <c:x val="0.12042000339039234"/>
                  <c:y val="0.32934779789902446"/>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fr-FR"/>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DD5-7B4B-8D63-16E45D18BB03}"/>
                </c:ext>
              </c:extLst>
            </c:dLbl>
            <c:dLbl>
              <c:idx val="1"/>
              <c:tx>
                <c:rich>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fld id="{65BE92AE-264B-A74C-9534-46E2974E9C7F}" type="CATEGORYNAME">
                      <a:rPr lang="fr-FR" sz="1600">
                        <a:solidFill>
                          <a:schemeClr val="tx1"/>
                        </a:solidFill>
                      </a:rPr>
                      <a:pPr>
                        <a:defRPr sz="1600">
                          <a:solidFill>
                            <a:schemeClr val="tx1"/>
                          </a:solidFill>
                        </a:defRPr>
                      </a:pPr>
                      <a:t>[NOM DE CATÉGORIE]</a:t>
                    </a:fld>
                    <a:r>
                      <a:rPr lang="fr-FR" sz="1600" baseline="0" dirty="0">
                        <a:solidFill>
                          <a:schemeClr val="tx1"/>
                        </a:solidFill>
                      </a:rPr>
                      <a:t>; </a:t>
                    </a:r>
                    <a:fld id="{13A81995-E6C4-854F-9CEF-F87F4330500C}" type="VALUE">
                      <a:rPr lang="fr-FR" sz="1600" baseline="0">
                        <a:solidFill>
                          <a:schemeClr val="tx1"/>
                        </a:solidFill>
                      </a:rPr>
                      <a:pPr>
                        <a:defRPr sz="1600">
                          <a:solidFill>
                            <a:schemeClr val="tx1"/>
                          </a:solidFill>
                        </a:defRPr>
                      </a:pPr>
                      <a:t>[VALEUR]</a:t>
                    </a:fld>
                    <a:r>
                      <a:rPr lang="fr-FR" sz="1600" baseline="0">
                        <a:solidFill>
                          <a:schemeClr val="tx1"/>
                        </a:solidFill>
                      </a:rPr>
                      <a:t>; </a:t>
                    </a:r>
                  </a:p>
                  <a:p>
                    <a:pPr>
                      <a:defRPr sz="1600">
                        <a:solidFill>
                          <a:schemeClr val="tx1"/>
                        </a:solidFill>
                      </a:defRPr>
                    </a:pPr>
                    <a:fld id="{91371AD2-47B5-8D47-B12C-7DF676AEE11C}" type="PERCENTAGE">
                      <a:rPr lang="fr-FR" sz="1600" baseline="0" smtClean="0">
                        <a:solidFill>
                          <a:schemeClr val="tx1"/>
                        </a:solidFill>
                      </a:rPr>
                      <a:pPr>
                        <a:defRPr sz="1600">
                          <a:solidFill>
                            <a:schemeClr val="tx1"/>
                          </a:solidFill>
                        </a:defRPr>
                      </a:pPr>
                      <a:t>[POURCENTAGE]</a:t>
                    </a:fld>
                    <a:endParaRPr lang="fr-F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fr-FR"/>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D5-7B4B-8D63-16E45D18BB03}"/>
                </c:ext>
              </c:extLst>
            </c:dLbl>
            <c:dLbl>
              <c:idx val="2"/>
              <c:layout>
                <c:manualLayout>
                  <c:x val="-0.14269668286593792"/>
                  <c:y val="0.31630432075450865"/>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fld id="{E9A8D8C5-29F5-3C48-B606-C5779B125F65}" type="CATEGORYNAME">
                      <a:rPr lang="fr-FR" sz="1600">
                        <a:solidFill>
                          <a:schemeClr val="tx1"/>
                        </a:solidFill>
                      </a:rPr>
                      <a:pPr>
                        <a:defRPr sz="1600">
                          <a:solidFill>
                            <a:schemeClr val="tx1"/>
                          </a:solidFill>
                        </a:defRPr>
                      </a:pPr>
                      <a:t>[NOM DE CATÉGORIE]</a:t>
                    </a:fld>
                    <a:r>
                      <a:rPr lang="fr-FR" sz="1600" baseline="0" dirty="0">
                        <a:solidFill>
                          <a:schemeClr val="tx1"/>
                        </a:solidFill>
                      </a:rPr>
                      <a:t>; </a:t>
                    </a:r>
                    <a:fld id="{23C55ECE-EFE7-EC4F-AF94-0FDDFAA1EDAD}" type="VALUE">
                      <a:rPr lang="fr-FR" sz="1600" baseline="0">
                        <a:solidFill>
                          <a:schemeClr val="tx1"/>
                        </a:solidFill>
                      </a:rPr>
                      <a:pPr>
                        <a:defRPr sz="1600">
                          <a:solidFill>
                            <a:schemeClr val="tx1"/>
                          </a:solidFill>
                        </a:defRPr>
                      </a:pPr>
                      <a:t>[VALEUR]</a:t>
                    </a:fld>
                    <a:r>
                      <a:rPr lang="fr-FR" sz="1600" baseline="0" dirty="0">
                        <a:solidFill>
                          <a:schemeClr val="tx1"/>
                        </a:solidFill>
                      </a:rPr>
                      <a:t>; </a:t>
                    </a:r>
                  </a:p>
                  <a:p>
                    <a:pPr>
                      <a:defRPr sz="1600">
                        <a:solidFill>
                          <a:schemeClr val="tx1"/>
                        </a:solidFill>
                      </a:defRPr>
                    </a:pPr>
                    <a:fld id="{87BC44A4-55E8-A944-AE0F-9B9338FF1374}" type="PERCENTAGE">
                      <a:rPr lang="fr-FR" sz="1600" baseline="0" smtClean="0">
                        <a:solidFill>
                          <a:schemeClr val="tx1"/>
                        </a:solidFill>
                      </a:rPr>
                      <a:pPr>
                        <a:defRPr sz="1600">
                          <a:solidFill>
                            <a:schemeClr val="tx1"/>
                          </a:solidFill>
                        </a:defRPr>
                      </a:pPr>
                      <a:t>[POURCENTAGE]</a:t>
                    </a:fld>
                    <a:endParaRPr lang="fr-F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fr-FR"/>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DD5-7B4B-8D63-16E45D18BB03}"/>
                </c:ext>
              </c:extLst>
            </c:dLbl>
            <c:dLbl>
              <c:idx val="3"/>
              <c:layout>
                <c:manualLayout>
                  <c:x val="-0.15649867374005308"/>
                  <c:y val="6.5217385722579103E-3"/>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fld id="{3BA8E9AC-8804-4982-9898-2F9406E486C7}" type="CATEGORYNAME">
                      <a:rPr lang="fr-FR" sz="1600" dirty="0"/>
                      <a:pPr>
                        <a:defRPr sz="1600">
                          <a:solidFill>
                            <a:schemeClr val="tx1"/>
                          </a:solidFill>
                        </a:defRPr>
                      </a:pPr>
                      <a:t>[NOM DE CATÉGORIE]</a:t>
                    </a:fld>
                    <a:r>
                      <a:rPr lang="fr-FR" sz="1600" baseline="0" dirty="0"/>
                      <a:t>; </a:t>
                    </a:r>
                    <a:fld id="{E0C00153-AE59-40B9-BB4D-0096195B4848}" type="VALUE">
                      <a:rPr lang="fr-FR" sz="1600" baseline="0" dirty="0"/>
                      <a:pPr>
                        <a:defRPr sz="1600">
                          <a:solidFill>
                            <a:schemeClr val="tx1"/>
                          </a:solidFill>
                        </a:defRPr>
                      </a:pPr>
                      <a:t>[VALEUR]</a:t>
                    </a:fld>
                    <a:r>
                      <a:rPr lang="fr-FR" sz="1600" baseline="0" dirty="0"/>
                      <a:t>; </a:t>
                    </a:r>
                  </a:p>
                  <a:p>
                    <a:pPr>
                      <a:defRPr sz="1600">
                        <a:solidFill>
                          <a:schemeClr val="tx1"/>
                        </a:solidFill>
                      </a:defRPr>
                    </a:pPr>
                    <a:fld id="{DB388673-80DD-457B-9402-5F0161EAC53D}" type="PERCENTAGE">
                      <a:rPr lang="fr-FR" sz="1600" baseline="0" smtClean="0"/>
                      <a:pPr>
                        <a:defRPr sz="1600">
                          <a:solidFill>
                            <a:schemeClr val="tx1"/>
                          </a:solidFill>
                        </a:defRPr>
                      </a:pPr>
                      <a:t>[POURCENTAGE]</a:t>
                    </a:fld>
                    <a:endParaRPr lang="fr-F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fr-FR"/>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DD5-7B4B-8D63-16E45D18BB03}"/>
                </c:ext>
              </c:extLst>
            </c:dLbl>
            <c:dLbl>
              <c:idx val="4"/>
              <c:layout>
                <c:manualLayout>
                  <c:x val="0.41429244601991477"/>
                  <c:y val="2.9347823575160598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fld id="{2DCDB01C-647A-E043-9D8A-E1C80685ED62}" type="CATEGORYNAME">
                      <a:rPr lang="fr-FR" sz="1600">
                        <a:solidFill>
                          <a:schemeClr val="tx1"/>
                        </a:solidFill>
                      </a:rPr>
                      <a:pPr>
                        <a:defRPr sz="1600">
                          <a:solidFill>
                            <a:schemeClr val="tx1"/>
                          </a:solidFill>
                        </a:defRPr>
                      </a:pPr>
                      <a:t>[NOM DE CATÉGORIE]</a:t>
                    </a:fld>
                    <a:r>
                      <a:rPr lang="fr-FR" sz="1600" baseline="0" dirty="0">
                        <a:solidFill>
                          <a:schemeClr val="tx1"/>
                        </a:solidFill>
                      </a:rPr>
                      <a:t>; </a:t>
                    </a:r>
                    <a:fld id="{9966BAD9-2116-2C45-96A1-FDCC19294C8B}" type="VALUE">
                      <a:rPr lang="fr-FR" sz="1600" baseline="0">
                        <a:solidFill>
                          <a:schemeClr val="tx1"/>
                        </a:solidFill>
                      </a:rPr>
                      <a:pPr>
                        <a:defRPr sz="1600">
                          <a:solidFill>
                            <a:schemeClr val="tx1"/>
                          </a:solidFill>
                        </a:defRPr>
                      </a:pPr>
                      <a:t>[VALEUR]</a:t>
                    </a:fld>
                    <a:r>
                      <a:rPr lang="fr-FR" sz="1600" baseline="0" dirty="0">
                        <a:solidFill>
                          <a:schemeClr val="tx1"/>
                        </a:solidFill>
                      </a:rPr>
                      <a:t>; </a:t>
                    </a:r>
                  </a:p>
                  <a:p>
                    <a:pPr>
                      <a:defRPr sz="1600">
                        <a:solidFill>
                          <a:schemeClr val="tx1"/>
                        </a:solidFill>
                      </a:defRPr>
                    </a:pPr>
                    <a:fld id="{F6F25937-5F0B-2F46-8EBE-B7B5EFD8B5B7}" type="PERCENTAGE">
                      <a:rPr lang="fr-FR" sz="1600" baseline="0" smtClean="0">
                        <a:solidFill>
                          <a:schemeClr val="tx1"/>
                        </a:solidFill>
                      </a:rPr>
                      <a:pPr>
                        <a:defRPr sz="1600">
                          <a:solidFill>
                            <a:schemeClr val="tx1"/>
                          </a:solidFill>
                        </a:defRPr>
                      </a:pPr>
                      <a:t>[POURCENTAGE]</a:t>
                    </a:fld>
                    <a:endParaRPr lang="fr-F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fr-FR"/>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DD5-7B4B-8D63-16E45D18BB03}"/>
                </c:ext>
              </c:extLst>
            </c:dLbl>
            <c:dLbl>
              <c:idx val="5"/>
              <c:delete val="1"/>
              <c:extLst>
                <c:ext xmlns:c15="http://schemas.microsoft.com/office/drawing/2012/chart" uri="{CE6537A1-D6FC-4f65-9D91-7224C49458BB}"/>
                <c:ext xmlns:c16="http://schemas.microsoft.com/office/drawing/2014/chart" uri="{C3380CC4-5D6E-409C-BE32-E72D297353CC}">
                  <c16:uniqueId val="{0000000B-7DD5-7B4B-8D63-16E45D18BB0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fr-FR"/>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'[Feuille de calcul dans Notice_BP_2022.docx]Dépenses Fct'!$B$3:$B$8</c:f>
              <c:strCache>
                <c:ptCount val="6"/>
                <c:pt idx="0">
                  <c:v>Charges à caractère général</c:v>
                </c:pt>
                <c:pt idx="1">
                  <c:v>Charges de personnel</c:v>
                </c:pt>
                <c:pt idx="2">
                  <c:v>Atténuation de produits</c:v>
                </c:pt>
                <c:pt idx="3">
                  <c:v>Autres charges de gestion courante</c:v>
                </c:pt>
                <c:pt idx="4">
                  <c:v>Charges financières</c:v>
                </c:pt>
                <c:pt idx="5">
                  <c:v>Charges exceptionnelles</c:v>
                </c:pt>
              </c:strCache>
            </c:strRef>
          </c:cat>
          <c:val>
            <c:numRef>
              <c:f>'[Feuille de calcul dans Notice_BP_2022.docx]Dépenses Fct'!$C$3:$C$8</c:f>
              <c:numCache>
                <c:formatCode>_("€"* #,##0.00_);_("€"* \(#,##0.00\);_("€"* "-"??_);_(@_)</c:formatCode>
                <c:ptCount val="6"/>
                <c:pt idx="0">
                  <c:v>5290746.1500000004</c:v>
                </c:pt>
                <c:pt idx="1">
                  <c:v>13500000</c:v>
                </c:pt>
                <c:pt idx="2">
                  <c:v>470000</c:v>
                </c:pt>
                <c:pt idx="3">
                  <c:v>1337710</c:v>
                </c:pt>
                <c:pt idx="4">
                  <c:v>238500</c:v>
                </c:pt>
                <c:pt idx="5">
                  <c:v>29000</c:v>
                </c:pt>
              </c:numCache>
            </c:numRef>
          </c:val>
          <c:extLst>
            <c:ext xmlns:c16="http://schemas.microsoft.com/office/drawing/2014/chart" uri="{C3380CC4-5D6E-409C-BE32-E72D297353CC}">
              <c16:uniqueId val="{0000000C-7DD5-7B4B-8D63-16E45D18BB03}"/>
            </c:ext>
          </c:extLst>
        </c:ser>
        <c:ser>
          <c:idx val="1"/>
          <c:order val="1"/>
          <c:tx>
            <c:strRef>
              <c:f>'[Feuille de calcul dans Notice_BP_2022.docx]Dépenses Fct'!$D$2</c:f>
              <c:strCache>
                <c:ptCount val="1"/>
                <c:pt idx="0">
                  <c:v>BP 2022</c:v>
                </c:pt>
              </c:strCache>
            </c:strRef>
          </c:tx>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7DD5-7B4B-8D63-16E45D18BB03}"/>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7DD5-7B4B-8D63-16E45D18BB03}"/>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2-7DD5-7B4B-8D63-16E45D18BB03}"/>
              </c:ext>
            </c:extLst>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4-7DD5-7B4B-8D63-16E45D18BB03}"/>
              </c:ext>
            </c:extLst>
          </c:dPt>
          <c:dPt>
            <c:idx val="4"/>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6-7DD5-7B4B-8D63-16E45D18BB03}"/>
              </c:ext>
            </c:extLst>
          </c:dPt>
          <c:dPt>
            <c:idx val="5"/>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8-7DD5-7B4B-8D63-16E45D18BB03}"/>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fr-FR"/>
                </a:p>
              </c:txPr>
              <c:dLblPos val="outEnd"/>
              <c:showLegendKey val="0"/>
              <c:showVal val="1"/>
              <c:showCatName val="1"/>
              <c:showSerName val="0"/>
              <c:showPercent val="1"/>
              <c:showBubbleSize val="0"/>
              <c:extLst>
                <c:ext xmlns:c16="http://schemas.microsoft.com/office/drawing/2014/chart" uri="{C3380CC4-5D6E-409C-BE32-E72D297353CC}">
                  <c16:uniqueId val="{0000000E-7DD5-7B4B-8D63-16E45D18BB03}"/>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fr-FR"/>
                </a:p>
              </c:txPr>
              <c:dLblPos val="outEnd"/>
              <c:showLegendKey val="0"/>
              <c:showVal val="1"/>
              <c:showCatName val="1"/>
              <c:showSerName val="0"/>
              <c:showPercent val="1"/>
              <c:showBubbleSize val="0"/>
              <c:extLst>
                <c:ext xmlns:c16="http://schemas.microsoft.com/office/drawing/2014/chart" uri="{C3380CC4-5D6E-409C-BE32-E72D297353CC}">
                  <c16:uniqueId val="{00000010-7DD5-7B4B-8D63-16E45D18BB03}"/>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outEnd"/>
              <c:showLegendKey val="0"/>
              <c:showVal val="1"/>
              <c:showCatName val="1"/>
              <c:showSerName val="0"/>
              <c:showPercent val="1"/>
              <c:showBubbleSize val="0"/>
              <c:extLst>
                <c:ext xmlns:c16="http://schemas.microsoft.com/office/drawing/2014/chart" uri="{C3380CC4-5D6E-409C-BE32-E72D297353CC}">
                  <c16:uniqueId val="{00000012-7DD5-7B4B-8D63-16E45D18BB03}"/>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fr-FR"/>
                </a:p>
              </c:txPr>
              <c:dLblPos val="outEnd"/>
              <c:showLegendKey val="0"/>
              <c:showVal val="1"/>
              <c:showCatName val="1"/>
              <c:showSerName val="0"/>
              <c:showPercent val="1"/>
              <c:showBubbleSize val="0"/>
              <c:extLst>
                <c:ext xmlns:c16="http://schemas.microsoft.com/office/drawing/2014/chart" uri="{C3380CC4-5D6E-409C-BE32-E72D297353CC}">
                  <c16:uniqueId val="{00000014-7DD5-7B4B-8D63-16E45D18BB03}"/>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fr-FR"/>
                </a:p>
              </c:txPr>
              <c:dLblPos val="outEnd"/>
              <c:showLegendKey val="0"/>
              <c:showVal val="1"/>
              <c:showCatName val="1"/>
              <c:showSerName val="0"/>
              <c:showPercent val="1"/>
              <c:showBubbleSize val="0"/>
              <c:extLst>
                <c:ext xmlns:c16="http://schemas.microsoft.com/office/drawing/2014/chart" uri="{C3380CC4-5D6E-409C-BE32-E72D297353CC}">
                  <c16:uniqueId val="{00000016-7DD5-7B4B-8D63-16E45D18BB03}"/>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fr-FR"/>
                </a:p>
              </c:txPr>
              <c:dLblPos val="outEnd"/>
              <c:showLegendKey val="0"/>
              <c:showVal val="1"/>
              <c:showCatName val="1"/>
              <c:showSerName val="0"/>
              <c:showPercent val="1"/>
              <c:showBubbleSize val="0"/>
              <c:extLst>
                <c:ext xmlns:c16="http://schemas.microsoft.com/office/drawing/2014/chart" uri="{C3380CC4-5D6E-409C-BE32-E72D297353CC}">
                  <c16:uniqueId val="{00000018-7DD5-7B4B-8D63-16E45D18BB03}"/>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'[Feuille de calcul dans Notice_BP_2022.docx]Dépenses Fct'!$B$3:$B$8</c:f>
              <c:strCache>
                <c:ptCount val="6"/>
                <c:pt idx="0">
                  <c:v>Charges à caractère général</c:v>
                </c:pt>
                <c:pt idx="1">
                  <c:v>Charges de personnel</c:v>
                </c:pt>
                <c:pt idx="2">
                  <c:v>Atténuation de produits</c:v>
                </c:pt>
                <c:pt idx="3">
                  <c:v>Autres charges de gestion courante</c:v>
                </c:pt>
                <c:pt idx="4">
                  <c:v>Charges financières</c:v>
                </c:pt>
                <c:pt idx="5">
                  <c:v>Charges exceptionnelles</c:v>
                </c:pt>
              </c:strCache>
            </c:strRef>
          </c:cat>
          <c:val>
            <c:numRef>
              <c:f>'[Feuille de calcul dans Notice_BP_2022.docx]Dépenses Fct'!$D$3:$D$8</c:f>
              <c:numCache>
                <c:formatCode>_("€"* #,##0.00_);_("€"* \(#,##0.00\);_("€"* "-"??_);_(@_)</c:formatCode>
                <c:ptCount val="6"/>
                <c:pt idx="0">
                  <c:v>5227998.03</c:v>
                </c:pt>
                <c:pt idx="1">
                  <c:v>13500000</c:v>
                </c:pt>
                <c:pt idx="2">
                  <c:v>475000</c:v>
                </c:pt>
                <c:pt idx="3">
                  <c:v>1373030</c:v>
                </c:pt>
                <c:pt idx="4">
                  <c:v>220000</c:v>
                </c:pt>
                <c:pt idx="5">
                  <c:v>24000</c:v>
                </c:pt>
              </c:numCache>
            </c:numRef>
          </c:val>
          <c:extLst>
            <c:ext xmlns:c16="http://schemas.microsoft.com/office/drawing/2014/chart" uri="{C3380CC4-5D6E-409C-BE32-E72D297353CC}">
              <c16:uniqueId val="{00000019-7DD5-7B4B-8D63-16E45D18BB03}"/>
            </c:ext>
          </c:extLst>
        </c:ser>
        <c:dLbls>
          <c:dLblPos val="outEnd"/>
          <c:showLegendKey val="0"/>
          <c:showVal val="1"/>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'[Feuille de calcul dans Notice_BP_2022.docx]Dépenses Fct'!$C$138</c:f>
              <c:strCache>
                <c:ptCount val="1"/>
                <c:pt idx="0">
                  <c:v>BP + BS 2021</c:v>
                </c:pt>
              </c:strCache>
            </c:strRef>
          </c:tx>
          <c:spPr>
            <a:solidFill>
              <a:schemeClr val="accent6"/>
            </a:solidFill>
            <a:ln>
              <a:noFill/>
            </a:ln>
            <a:effectLst/>
            <a:sp3d/>
          </c:spPr>
          <c:invertIfNegative val="0"/>
          <c:cat>
            <c:strRef>
              <c:f>'[Feuille de calcul dans Notice_BP_2022.docx]Dépenses Fct'!$B$139:$B$143</c:f>
              <c:strCache>
                <c:ptCount val="5"/>
                <c:pt idx="0">
                  <c:v>POLE FAMILLE</c:v>
                </c:pt>
                <c:pt idx="1">
                  <c:v>DIRECTION GENERALE </c:v>
                </c:pt>
                <c:pt idx="2">
                  <c:v>POLE RESSOURCES</c:v>
                </c:pt>
                <c:pt idx="3">
                  <c:v>POLE SOLIDARITE</c:v>
                </c:pt>
                <c:pt idx="4">
                  <c:v> SERVICES TECHNIQUES</c:v>
                </c:pt>
              </c:strCache>
            </c:strRef>
          </c:cat>
          <c:val>
            <c:numRef>
              <c:f>'[Feuille de calcul dans Notice_BP_2022.docx]Dépenses Fct'!$C$139:$C$143</c:f>
              <c:numCache>
                <c:formatCode>"€"#,##0.00_);[Red]\("€"#,##0.00\)</c:formatCode>
                <c:ptCount val="5"/>
                <c:pt idx="0">
                  <c:v>1142350</c:v>
                </c:pt>
                <c:pt idx="1">
                  <c:v>1370285</c:v>
                </c:pt>
                <c:pt idx="2">
                  <c:v>15444646.15</c:v>
                </c:pt>
                <c:pt idx="3">
                  <c:v>402500</c:v>
                </c:pt>
                <c:pt idx="4">
                  <c:v>2506175</c:v>
                </c:pt>
              </c:numCache>
            </c:numRef>
          </c:val>
          <c:extLst>
            <c:ext xmlns:c16="http://schemas.microsoft.com/office/drawing/2014/chart" uri="{C3380CC4-5D6E-409C-BE32-E72D297353CC}">
              <c16:uniqueId val="{00000000-99C2-4672-B4C6-90A9AC444ABB}"/>
            </c:ext>
          </c:extLst>
        </c:ser>
        <c:ser>
          <c:idx val="1"/>
          <c:order val="1"/>
          <c:tx>
            <c:strRef>
              <c:f>'[Feuille de calcul dans Notice_BP_2022.docx]Dépenses Fct'!$D$138</c:f>
              <c:strCache>
                <c:ptCount val="1"/>
                <c:pt idx="0">
                  <c:v>BP 2022</c:v>
                </c:pt>
              </c:strCache>
            </c:strRef>
          </c:tx>
          <c:spPr>
            <a:solidFill>
              <a:schemeClr val="accent5"/>
            </a:solidFill>
            <a:ln>
              <a:noFill/>
            </a:ln>
            <a:effectLst/>
            <a:sp3d/>
          </c:spPr>
          <c:invertIfNegative val="0"/>
          <c:cat>
            <c:strRef>
              <c:f>'[Feuille de calcul dans Notice_BP_2022.docx]Dépenses Fct'!$B$139:$B$143</c:f>
              <c:strCache>
                <c:ptCount val="5"/>
                <c:pt idx="0">
                  <c:v>POLE FAMILLE</c:v>
                </c:pt>
                <c:pt idx="1">
                  <c:v>DIRECTION GENERALE </c:v>
                </c:pt>
                <c:pt idx="2">
                  <c:v>POLE RESSOURCES</c:v>
                </c:pt>
                <c:pt idx="3">
                  <c:v>POLE SOLIDARITE</c:v>
                </c:pt>
                <c:pt idx="4">
                  <c:v> SERVICES TECHNIQUES</c:v>
                </c:pt>
              </c:strCache>
            </c:strRef>
          </c:cat>
          <c:val>
            <c:numRef>
              <c:f>'[Feuille de calcul dans Notice_BP_2022.docx]Dépenses Fct'!$D$139:$D$143</c:f>
              <c:numCache>
                <c:formatCode>"€"#,##0.00_);[Red]\("€"#,##0.00\)</c:formatCode>
                <c:ptCount val="5"/>
                <c:pt idx="0">
                  <c:v>1296950.08</c:v>
                </c:pt>
                <c:pt idx="1">
                  <c:v>1288565.44</c:v>
                </c:pt>
                <c:pt idx="2">
                  <c:v>15458556.470000001</c:v>
                </c:pt>
                <c:pt idx="3">
                  <c:v>302500</c:v>
                </c:pt>
                <c:pt idx="4">
                  <c:v>2473456.04</c:v>
                </c:pt>
              </c:numCache>
            </c:numRef>
          </c:val>
          <c:extLst>
            <c:ext xmlns:c16="http://schemas.microsoft.com/office/drawing/2014/chart" uri="{C3380CC4-5D6E-409C-BE32-E72D297353CC}">
              <c16:uniqueId val="{00000001-99C2-4672-B4C6-90A9AC444ABB}"/>
            </c:ext>
          </c:extLst>
        </c:ser>
        <c:dLbls>
          <c:showLegendKey val="0"/>
          <c:showVal val="0"/>
          <c:showCatName val="0"/>
          <c:showSerName val="0"/>
          <c:showPercent val="0"/>
          <c:showBubbleSize val="0"/>
        </c:dLbls>
        <c:gapWidth val="150"/>
        <c:shape val="box"/>
        <c:axId val="2046365936"/>
        <c:axId val="2046524032"/>
        <c:axId val="0"/>
      </c:bar3DChart>
      <c:catAx>
        <c:axId val="2046365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2046524032"/>
        <c:crosses val="autoZero"/>
        <c:auto val="1"/>
        <c:lblAlgn val="ctr"/>
        <c:lblOffset val="100"/>
        <c:noMultiLvlLbl val="0"/>
      </c:catAx>
      <c:valAx>
        <c:axId val="20465240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204636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chemeClr val="accent1"/>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0.43672</cdr:x>
      <cdr:y>0.45701</cdr:y>
    </cdr:from>
    <cdr:to>
      <cdr:x>0.5594</cdr:x>
      <cdr:y>0.57672</cdr:y>
    </cdr:to>
    <cdr:sp macro="" textlink="">
      <cdr:nvSpPr>
        <cdr:cNvPr id="2" name="ZoneTexte 1">
          <a:extLst xmlns:a="http://schemas.openxmlformats.org/drawingml/2006/main">
            <a:ext uri="{FF2B5EF4-FFF2-40B4-BE49-F238E27FC236}">
              <a16:creationId xmlns:a16="http://schemas.microsoft.com/office/drawing/2014/main" id="{4CD757FE-82D5-40AC-B21B-4B2600D6D29B}"/>
            </a:ext>
          </a:extLst>
        </cdr:cNvPr>
        <cdr:cNvSpPr txBox="1"/>
      </cdr:nvSpPr>
      <cdr:spPr>
        <a:xfrm xmlns:a="http://schemas.openxmlformats.org/drawingml/2006/main">
          <a:off x="4030376" y="1628987"/>
          <a:ext cx="1132114" cy="4267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cdr:x>
      <cdr:y>0</cdr:y>
    </cdr:from>
    <cdr:to>
      <cdr:x>0.1962</cdr:x>
      <cdr:y>0.14025</cdr:y>
    </cdr:to>
    <cdr:pic>
      <cdr:nvPicPr>
        <cdr:cNvPr id="3" name="chart">
          <a:extLst xmlns:a="http://schemas.openxmlformats.org/drawingml/2006/main">
            <a:ext uri="{FF2B5EF4-FFF2-40B4-BE49-F238E27FC236}">
              <a16:creationId xmlns:a16="http://schemas.microsoft.com/office/drawing/2014/main" id="{14618F0F-1A71-42E8-A2D6-7996B7EBBA3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810669" cy="499915"/>
        </a:xfrm>
        <a:prstGeom xmlns:a="http://schemas.openxmlformats.org/drawingml/2006/main" prst="rect">
          <a:avLst/>
        </a:prstGeom>
      </cdr:spPr>
    </cdr:pic>
  </cdr:relSizeAnchor>
  <cdr:relSizeAnchor xmlns:cdr="http://schemas.openxmlformats.org/drawingml/2006/chartDrawing">
    <cdr:from>
      <cdr:x>0</cdr:x>
      <cdr:y>0</cdr:y>
    </cdr:from>
    <cdr:to>
      <cdr:x>0.1962</cdr:x>
      <cdr:y>0.14025</cdr:y>
    </cdr:to>
    <cdr:pic>
      <cdr:nvPicPr>
        <cdr:cNvPr id="4" name="chart">
          <a:extLst xmlns:a="http://schemas.openxmlformats.org/drawingml/2006/main">
            <a:ext uri="{FF2B5EF4-FFF2-40B4-BE49-F238E27FC236}">
              <a16:creationId xmlns:a16="http://schemas.microsoft.com/office/drawing/2014/main" id="{6757F5B0-DFDE-4E28-9D39-92E334F874F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810669" cy="499915"/>
        </a:xfrm>
        <a:prstGeom xmlns:a="http://schemas.openxmlformats.org/drawingml/2006/main" prst="rect">
          <a:avLst/>
        </a:prstGeom>
      </cdr:spPr>
    </cdr:pic>
  </cdr:relSizeAnchor>
  <cdr:relSizeAnchor xmlns:cdr="http://schemas.openxmlformats.org/drawingml/2006/chartDrawing">
    <cdr:from>
      <cdr:x>0.44522</cdr:x>
      <cdr:y>0.44968</cdr:y>
    </cdr:from>
    <cdr:to>
      <cdr:x>0.55468</cdr:x>
      <cdr:y>0.57672</cdr:y>
    </cdr:to>
    <cdr:sp macro="" textlink="">
      <cdr:nvSpPr>
        <cdr:cNvPr id="5" name="ZoneTexte 4">
          <a:extLst xmlns:a="http://schemas.openxmlformats.org/drawingml/2006/main">
            <a:ext uri="{FF2B5EF4-FFF2-40B4-BE49-F238E27FC236}">
              <a16:creationId xmlns:a16="http://schemas.microsoft.com/office/drawing/2014/main" id="{15A7A204-B28B-4E4D-874F-928371F12C60}"/>
            </a:ext>
          </a:extLst>
        </cdr:cNvPr>
        <cdr:cNvSpPr txBox="1"/>
      </cdr:nvSpPr>
      <cdr:spPr>
        <a:xfrm xmlns:a="http://schemas.openxmlformats.org/drawingml/2006/main">
          <a:off x="4108753" y="1602861"/>
          <a:ext cx="1010194" cy="4528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0.39209</cdr:x>
      <cdr:y>0.4066</cdr:y>
    </cdr:from>
    <cdr:to>
      <cdr:x>0.58367</cdr:x>
      <cdr:y>0.50293</cdr:y>
    </cdr:to>
    <cdr:sp macro="" textlink="">
      <cdr:nvSpPr>
        <cdr:cNvPr id="2" name="ZoneTexte 1">
          <a:extLst xmlns:a="http://schemas.openxmlformats.org/drawingml/2006/main">
            <a:ext uri="{FF2B5EF4-FFF2-40B4-BE49-F238E27FC236}">
              <a16:creationId xmlns:a16="http://schemas.microsoft.com/office/drawing/2014/main" id="{2A1143CA-C3CB-44F3-8234-DC2CEEB3A504}"/>
            </a:ext>
          </a:extLst>
        </cdr:cNvPr>
        <cdr:cNvSpPr txBox="1"/>
      </cdr:nvSpPr>
      <cdr:spPr>
        <a:xfrm xmlns:a="http://schemas.openxmlformats.org/drawingml/2006/main">
          <a:off x="3725054" y="1985000"/>
          <a:ext cx="1820092" cy="470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2000" b="1" dirty="0"/>
            <a:t>1 737 501,33 €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7DE6854-BE83-4346-9408-E6B1E0677CA1}" type="datetimeFigureOut">
              <a:rPr lang="fr-FR" smtClean="0"/>
              <a:t>30/03/2022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AD0C571-A632-4546-872F-1ADD67389972}" type="slidenum">
              <a:rPr lang="fr-FR" smtClean="0"/>
              <a:t>‹N°›</a:t>
            </a:fld>
            <a:endParaRPr lang="fr-FR"/>
          </a:p>
        </p:txBody>
      </p:sp>
    </p:spTree>
    <p:extLst>
      <p:ext uri="{BB962C8B-B14F-4D97-AF65-F5344CB8AC3E}">
        <p14:creationId xmlns:p14="http://schemas.microsoft.com/office/powerpoint/2010/main" val="395669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5EF7C-9C2E-3340-915F-4D1BD615B4D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DF11F70-BCB7-0B46-A7F7-C1240E5BBA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D39D24C-62EC-E245-B59F-BEB10D1BD580}"/>
              </a:ext>
            </a:extLst>
          </p:cNvPr>
          <p:cNvSpPr>
            <a:spLocks noGrp="1"/>
          </p:cNvSpPr>
          <p:nvPr>
            <p:ph type="dt" sz="half" idx="10"/>
          </p:nvPr>
        </p:nvSpPr>
        <p:spPr/>
        <p:txBody>
          <a:bodyPr/>
          <a:lstStyle/>
          <a:p>
            <a:fld id="{7284C2D9-AEEE-4ADC-AD1D-4DA2FA65D3F1}" type="datetime1">
              <a:rPr lang="fr-FR" smtClean="0"/>
              <a:t>30/03/2022</a:t>
            </a:fld>
            <a:endParaRPr lang="fr-FR"/>
          </a:p>
        </p:txBody>
      </p:sp>
      <p:sp>
        <p:nvSpPr>
          <p:cNvPr id="5" name="Espace réservé du pied de page 4">
            <a:extLst>
              <a:ext uri="{FF2B5EF4-FFF2-40B4-BE49-F238E27FC236}">
                <a16:creationId xmlns:a16="http://schemas.microsoft.com/office/drawing/2014/main" id="{8CA9039F-AA2B-9045-9BB6-6FAACEB625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DC22A5-E161-6449-8CF4-B96A51A08DBD}"/>
              </a:ext>
            </a:extLst>
          </p:cNvPr>
          <p:cNvSpPr>
            <a:spLocks noGrp="1"/>
          </p:cNvSpPr>
          <p:nvPr>
            <p:ph type="sldNum" sz="quarter" idx="12"/>
          </p:nvPr>
        </p:nvSpPr>
        <p:spPr/>
        <p:txBody>
          <a:bodyPr/>
          <a:lstStyle/>
          <a:p>
            <a:fld id="{6885ADAA-240A-7342-AFD8-3841BEC92A09}" type="slidenum">
              <a:rPr lang="fr-FR" smtClean="0"/>
              <a:t>‹N°›</a:t>
            </a:fld>
            <a:endParaRPr lang="fr-FR"/>
          </a:p>
        </p:txBody>
      </p:sp>
    </p:spTree>
    <p:extLst>
      <p:ext uri="{BB962C8B-B14F-4D97-AF65-F5344CB8AC3E}">
        <p14:creationId xmlns:p14="http://schemas.microsoft.com/office/powerpoint/2010/main" val="362705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8A50F9-F59B-DC4B-8532-182722E9CDF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C02F484-035F-2A48-86C4-5872A1F718B7}"/>
              </a:ext>
            </a:extLst>
          </p:cNvPr>
          <p:cNvSpPr>
            <a:spLocks noGrp="1"/>
          </p:cNvSpPr>
          <p:nvPr>
            <p:ph type="body" orient="vert" idx="1"/>
          </p:nvPr>
        </p:nvSpPr>
        <p:spPr/>
        <p:txBody>
          <a:bodyPr vert="eaVert"/>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E9A3F6C-9C8C-F944-86C3-5F9E5610D36E}"/>
              </a:ext>
            </a:extLst>
          </p:cNvPr>
          <p:cNvSpPr>
            <a:spLocks noGrp="1"/>
          </p:cNvSpPr>
          <p:nvPr>
            <p:ph type="dt" sz="half" idx="10"/>
          </p:nvPr>
        </p:nvSpPr>
        <p:spPr/>
        <p:txBody>
          <a:bodyPr/>
          <a:lstStyle/>
          <a:p>
            <a:fld id="{5832A6E0-DC51-46A4-9E0A-F6F4DCE92608}" type="datetime1">
              <a:rPr lang="fr-FR" smtClean="0"/>
              <a:t>30/03/2022</a:t>
            </a:fld>
            <a:endParaRPr lang="fr-FR"/>
          </a:p>
        </p:txBody>
      </p:sp>
      <p:sp>
        <p:nvSpPr>
          <p:cNvPr id="5" name="Espace réservé du pied de page 4">
            <a:extLst>
              <a:ext uri="{FF2B5EF4-FFF2-40B4-BE49-F238E27FC236}">
                <a16:creationId xmlns:a16="http://schemas.microsoft.com/office/drawing/2014/main" id="{723E754F-3079-BD48-8493-8D5200A109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659819-B1BC-D947-9232-FCF5CEDE8BCD}"/>
              </a:ext>
            </a:extLst>
          </p:cNvPr>
          <p:cNvSpPr>
            <a:spLocks noGrp="1"/>
          </p:cNvSpPr>
          <p:nvPr>
            <p:ph type="sldNum" sz="quarter" idx="12"/>
          </p:nvPr>
        </p:nvSpPr>
        <p:spPr/>
        <p:txBody>
          <a:bodyPr/>
          <a:lstStyle/>
          <a:p>
            <a:fld id="{6885ADAA-240A-7342-AFD8-3841BEC92A09}" type="slidenum">
              <a:rPr lang="fr-FR" smtClean="0"/>
              <a:t>‹N°›</a:t>
            </a:fld>
            <a:endParaRPr lang="fr-FR"/>
          </a:p>
        </p:txBody>
      </p:sp>
    </p:spTree>
    <p:extLst>
      <p:ext uri="{BB962C8B-B14F-4D97-AF65-F5344CB8AC3E}">
        <p14:creationId xmlns:p14="http://schemas.microsoft.com/office/powerpoint/2010/main" val="54645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DEDFC67-9FCC-334E-AA10-FEFD53F83E9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714F03F-B4EA-6847-9A07-71DDD3B72A0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D429161-9C13-5449-AC23-A744CA27BBF5}"/>
              </a:ext>
            </a:extLst>
          </p:cNvPr>
          <p:cNvSpPr>
            <a:spLocks noGrp="1"/>
          </p:cNvSpPr>
          <p:nvPr>
            <p:ph type="dt" sz="half" idx="10"/>
          </p:nvPr>
        </p:nvSpPr>
        <p:spPr/>
        <p:txBody>
          <a:bodyPr/>
          <a:lstStyle/>
          <a:p>
            <a:fld id="{2332DBEC-9E79-464F-ADCF-96EEC9937EEA}" type="datetime1">
              <a:rPr lang="fr-FR" smtClean="0"/>
              <a:t>30/03/2022</a:t>
            </a:fld>
            <a:endParaRPr lang="fr-FR"/>
          </a:p>
        </p:txBody>
      </p:sp>
      <p:sp>
        <p:nvSpPr>
          <p:cNvPr id="5" name="Espace réservé du pied de page 4">
            <a:extLst>
              <a:ext uri="{FF2B5EF4-FFF2-40B4-BE49-F238E27FC236}">
                <a16:creationId xmlns:a16="http://schemas.microsoft.com/office/drawing/2014/main" id="{7B1FED6D-1843-4242-A757-57C9F25D64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CC0F1F-C8AB-004A-84BE-6A6E52AF2D20}"/>
              </a:ext>
            </a:extLst>
          </p:cNvPr>
          <p:cNvSpPr>
            <a:spLocks noGrp="1"/>
          </p:cNvSpPr>
          <p:nvPr>
            <p:ph type="sldNum" sz="quarter" idx="12"/>
          </p:nvPr>
        </p:nvSpPr>
        <p:spPr/>
        <p:txBody>
          <a:bodyPr/>
          <a:lstStyle/>
          <a:p>
            <a:fld id="{6885ADAA-240A-7342-AFD8-3841BEC92A09}" type="slidenum">
              <a:rPr lang="fr-FR" smtClean="0"/>
              <a:t>‹N°›</a:t>
            </a:fld>
            <a:endParaRPr lang="fr-FR"/>
          </a:p>
        </p:txBody>
      </p:sp>
    </p:spTree>
    <p:extLst>
      <p:ext uri="{BB962C8B-B14F-4D97-AF65-F5344CB8AC3E}">
        <p14:creationId xmlns:p14="http://schemas.microsoft.com/office/powerpoint/2010/main" val="234855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B0730-9A8A-AF4C-9DD9-A64FB4E3B1D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E1D42C-D57E-0141-965A-482F84D43612}"/>
              </a:ext>
            </a:extLst>
          </p:cNvPr>
          <p:cNvSpPr>
            <a:spLocks noGrp="1"/>
          </p:cNvSpPr>
          <p:nvPr>
            <p:ph idx="1"/>
          </p:nvPr>
        </p:nvSpPr>
        <p:spPr/>
        <p:txBody>
          <a:body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B93A10-B197-D343-8AF0-EBC07E113ADE}"/>
              </a:ext>
            </a:extLst>
          </p:cNvPr>
          <p:cNvSpPr>
            <a:spLocks noGrp="1"/>
          </p:cNvSpPr>
          <p:nvPr>
            <p:ph type="dt" sz="half" idx="10"/>
          </p:nvPr>
        </p:nvSpPr>
        <p:spPr/>
        <p:txBody>
          <a:bodyPr/>
          <a:lstStyle/>
          <a:p>
            <a:fld id="{0DD47F45-C61B-433F-9EC2-2DFF5BEB3377}" type="datetime1">
              <a:rPr lang="fr-FR" smtClean="0"/>
              <a:t>30/03/2022</a:t>
            </a:fld>
            <a:endParaRPr lang="fr-FR"/>
          </a:p>
        </p:txBody>
      </p:sp>
      <p:sp>
        <p:nvSpPr>
          <p:cNvPr id="5" name="Espace réservé du pied de page 4">
            <a:extLst>
              <a:ext uri="{FF2B5EF4-FFF2-40B4-BE49-F238E27FC236}">
                <a16:creationId xmlns:a16="http://schemas.microsoft.com/office/drawing/2014/main" id="{A5EDF6D0-10E9-BA43-82DD-6DF35F2F34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0A0D24-0043-F540-BE0F-05D7C3D271AB}"/>
              </a:ext>
            </a:extLst>
          </p:cNvPr>
          <p:cNvSpPr>
            <a:spLocks noGrp="1"/>
          </p:cNvSpPr>
          <p:nvPr>
            <p:ph type="sldNum" sz="quarter" idx="12"/>
          </p:nvPr>
        </p:nvSpPr>
        <p:spPr/>
        <p:txBody>
          <a:bodyPr/>
          <a:lstStyle/>
          <a:p>
            <a:fld id="{6885ADAA-240A-7342-AFD8-3841BEC92A09}" type="slidenum">
              <a:rPr lang="fr-FR" smtClean="0"/>
              <a:t>‹N°›</a:t>
            </a:fld>
            <a:endParaRPr lang="fr-FR"/>
          </a:p>
        </p:txBody>
      </p:sp>
    </p:spTree>
    <p:extLst>
      <p:ext uri="{BB962C8B-B14F-4D97-AF65-F5344CB8AC3E}">
        <p14:creationId xmlns:p14="http://schemas.microsoft.com/office/powerpoint/2010/main" val="45902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0F5DBC-D990-334C-8D4F-7D59AA235D9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342E320-5E24-4E42-9199-7F6FEC800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56E07B3-C498-D744-A588-3C4945B2F32B}"/>
              </a:ext>
            </a:extLst>
          </p:cNvPr>
          <p:cNvSpPr>
            <a:spLocks noGrp="1"/>
          </p:cNvSpPr>
          <p:nvPr>
            <p:ph type="dt" sz="half" idx="10"/>
          </p:nvPr>
        </p:nvSpPr>
        <p:spPr/>
        <p:txBody>
          <a:bodyPr/>
          <a:lstStyle/>
          <a:p>
            <a:fld id="{9935935E-1158-492F-8104-C702595A4B93}" type="datetime1">
              <a:rPr lang="fr-FR" smtClean="0"/>
              <a:t>30/03/2022</a:t>
            </a:fld>
            <a:endParaRPr lang="fr-FR"/>
          </a:p>
        </p:txBody>
      </p:sp>
      <p:sp>
        <p:nvSpPr>
          <p:cNvPr id="5" name="Espace réservé du pied de page 4">
            <a:extLst>
              <a:ext uri="{FF2B5EF4-FFF2-40B4-BE49-F238E27FC236}">
                <a16:creationId xmlns:a16="http://schemas.microsoft.com/office/drawing/2014/main" id="{AC6AA4C3-0A75-DD4F-A2EA-D4D8104BA2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CA8276-0E0A-A94A-9FC8-810D674D2734}"/>
              </a:ext>
            </a:extLst>
          </p:cNvPr>
          <p:cNvSpPr>
            <a:spLocks noGrp="1"/>
          </p:cNvSpPr>
          <p:nvPr>
            <p:ph type="sldNum" sz="quarter" idx="12"/>
          </p:nvPr>
        </p:nvSpPr>
        <p:spPr/>
        <p:txBody>
          <a:bodyPr/>
          <a:lstStyle/>
          <a:p>
            <a:fld id="{6885ADAA-240A-7342-AFD8-3841BEC92A09}" type="slidenum">
              <a:rPr lang="fr-FR" smtClean="0"/>
              <a:t>‹N°›</a:t>
            </a:fld>
            <a:endParaRPr lang="fr-FR"/>
          </a:p>
        </p:txBody>
      </p:sp>
    </p:spTree>
    <p:extLst>
      <p:ext uri="{BB962C8B-B14F-4D97-AF65-F5344CB8AC3E}">
        <p14:creationId xmlns:p14="http://schemas.microsoft.com/office/powerpoint/2010/main" val="86003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B03A5F-79DC-2140-97F5-7C1BFD43F4C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70D3980-6775-EA48-B3F6-32CF2F0D46B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EF1AB42-E65E-CF43-AC5C-019373FB800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7FD5EAF-681A-5C46-9C4B-63959EB7634C}"/>
              </a:ext>
            </a:extLst>
          </p:cNvPr>
          <p:cNvSpPr>
            <a:spLocks noGrp="1"/>
          </p:cNvSpPr>
          <p:nvPr>
            <p:ph type="dt" sz="half" idx="10"/>
          </p:nvPr>
        </p:nvSpPr>
        <p:spPr/>
        <p:txBody>
          <a:bodyPr/>
          <a:lstStyle/>
          <a:p>
            <a:fld id="{AE6DB7C7-31A1-41E2-AB67-BCB32FC5D9A6}" type="datetime1">
              <a:rPr lang="fr-FR" smtClean="0"/>
              <a:t>30/03/2022</a:t>
            </a:fld>
            <a:endParaRPr lang="fr-FR"/>
          </a:p>
        </p:txBody>
      </p:sp>
      <p:sp>
        <p:nvSpPr>
          <p:cNvPr id="6" name="Espace réservé du pied de page 5">
            <a:extLst>
              <a:ext uri="{FF2B5EF4-FFF2-40B4-BE49-F238E27FC236}">
                <a16:creationId xmlns:a16="http://schemas.microsoft.com/office/drawing/2014/main" id="{6D261E67-0DD4-7447-A768-32765B4C0E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51D71C6-314E-2343-896D-498AA6F312B3}"/>
              </a:ext>
            </a:extLst>
          </p:cNvPr>
          <p:cNvSpPr>
            <a:spLocks noGrp="1"/>
          </p:cNvSpPr>
          <p:nvPr>
            <p:ph type="sldNum" sz="quarter" idx="12"/>
          </p:nvPr>
        </p:nvSpPr>
        <p:spPr/>
        <p:txBody>
          <a:bodyPr/>
          <a:lstStyle/>
          <a:p>
            <a:fld id="{6885ADAA-240A-7342-AFD8-3841BEC92A09}" type="slidenum">
              <a:rPr lang="fr-FR" smtClean="0"/>
              <a:t>‹N°›</a:t>
            </a:fld>
            <a:endParaRPr lang="fr-FR"/>
          </a:p>
        </p:txBody>
      </p:sp>
    </p:spTree>
    <p:extLst>
      <p:ext uri="{BB962C8B-B14F-4D97-AF65-F5344CB8AC3E}">
        <p14:creationId xmlns:p14="http://schemas.microsoft.com/office/powerpoint/2010/main" val="143108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FE2917-5317-7345-804F-FEBA6BF2EDB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EFFA283-4F3E-E644-81DD-31C1C738A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74BA0D8-55C2-1945-8BF4-88C8F916416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p:txBody>
      </p:sp>
      <p:sp>
        <p:nvSpPr>
          <p:cNvPr id="5" name="Espace réservé du texte 4">
            <a:extLst>
              <a:ext uri="{FF2B5EF4-FFF2-40B4-BE49-F238E27FC236}">
                <a16:creationId xmlns:a16="http://schemas.microsoft.com/office/drawing/2014/main" id="{D45F0846-D28D-F841-8359-D49B38940C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0186E1F-7645-464F-9267-8F1F19B01E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p:txBody>
      </p:sp>
      <p:sp>
        <p:nvSpPr>
          <p:cNvPr id="7" name="Espace réservé de la date 6">
            <a:extLst>
              <a:ext uri="{FF2B5EF4-FFF2-40B4-BE49-F238E27FC236}">
                <a16:creationId xmlns:a16="http://schemas.microsoft.com/office/drawing/2014/main" id="{07EF5612-34FB-BD4E-A6F2-6C4E1BC3543E}"/>
              </a:ext>
            </a:extLst>
          </p:cNvPr>
          <p:cNvSpPr>
            <a:spLocks noGrp="1"/>
          </p:cNvSpPr>
          <p:nvPr>
            <p:ph type="dt" sz="half" idx="10"/>
          </p:nvPr>
        </p:nvSpPr>
        <p:spPr/>
        <p:txBody>
          <a:bodyPr/>
          <a:lstStyle/>
          <a:p>
            <a:fld id="{BC7F47C3-B7D7-4EA0-B94F-A2285C696324}" type="datetime1">
              <a:rPr lang="fr-FR" smtClean="0"/>
              <a:t>30/03/2022</a:t>
            </a:fld>
            <a:endParaRPr lang="fr-FR"/>
          </a:p>
        </p:txBody>
      </p:sp>
      <p:sp>
        <p:nvSpPr>
          <p:cNvPr id="8" name="Espace réservé du pied de page 7">
            <a:extLst>
              <a:ext uri="{FF2B5EF4-FFF2-40B4-BE49-F238E27FC236}">
                <a16:creationId xmlns:a16="http://schemas.microsoft.com/office/drawing/2014/main" id="{70DECBD3-E792-0442-9FF5-4A7A2EFBC9A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8FADD66-76DE-3E47-914A-BB56294EC9E5}"/>
              </a:ext>
            </a:extLst>
          </p:cNvPr>
          <p:cNvSpPr>
            <a:spLocks noGrp="1"/>
          </p:cNvSpPr>
          <p:nvPr>
            <p:ph type="sldNum" sz="quarter" idx="12"/>
          </p:nvPr>
        </p:nvSpPr>
        <p:spPr/>
        <p:txBody>
          <a:bodyPr/>
          <a:lstStyle/>
          <a:p>
            <a:fld id="{6885ADAA-240A-7342-AFD8-3841BEC92A09}" type="slidenum">
              <a:rPr lang="fr-FR" smtClean="0"/>
              <a:t>‹N°›</a:t>
            </a:fld>
            <a:endParaRPr lang="fr-FR"/>
          </a:p>
        </p:txBody>
      </p:sp>
    </p:spTree>
    <p:extLst>
      <p:ext uri="{BB962C8B-B14F-4D97-AF65-F5344CB8AC3E}">
        <p14:creationId xmlns:p14="http://schemas.microsoft.com/office/powerpoint/2010/main" val="87312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C8C32B-635A-524C-B22B-DC8D0200187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7057A1A-68CD-3145-BABE-43E20ACD87FE}"/>
              </a:ext>
            </a:extLst>
          </p:cNvPr>
          <p:cNvSpPr>
            <a:spLocks noGrp="1"/>
          </p:cNvSpPr>
          <p:nvPr>
            <p:ph type="dt" sz="half" idx="10"/>
          </p:nvPr>
        </p:nvSpPr>
        <p:spPr/>
        <p:txBody>
          <a:bodyPr/>
          <a:lstStyle/>
          <a:p>
            <a:fld id="{65F711C8-8557-4B8F-88DC-7125FAE5B20B}" type="datetime1">
              <a:rPr lang="fr-FR" smtClean="0"/>
              <a:t>30/03/2022</a:t>
            </a:fld>
            <a:endParaRPr lang="fr-FR"/>
          </a:p>
        </p:txBody>
      </p:sp>
      <p:sp>
        <p:nvSpPr>
          <p:cNvPr id="4" name="Espace réservé du pied de page 3">
            <a:extLst>
              <a:ext uri="{FF2B5EF4-FFF2-40B4-BE49-F238E27FC236}">
                <a16:creationId xmlns:a16="http://schemas.microsoft.com/office/drawing/2014/main" id="{7B243E97-FA1F-FB43-AEDF-8B26A0FA162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B285AA7-4705-2F42-9155-BCA725590B12}"/>
              </a:ext>
            </a:extLst>
          </p:cNvPr>
          <p:cNvSpPr>
            <a:spLocks noGrp="1"/>
          </p:cNvSpPr>
          <p:nvPr>
            <p:ph type="sldNum" sz="quarter" idx="12"/>
          </p:nvPr>
        </p:nvSpPr>
        <p:spPr/>
        <p:txBody>
          <a:bodyPr/>
          <a:lstStyle/>
          <a:p>
            <a:fld id="{6885ADAA-240A-7342-AFD8-3841BEC92A09}" type="slidenum">
              <a:rPr lang="fr-FR" smtClean="0"/>
              <a:t>‹N°›</a:t>
            </a:fld>
            <a:endParaRPr lang="fr-FR"/>
          </a:p>
        </p:txBody>
      </p:sp>
    </p:spTree>
    <p:extLst>
      <p:ext uri="{BB962C8B-B14F-4D97-AF65-F5344CB8AC3E}">
        <p14:creationId xmlns:p14="http://schemas.microsoft.com/office/powerpoint/2010/main" val="214024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B81190E-0E2D-E24D-A84A-9A45A601967C}"/>
              </a:ext>
            </a:extLst>
          </p:cNvPr>
          <p:cNvSpPr>
            <a:spLocks noGrp="1"/>
          </p:cNvSpPr>
          <p:nvPr>
            <p:ph type="dt" sz="half" idx="10"/>
          </p:nvPr>
        </p:nvSpPr>
        <p:spPr/>
        <p:txBody>
          <a:bodyPr/>
          <a:lstStyle/>
          <a:p>
            <a:fld id="{9F23ADBB-F975-4BD8-B625-0722DD9957C3}" type="datetime1">
              <a:rPr lang="fr-FR" smtClean="0"/>
              <a:t>30/03/2022</a:t>
            </a:fld>
            <a:endParaRPr lang="fr-FR"/>
          </a:p>
        </p:txBody>
      </p:sp>
      <p:sp>
        <p:nvSpPr>
          <p:cNvPr id="3" name="Espace réservé du pied de page 2">
            <a:extLst>
              <a:ext uri="{FF2B5EF4-FFF2-40B4-BE49-F238E27FC236}">
                <a16:creationId xmlns:a16="http://schemas.microsoft.com/office/drawing/2014/main" id="{28BAD8CA-BBA0-D84F-AEC0-155BAEEFB29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13A260D-8E77-6E4D-AA61-C08AF215C0E4}"/>
              </a:ext>
            </a:extLst>
          </p:cNvPr>
          <p:cNvSpPr>
            <a:spLocks noGrp="1"/>
          </p:cNvSpPr>
          <p:nvPr>
            <p:ph type="sldNum" sz="quarter" idx="12"/>
          </p:nvPr>
        </p:nvSpPr>
        <p:spPr/>
        <p:txBody>
          <a:bodyPr/>
          <a:lstStyle/>
          <a:p>
            <a:fld id="{6885ADAA-240A-7342-AFD8-3841BEC92A09}" type="slidenum">
              <a:rPr lang="fr-FR" smtClean="0"/>
              <a:t>‹N°›</a:t>
            </a:fld>
            <a:endParaRPr lang="fr-FR"/>
          </a:p>
        </p:txBody>
      </p:sp>
    </p:spTree>
    <p:extLst>
      <p:ext uri="{BB962C8B-B14F-4D97-AF65-F5344CB8AC3E}">
        <p14:creationId xmlns:p14="http://schemas.microsoft.com/office/powerpoint/2010/main" val="340854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F3EAB-3ABC-D049-825C-D9CDB9009E5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4F13B9F-0A61-9A48-80B6-D4ACD6681B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
        <p:nvSpPr>
          <p:cNvPr id="4" name="Espace réservé du texte 3">
            <a:extLst>
              <a:ext uri="{FF2B5EF4-FFF2-40B4-BE49-F238E27FC236}">
                <a16:creationId xmlns:a16="http://schemas.microsoft.com/office/drawing/2014/main" id="{C5D2B36A-F0B7-0E4C-B761-80CE565F2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4C1F368-A394-5349-8B8A-5B007D9568D0}"/>
              </a:ext>
            </a:extLst>
          </p:cNvPr>
          <p:cNvSpPr>
            <a:spLocks noGrp="1"/>
          </p:cNvSpPr>
          <p:nvPr>
            <p:ph type="dt" sz="half" idx="10"/>
          </p:nvPr>
        </p:nvSpPr>
        <p:spPr/>
        <p:txBody>
          <a:bodyPr/>
          <a:lstStyle/>
          <a:p>
            <a:fld id="{1445684B-EBC1-4B25-B19A-E4C02907628C}" type="datetime1">
              <a:rPr lang="fr-FR" smtClean="0"/>
              <a:t>30/03/2022</a:t>
            </a:fld>
            <a:endParaRPr lang="fr-FR"/>
          </a:p>
        </p:txBody>
      </p:sp>
      <p:sp>
        <p:nvSpPr>
          <p:cNvPr id="6" name="Espace réservé du pied de page 5">
            <a:extLst>
              <a:ext uri="{FF2B5EF4-FFF2-40B4-BE49-F238E27FC236}">
                <a16:creationId xmlns:a16="http://schemas.microsoft.com/office/drawing/2014/main" id="{B2237B30-8B6A-014B-ABC8-F300B7CCDCF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4C54432-206F-B845-9279-07F772839019}"/>
              </a:ext>
            </a:extLst>
          </p:cNvPr>
          <p:cNvSpPr>
            <a:spLocks noGrp="1"/>
          </p:cNvSpPr>
          <p:nvPr>
            <p:ph type="sldNum" sz="quarter" idx="12"/>
          </p:nvPr>
        </p:nvSpPr>
        <p:spPr/>
        <p:txBody>
          <a:bodyPr/>
          <a:lstStyle/>
          <a:p>
            <a:fld id="{6885ADAA-240A-7342-AFD8-3841BEC92A09}" type="slidenum">
              <a:rPr lang="fr-FR" smtClean="0"/>
              <a:t>‹N°›</a:t>
            </a:fld>
            <a:endParaRPr lang="fr-FR"/>
          </a:p>
        </p:txBody>
      </p:sp>
    </p:spTree>
    <p:extLst>
      <p:ext uri="{BB962C8B-B14F-4D97-AF65-F5344CB8AC3E}">
        <p14:creationId xmlns:p14="http://schemas.microsoft.com/office/powerpoint/2010/main" val="286123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C0D72-A27A-0C40-9D3B-FC6CFC2A38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A98068A-EE77-0841-AED0-4A6B760BBF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9B18C66B-F6AA-2446-8E5F-A056CE910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0DDE88A-EA12-0A4B-8854-5B71EEFB2171}"/>
              </a:ext>
            </a:extLst>
          </p:cNvPr>
          <p:cNvSpPr>
            <a:spLocks noGrp="1"/>
          </p:cNvSpPr>
          <p:nvPr>
            <p:ph type="dt" sz="half" idx="10"/>
          </p:nvPr>
        </p:nvSpPr>
        <p:spPr/>
        <p:txBody>
          <a:bodyPr/>
          <a:lstStyle/>
          <a:p>
            <a:fld id="{679E8143-2ED9-476D-815F-ED64459F63AE}" type="datetime1">
              <a:rPr lang="fr-FR" smtClean="0"/>
              <a:t>30/03/2022</a:t>
            </a:fld>
            <a:endParaRPr lang="fr-FR"/>
          </a:p>
        </p:txBody>
      </p:sp>
      <p:sp>
        <p:nvSpPr>
          <p:cNvPr id="6" name="Espace réservé du pied de page 5">
            <a:extLst>
              <a:ext uri="{FF2B5EF4-FFF2-40B4-BE49-F238E27FC236}">
                <a16:creationId xmlns:a16="http://schemas.microsoft.com/office/drawing/2014/main" id="{F333C9EF-423D-1743-9332-3C0C20B0CD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8B8804E-E7DB-E14D-8791-94179855B63C}"/>
              </a:ext>
            </a:extLst>
          </p:cNvPr>
          <p:cNvSpPr>
            <a:spLocks noGrp="1"/>
          </p:cNvSpPr>
          <p:nvPr>
            <p:ph type="sldNum" sz="quarter" idx="12"/>
          </p:nvPr>
        </p:nvSpPr>
        <p:spPr/>
        <p:txBody>
          <a:bodyPr/>
          <a:lstStyle/>
          <a:p>
            <a:fld id="{6885ADAA-240A-7342-AFD8-3841BEC92A09}" type="slidenum">
              <a:rPr lang="fr-FR" smtClean="0"/>
              <a:t>‹N°›</a:t>
            </a:fld>
            <a:endParaRPr lang="fr-FR"/>
          </a:p>
        </p:txBody>
      </p:sp>
    </p:spTree>
    <p:extLst>
      <p:ext uri="{BB962C8B-B14F-4D97-AF65-F5344CB8AC3E}">
        <p14:creationId xmlns:p14="http://schemas.microsoft.com/office/powerpoint/2010/main" val="358610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B2A0147-21A1-1C40-B690-C2184A37A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FCB10BC-29FC-3F45-B7A7-F2B27622CE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BB33A60-5BD5-654B-A54E-F5D810F32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DDC95-52B7-4513-91E6-B07DA38C1785}" type="datetime1">
              <a:rPr lang="fr-FR" smtClean="0"/>
              <a:t>30/03/2022</a:t>
            </a:fld>
            <a:endParaRPr lang="fr-FR"/>
          </a:p>
        </p:txBody>
      </p:sp>
      <p:sp>
        <p:nvSpPr>
          <p:cNvPr id="5" name="Espace réservé du pied de page 4">
            <a:extLst>
              <a:ext uri="{FF2B5EF4-FFF2-40B4-BE49-F238E27FC236}">
                <a16:creationId xmlns:a16="http://schemas.microsoft.com/office/drawing/2014/main" id="{76E2B1E7-0306-8744-BFDB-12C8D8DAF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D14AC74-91CA-6F47-A86A-E28B87C83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5ADAA-240A-7342-AFD8-3841BEC92A09}" type="slidenum">
              <a:rPr lang="fr-FR" smtClean="0"/>
              <a:t>‹N°›</a:t>
            </a:fld>
            <a:endParaRPr lang="fr-FR"/>
          </a:p>
        </p:txBody>
      </p:sp>
    </p:spTree>
    <p:extLst>
      <p:ext uri="{BB962C8B-B14F-4D97-AF65-F5344CB8AC3E}">
        <p14:creationId xmlns:p14="http://schemas.microsoft.com/office/powerpoint/2010/main" val="310738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chart" Target="../charts/chart15.xml"/></Relationships>
</file>

<file path=ppt/slides/_rels/slide4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D375E91-D919-B94B-A7C5-56B897CA6624}"/>
              </a:ext>
            </a:extLst>
          </p:cNvPr>
          <p:cNvSpPr txBox="1"/>
          <p:nvPr/>
        </p:nvSpPr>
        <p:spPr>
          <a:xfrm>
            <a:off x="827314" y="4114149"/>
            <a:ext cx="10414000" cy="461665"/>
          </a:xfrm>
          <a:prstGeom prst="rect">
            <a:avLst/>
          </a:prstGeom>
          <a:noFill/>
        </p:spPr>
        <p:txBody>
          <a:bodyPr wrap="square" rtlCol="0">
            <a:spAutoFit/>
          </a:bodyPr>
          <a:lstStyle/>
          <a:p>
            <a:pPr algn="ctr"/>
            <a:r>
              <a:rPr lang="fr-FR" sz="2400" i="1" dirty="0"/>
              <a:t>Mardi 29 mars 2022</a:t>
            </a:r>
          </a:p>
        </p:txBody>
      </p:sp>
      <p:grpSp>
        <p:nvGrpSpPr>
          <p:cNvPr id="3" name="Groupe 2">
            <a:extLst>
              <a:ext uri="{FF2B5EF4-FFF2-40B4-BE49-F238E27FC236}">
                <a16:creationId xmlns:a16="http://schemas.microsoft.com/office/drawing/2014/main" id="{89214A0B-41E3-0941-B818-BCE3A4AB99E2}"/>
              </a:ext>
            </a:extLst>
          </p:cNvPr>
          <p:cNvGrpSpPr/>
          <p:nvPr/>
        </p:nvGrpSpPr>
        <p:grpSpPr>
          <a:xfrm>
            <a:off x="5504543" y="3914986"/>
            <a:ext cx="1059543" cy="108253"/>
            <a:chOff x="5643154" y="3711666"/>
            <a:chExt cx="845700" cy="0"/>
          </a:xfrm>
        </p:grpSpPr>
        <p:cxnSp>
          <p:nvCxnSpPr>
            <p:cNvPr id="6" name="Connecteur droit 5">
              <a:extLst>
                <a:ext uri="{FF2B5EF4-FFF2-40B4-BE49-F238E27FC236}">
                  <a16:creationId xmlns:a16="http://schemas.microsoft.com/office/drawing/2014/main" id="{8584D150-3FF4-7C49-BCB0-3E74870769E3}"/>
                </a:ext>
              </a:extLst>
            </p:cNvPr>
            <p:cNvCxnSpPr>
              <a:cxnSpLocks/>
            </p:cNvCxnSpPr>
            <p:nvPr/>
          </p:nvCxnSpPr>
          <p:spPr>
            <a:xfrm>
              <a:off x="5947952" y="3711666"/>
              <a:ext cx="222553" cy="0"/>
            </a:xfrm>
            <a:prstGeom prst="line">
              <a:avLst/>
            </a:prstGeom>
            <a:ln w="1301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A182CDE2-6C39-CC4C-9DC6-05384AC5F24C}"/>
                </a:ext>
              </a:extLst>
            </p:cNvPr>
            <p:cNvCxnSpPr>
              <a:cxnSpLocks/>
            </p:cNvCxnSpPr>
            <p:nvPr/>
          </p:nvCxnSpPr>
          <p:spPr>
            <a:xfrm>
              <a:off x="5643154" y="3711666"/>
              <a:ext cx="222553" cy="0"/>
            </a:xfrm>
            <a:prstGeom prst="line">
              <a:avLst/>
            </a:prstGeom>
            <a:ln w="1301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D9781EB4-B4AA-944A-96C2-EF9B413C8C93}"/>
                </a:ext>
              </a:extLst>
            </p:cNvPr>
            <p:cNvCxnSpPr>
              <a:cxnSpLocks/>
            </p:cNvCxnSpPr>
            <p:nvPr/>
          </p:nvCxnSpPr>
          <p:spPr>
            <a:xfrm>
              <a:off x="6266301" y="3711666"/>
              <a:ext cx="222553" cy="0"/>
            </a:xfrm>
            <a:prstGeom prst="line">
              <a:avLst/>
            </a:prstGeom>
            <a:ln w="130175" cap="sq">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720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B48B1A5-F6C6-F741-AB1D-5CC94CF8E1A7}"/>
              </a:ext>
            </a:extLst>
          </p:cNvPr>
          <p:cNvSpPr txBox="1"/>
          <p:nvPr/>
        </p:nvSpPr>
        <p:spPr>
          <a:xfrm>
            <a:off x="1295398" y="573314"/>
            <a:ext cx="9013279" cy="954107"/>
          </a:xfrm>
          <a:prstGeom prst="rect">
            <a:avLst/>
          </a:prstGeom>
          <a:noFill/>
          <a:ln>
            <a:noFill/>
          </a:ln>
        </p:spPr>
        <p:txBody>
          <a:bodyPr wrap="square" rtlCol="0">
            <a:spAutoFit/>
          </a:bodyPr>
          <a:lstStyle/>
          <a:p>
            <a:pPr algn="ctr"/>
            <a:r>
              <a:rPr lang="fr-FR" b="1" dirty="0">
                <a:latin typeface="Arial" panose="020B0604020202020204" pitchFamily="34" charset="0"/>
                <a:cs typeface="Arial" panose="020B0604020202020204" pitchFamily="34" charset="0"/>
              </a:rPr>
              <a:t>REPARTITION des RECETTES DE FONCTIONNEMENT</a:t>
            </a:r>
          </a:p>
          <a:p>
            <a:pPr algn="ctr"/>
            <a:endParaRPr lang="fr-FR" b="1" dirty="0">
              <a:latin typeface="Arial" panose="020B0604020202020204" pitchFamily="34" charset="0"/>
              <a:cs typeface="Arial" panose="020B0604020202020204" pitchFamily="34" charset="0"/>
            </a:endParaRPr>
          </a:p>
          <a:p>
            <a:pPr algn="ctr"/>
            <a:r>
              <a:rPr lang="fr-FR" b="1" dirty="0">
                <a:latin typeface="Arial" panose="020B0604020202020204" pitchFamily="34" charset="0"/>
                <a:cs typeface="Arial" panose="020B0604020202020204" pitchFamily="34" charset="0"/>
              </a:rPr>
              <a:t>IMPÔTS et TAXES</a:t>
            </a:r>
            <a:endParaRPr lang="fr-FR" sz="2000" b="1" dirty="0">
              <a:latin typeface="Arial" panose="020B0604020202020204" pitchFamily="34" charset="0"/>
              <a:cs typeface="Arial" panose="020B0604020202020204" pitchFamily="34" charset="0"/>
            </a:endParaRPr>
          </a:p>
        </p:txBody>
      </p:sp>
      <p:graphicFrame>
        <p:nvGraphicFramePr>
          <p:cNvPr id="5" name="Graphique 4">
            <a:extLst>
              <a:ext uri="{FF2B5EF4-FFF2-40B4-BE49-F238E27FC236}">
                <a16:creationId xmlns:a16="http://schemas.microsoft.com/office/drawing/2014/main" id="{1126C27A-B918-4F30-AE9B-80B5B4F89CE6}"/>
              </a:ext>
            </a:extLst>
          </p:cNvPr>
          <p:cNvGraphicFramePr>
            <a:graphicFrameLocks/>
          </p:cNvGraphicFramePr>
          <p:nvPr>
            <p:extLst>
              <p:ext uri="{D42A27DB-BD31-4B8C-83A1-F6EECF244321}">
                <p14:modId xmlns:p14="http://schemas.microsoft.com/office/powerpoint/2010/main" val="1495252888"/>
              </p:ext>
            </p:extLst>
          </p:nvPr>
        </p:nvGraphicFramePr>
        <p:xfrm>
          <a:off x="1001486" y="1786073"/>
          <a:ext cx="9307191" cy="3503023"/>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a:extLst>
              <a:ext uri="{FF2B5EF4-FFF2-40B4-BE49-F238E27FC236}">
                <a16:creationId xmlns:a16="http://schemas.microsoft.com/office/drawing/2014/main" id="{83EF03EE-7108-4854-B187-C71EB01FAF0C}"/>
              </a:ext>
            </a:extLst>
          </p:cNvPr>
          <p:cNvSpPr txBox="1"/>
          <p:nvPr/>
        </p:nvSpPr>
        <p:spPr>
          <a:xfrm>
            <a:off x="4935534" y="3546175"/>
            <a:ext cx="1733006" cy="369332"/>
          </a:xfrm>
          <a:prstGeom prst="rect">
            <a:avLst/>
          </a:prstGeom>
          <a:noFill/>
        </p:spPr>
        <p:txBody>
          <a:bodyPr wrap="square" rtlCol="0">
            <a:spAutoFit/>
          </a:bodyPr>
          <a:lstStyle/>
          <a:p>
            <a:r>
              <a:rPr lang="fr-FR" sz="1800" b="1" dirty="0"/>
              <a:t>19 136 015,00 €</a:t>
            </a:r>
            <a:endParaRPr lang="fr-FR" dirty="0"/>
          </a:p>
        </p:txBody>
      </p:sp>
    </p:spTree>
    <p:extLst>
      <p:ext uri="{BB962C8B-B14F-4D97-AF65-F5344CB8AC3E}">
        <p14:creationId xmlns:p14="http://schemas.microsoft.com/office/powerpoint/2010/main" val="139342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8D4768B-EE89-8143-9A68-4587CB03DF53}"/>
              </a:ext>
            </a:extLst>
          </p:cNvPr>
          <p:cNvSpPr txBox="1"/>
          <p:nvPr/>
        </p:nvSpPr>
        <p:spPr>
          <a:xfrm>
            <a:off x="2533398" y="1288617"/>
            <a:ext cx="6324275" cy="369332"/>
          </a:xfrm>
          <a:prstGeom prst="rect">
            <a:avLst/>
          </a:prstGeom>
          <a:solidFill>
            <a:schemeClr val="bg1"/>
          </a:solidFill>
        </p:spPr>
        <p:txBody>
          <a:bodyPr wrap="square" rtlCol="0">
            <a:spAutoFit/>
          </a:bodyPr>
          <a:lstStyle/>
          <a:p>
            <a:pPr marL="285750" lvl="0" indent="-285750">
              <a:buFont typeface="Wingdings" panose="05000000000000000000" pitchFamily="2" charset="2"/>
              <a:buChar char="§"/>
            </a:pPr>
            <a:r>
              <a:rPr lang="fr-FR" b="1" dirty="0">
                <a:ea typeface="Calibri" panose="020F0502020204030204" pitchFamily="34" charset="0"/>
                <a:cs typeface="Times New Roman" panose="02020603050405020304" pitchFamily="18" charset="0"/>
              </a:rPr>
              <a:t>Dotation globale de fonctionnement (DGF) ( 850 K€) </a:t>
            </a:r>
            <a:endParaRPr lang="fr-FR" b="1" dirty="0"/>
          </a:p>
        </p:txBody>
      </p:sp>
      <p:sp>
        <p:nvSpPr>
          <p:cNvPr id="7" name="ZoneTexte 6">
            <a:extLst>
              <a:ext uri="{FF2B5EF4-FFF2-40B4-BE49-F238E27FC236}">
                <a16:creationId xmlns:a16="http://schemas.microsoft.com/office/drawing/2014/main" id="{E31258B6-59D1-C54A-88C3-D12EDB5FFDE6}"/>
              </a:ext>
            </a:extLst>
          </p:cNvPr>
          <p:cNvSpPr txBox="1"/>
          <p:nvPr/>
        </p:nvSpPr>
        <p:spPr>
          <a:xfrm>
            <a:off x="2542637" y="4453698"/>
            <a:ext cx="6305796" cy="646331"/>
          </a:xfrm>
          <a:prstGeom prst="rect">
            <a:avLst/>
          </a:prstGeom>
          <a:solidFill>
            <a:schemeClr val="bg1"/>
          </a:solidFill>
        </p:spPr>
        <p:txBody>
          <a:bodyPr wrap="square" rtlCol="0">
            <a:spAutoFit/>
          </a:bodyPr>
          <a:lstStyle/>
          <a:p>
            <a:pPr marL="285750" lvl="0" indent="-285750">
              <a:buFont typeface="Wingdings" panose="05000000000000000000" pitchFamily="2" charset="2"/>
              <a:buChar char="§"/>
            </a:pPr>
            <a:r>
              <a:rPr lang="fr-FR" b="1" dirty="0">
                <a:ea typeface="Calibri" panose="020F0502020204030204" pitchFamily="34" charset="0"/>
                <a:cs typeface="Times New Roman" panose="02020603050405020304" pitchFamily="18" charset="0"/>
              </a:rPr>
              <a:t>Remboursement par la CPS de la quote-part des frais d’entretien de l’EBM, pour la partie Conservatoire (90K€)</a:t>
            </a:r>
            <a:endParaRPr lang="fr-FR" b="1" dirty="0"/>
          </a:p>
        </p:txBody>
      </p:sp>
      <p:sp>
        <p:nvSpPr>
          <p:cNvPr id="8" name="ZoneTexte 7">
            <a:extLst>
              <a:ext uri="{FF2B5EF4-FFF2-40B4-BE49-F238E27FC236}">
                <a16:creationId xmlns:a16="http://schemas.microsoft.com/office/drawing/2014/main" id="{BB24F5AA-3B6A-FC4A-ACB7-8437E4B468D7}"/>
              </a:ext>
            </a:extLst>
          </p:cNvPr>
          <p:cNvSpPr txBox="1"/>
          <p:nvPr/>
        </p:nvSpPr>
        <p:spPr>
          <a:xfrm>
            <a:off x="2524159" y="3179888"/>
            <a:ext cx="6324275" cy="646331"/>
          </a:xfrm>
          <a:prstGeom prst="rect">
            <a:avLst/>
          </a:prstGeom>
          <a:solidFill>
            <a:schemeClr val="bg1"/>
          </a:solidFill>
        </p:spPr>
        <p:txBody>
          <a:bodyPr wrap="square" rtlCol="0">
            <a:spAutoFit/>
          </a:bodyPr>
          <a:lstStyle/>
          <a:p>
            <a:pPr marL="285750" indent="-285750">
              <a:buFont typeface="Wingdings" panose="05000000000000000000" pitchFamily="2" charset="2"/>
              <a:buChar char="§"/>
            </a:pPr>
            <a:r>
              <a:rPr lang="fr-FR" b="1" dirty="0">
                <a:ea typeface="Calibri" panose="020F0502020204030204" pitchFamily="34" charset="0"/>
                <a:cs typeface="Times New Roman" panose="02020603050405020304" pitchFamily="18" charset="0"/>
              </a:rPr>
              <a:t>Participation de l’Etat pour compenser le coût de l’instruction obligatoire dès 3 ans (74 K€)</a:t>
            </a:r>
          </a:p>
        </p:txBody>
      </p:sp>
      <p:sp>
        <p:nvSpPr>
          <p:cNvPr id="9" name="ZoneTexte 8">
            <a:extLst>
              <a:ext uri="{FF2B5EF4-FFF2-40B4-BE49-F238E27FC236}">
                <a16:creationId xmlns:a16="http://schemas.microsoft.com/office/drawing/2014/main" id="{EECA64E4-FBF3-254F-A614-D2468AB3D0E5}"/>
              </a:ext>
            </a:extLst>
          </p:cNvPr>
          <p:cNvSpPr txBox="1"/>
          <p:nvPr/>
        </p:nvSpPr>
        <p:spPr>
          <a:xfrm>
            <a:off x="2524160" y="1824908"/>
            <a:ext cx="6324276" cy="369332"/>
          </a:xfrm>
          <a:prstGeom prst="rect">
            <a:avLst/>
          </a:prstGeom>
          <a:solidFill>
            <a:schemeClr val="bg1"/>
          </a:solidFill>
        </p:spPr>
        <p:txBody>
          <a:bodyPr wrap="square" rtlCol="0">
            <a:spAutoFit/>
          </a:bodyPr>
          <a:lstStyle/>
          <a:p>
            <a:pPr marL="285750" lvl="0" indent="-285750">
              <a:buFont typeface="Wingdings" panose="05000000000000000000" pitchFamily="2" charset="2"/>
              <a:buChar char="§"/>
            </a:pPr>
            <a:r>
              <a:rPr lang="fr-FR" b="1" dirty="0">
                <a:ea typeface="Calibri" panose="020F0502020204030204" pitchFamily="34" charset="0"/>
                <a:cs typeface="Times New Roman" panose="02020603050405020304" pitchFamily="18" charset="0"/>
              </a:rPr>
              <a:t>FCTVA sur les dépenses d’entretien des bâtiments (20K€)</a:t>
            </a:r>
            <a:endParaRPr lang="fr-FR" b="1" dirty="0"/>
          </a:p>
        </p:txBody>
      </p:sp>
      <p:sp>
        <p:nvSpPr>
          <p:cNvPr id="10" name="ZoneTexte 9">
            <a:extLst>
              <a:ext uri="{FF2B5EF4-FFF2-40B4-BE49-F238E27FC236}">
                <a16:creationId xmlns:a16="http://schemas.microsoft.com/office/drawing/2014/main" id="{C6D032ED-3E07-AF4C-B157-DAFC13CE1AD1}"/>
              </a:ext>
            </a:extLst>
          </p:cNvPr>
          <p:cNvSpPr txBox="1"/>
          <p:nvPr/>
        </p:nvSpPr>
        <p:spPr>
          <a:xfrm>
            <a:off x="2533399" y="2476639"/>
            <a:ext cx="6315037" cy="646331"/>
          </a:xfrm>
          <a:prstGeom prst="rect">
            <a:avLst/>
          </a:prstGeom>
          <a:solidFill>
            <a:schemeClr val="bg1"/>
          </a:solidFill>
        </p:spPr>
        <p:txBody>
          <a:bodyPr wrap="square" rtlCol="0">
            <a:spAutoFit/>
          </a:bodyPr>
          <a:lstStyle/>
          <a:p>
            <a:pPr marL="285750" lvl="0" indent="-285750">
              <a:buFont typeface="Wingdings" panose="05000000000000000000" pitchFamily="2" charset="2"/>
              <a:buChar char="§"/>
            </a:pPr>
            <a:r>
              <a:rPr lang="fr-FR" b="1" dirty="0"/>
              <a:t>Participation de la Caisse des Allocations familiales (CAF) (672 K€), </a:t>
            </a:r>
          </a:p>
        </p:txBody>
      </p:sp>
      <p:sp>
        <p:nvSpPr>
          <p:cNvPr id="11" name="ZoneTexte 10">
            <a:extLst>
              <a:ext uri="{FF2B5EF4-FFF2-40B4-BE49-F238E27FC236}">
                <a16:creationId xmlns:a16="http://schemas.microsoft.com/office/drawing/2014/main" id="{C6F92765-3B30-1E41-B545-78E716959AF6}"/>
              </a:ext>
            </a:extLst>
          </p:cNvPr>
          <p:cNvSpPr txBox="1"/>
          <p:nvPr/>
        </p:nvSpPr>
        <p:spPr>
          <a:xfrm>
            <a:off x="2524159" y="3975470"/>
            <a:ext cx="6324274" cy="369332"/>
          </a:xfrm>
          <a:prstGeom prst="rect">
            <a:avLst/>
          </a:prstGeom>
          <a:solidFill>
            <a:schemeClr val="bg1"/>
          </a:solidFill>
        </p:spPr>
        <p:txBody>
          <a:bodyPr wrap="square" rtlCol="0">
            <a:spAutoFit/>
          </a:bodyPr>
          <a:lstStyle/>
          <a:p>
            <a:pPr marL="285750" lvl="0" indent="-285750">
              <a:buFont typeface="Wingdings" panose="05000000000000000000" pitchFamily="2" charset="2"/>
              <a:buChar char="§"/>
            </a:pPr>
            <a:r>
              <a:rPr lang="fr-FR" b="1" dirty="0">
                <a:ea typeface="Calibri" panose="020F0502020204030204" pitchFamily="34" charset="0"/>
                <a:cs typeface="Times New Roman" panose="02020603050405020304" pitchFamily="18" charset="0"/>
              </a:rPr>
              <a:t>Taxe sur la consommation finale d’électricité 4 K€)</a:t>
            </a:r>
          </a:p>
        </p:txBody>
      </p:sp>
      <p:graphicFrame>
        <p:nvGraphicFramePr>
          <p:cNvPr id="12" name="Tableau 11">
            <a:extLst>
              <a:ext uri="{FF2B5EF4-FFF2-40B4-BE49-F238E27FC236}">
                <a16:creationId xmlns:a16="http://schemas.microsoft.com/office/drawing/2014/main" id="{8EA2A7A7-F48B-4FED-AC14-78297B9D4B85}"/>
              </a:ext>
            </a:extLst>
          </p:cNvPr>
          <p:cNvGraphicFramePr>
            <a:graphicFrameLocks noGrp="1"/>
          </p:cNvGraphicFramePr>
          <p:nvPr>
            <p:extLst>
              <p:ext uri="{D42A27DB-BD31-4B8C-83A1-F6EECF244321}">
                <p14:modId xmlns:p14="http://schemas.microsoft.com/office/powerpoint/2010/main" val="2724401262"/>
              </p:ext>
            </p:extLst>
          </p:nvPr>
        </p:nvGraphicFramePr>
        <p:xfrm>
          <a:off x="918029" y="557349"/>
          <a:ext cx="9932851" cy="575256"/>
        </p:xfrm>
        <a:graphic>
          <a:graphicData uri="http://schemas.openxmlformats.org/drawingml/2006/table">
            <a:tbl>
              <a:tblPr>
                <a:tableStyleId>{5C22544A-7EE6-4342-B048-85BDC9FD1C3A}</a:tableStyleId>
              </a:tblPr>
              <a:tblGrid>
                <a:gridCol w="4613973">
                  <a:extLst>
                    <a:ext uri="{9D8B030D-6E8A-4147-A177-3AD203B41FA5}">
                      <a16:colId xmlns:a16="http://schemas.microsoft.com/office/drawing/2014/main" val="2499604900"/>
                    </a:ext>
                  </a:extLst>
                </a:gridCol>
                <a:gridCol w="2659439">
                  <a:extLst>
                    <a:ext uri="{9D8B030D-6E8A-4147-A177-3AD203B41FA5}">
                      <a16:colId xmlns:a16="http://schemas.microsoft.com/office/drawing/2014/main" val="2989175188"/>
                    </a:ext>
                  </a:extLst>
                </a:gridCol>
                <a:gridCol w="2659439">
                  <a:extLst>
                    <a:ext uri="{9D8B030D-6E8A-4147-A177-3AD203B41FA5}">
                      <a16:colId xmlns:a16="http://schemas.microsoft.com/office/drawing/2014/main" val="583099155"/>
                    </a:ext>
                  </a:extLst>
                </a:gridCol>
              </a:tblGrid>
              <a:tr h="575256">
                <a:tc>
                  <a:txBody>
                    <a:bodyPr/>
                    <a:lstStyle/>
                    <a:p>
                      <a:pPr algn="ctr" fontAlgn="b"/>
                      <a:r>
                        <a:rPr lang="fr-FR" sz="2000" b="1" u="none" strike="noStrike" dirty="0">
                          <a:solidFill>
                            <a:schemeClr val="bg1"/>
                          </a:solidFill>
                          <a:effectLst/>
                        </a:rPr>
                        <a:t>Dotations et participations</a:t>
                      </a:r>
                      <a:endParaRPr lang="fr-FR" sz="20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ctr" fontAlgn="b"/>
                      <a:r>
                        <a:rPr lang="fr-FR" sz="2000" u="none" strike="noStrike" dirty="0">
                          <a:effectLst/>
                        </a:rPr>
                        <a:t>      2 086 201,00 € </a:t>
                      </a:r>
                      <a:endParaRPr lang="fr-FR"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2000" u="none" strike="noStrike" dirty="0">
                          <a:effectLst/>
                        </a:rPr>
                        <a:t>      1 737 501,33 € </a:t>
                      </a:r>
                      <a:endParaRPr lang="fr-FR"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12795544"/>
                  </a:ext>
                </a:extLst>
              </a:tr>
            </a:tbl>
          </a:graphicData>
        </a:graphic>
      </p:graphicFrame>
    </p:spTree>
    <p:extLst>
      <p:ext uri="{BB962C8B-B14F-4D97-AF65-F5344CB8AC3E}">
        <p14:creationId xmlns:p14="http://schemas.microsoft.com/office/powerpoint/2010/main" val="362030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B48B1A5-F6C6-F741-AB1D-5CC94CF8E1A7}"/>
              </a:ext>
            </a:extLst>
          </p:cNvPr>
          <p:cNvSpPr txBox="1"/>
          <p:nvPr/>
        </p:nvSpPr>
        <p:spPr>
          <a:xfrm>
            <a:off x="912420" y="192929"/>
            <a:ext cx="10367159" cy="646331"/>
          </a:xfrm>
          <a:prstGeom prst="rect">
            <a:avLst/>
          </a:prstGeom>
          <a:noFill/>
        </p:spPr>
        <p:txBody>
          <a:bodyPr wrap="square" rtlCol="0">
            <a:spAutoFit/>
          </a:bodyPr>
          <a:lstStyle/>
          <a:p>
            <a:endParaRPr lang="fr-FR" b="1" dirty="0">
              <a:solidFill>
                <a:schemeClr val="bg1"/>
              </a:solidFill>
              <a:latin typeface="Arial" panose="020B0604020202020204" pitchFamily="34" charset="0"/>
              <a:cs typeface="Arial" panose="020B0604020202020204" pitchFamily="34" charset="0"/>
            </a:endParaRPr>
          </a:p>
          <a:p>
            <a:pPr algn="ctr"/>
            <a:r>
              <a:rPr lang="fr-FR" b="1" dirty="0">
                <a:solidFill>
                  <a:schemeClr val="bg1"/>
                </a:solidFill>
                <a:latin typeface="Arial" panose="020B0604020202020204" pitchFamily="34" charset="0"/>
                <a:cs typeface="Arial" panose="020B0604020202020204" pitchFamily="34" charset="0"/>
              </a:rPr>
              <a:t>Chapitre 074  DOTATIONS et PARTICIPATIONS</a:t>
            </a:r>
            <a:endParaRPr lang="fr-FR" dirty="0">
              <a:solidFill>
                <a:schemeClr val="bg1"/>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A639706E-22EA-FE49-8471-808FF8D88D18}"/>
              </a:ext>
            </a:extLst>
          </p:cNvPr>
          <p:cNvSpPr txBox="1"/>
          <p:nvPr/>
        </p:nvSpPr>
        <p:spPr>
          <a:xfrm>
            <a:off x="1430066" y="243641"/>
            <a:ext cx="9060134" cy="369332"/>
          </a:xfrm>
          <a:prstGeom prst="rect">
            <a:avLst/>
          </a:prstGeom>
          <a:noFill/>
        </p:spPr>
        <p:txBody>
          <a:bodyPr wrap="square" rtlCol="0">
            <a:spAutoFit/>
          </a:bodyPr>
          <a:lstStyle/>
          <a:p>
            <a:pPr algn="ctr"/>
            <a:r>
              <a:rPr lang="fr-FR" b="1" dirty="0"/>
              <a:t>Chapitre 74 : DOTATIONS et PARTICIPATIONS </a:t>
            </a:r>
          </a:p>
        </p:txBody>
      </p:sp>
      <p:graphicFrame>
        <p:nvGraphicFramePr>
          <p:cNvPr id="12" name="Graphique 11">
            <a:extLst>
              <a:ext uri="{FF2B5EF4-FFF2-40B4-BE49-F238E27FC236}">
                <a16:creationId xmlns:a16="http://schemas.microsoft.com/office/drawing/2014/main" id="{EB5405C5-D066-4F12-B5CC-CCB21270C291}"/>
              </a:ext>
            </a:extLst>
          </p:cNvPr>
          <p:cNvGraphicFramePr>
            <a:graphicFrameLocks/>
          </p:cNvGraphicFramePr>
          <p:nvPr>
            <p:extLst>
              <p:ext uri="{D42A27DB-BD31-4B8C-83A1-F6EECF244321}">
                <p14:modId xmlns:p14="http://schemas.microsoft.com/office/powerpoint/2010/main" val="1242395880"/>
              </p:ext>
            </p:extLst>
          </p:nvPr>
        </p:nvGraphicFramePr>
        <p:xfrm>
          <a:off x="1177871" y="1208869"/>
          <a:ext cx="9500461" cy="4881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993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891712B-4A4C-40F3-9279-457E99B416F7}"/>
              </a:ext>
            </a:extLst>
          </p:cNvPr>
          <p:cNvSpPr txBox="1"/>
          <p:nvPr/>
        </p:nvSpPr>
        <p:spPr>
          <a:xfrm>
            <a:off x="3691156" y="696286"/>
            <a:ext cx="5100506" cy="369332"/>
          </a:xfrm>
          <a:prstGeom prst="rect">
            <a:avLst/>
          </a:prstGeom>
          <a:noFill/>
        </p:spPr>
        <p:txBody>
          <a:bodyPr wrap="square" rtlCol="0">
            <a:spAutoFit/>
          </a:bodyPr>
          <a:lstStyle/>
          <a:p>
            <a:r>
              <a:rPr lang="fr-FR" sz="1800" b="1" dirty="0">
                <a:effectLst/>
                <a:latin typeface="Arial" panose="020B0604020202020204" pitchFamily="34" charset="0"/>
                <a:ea typeface="Calibri" panose="020F0502020204030204" pitchFamily="34" charset="0"/>
              </a:rPr>
              <a:t>Récapitulatif de l’évolution des dotations</a:t>
            </a:r>
            <a:endParaRPr lang="fr-FR" dirty="0"/>
          </a:p>
        </p:txBody>
      </p:sp>
      <p:graphicFrame>
        <p:nvGraphicFramePr>
          <p:cNvPr id="7" name="Graphique 6">
            <a:extLst>
              <a:ext uri="{FF2B5EF4-FFF2-40B4-BE49-F238E27FC236}">
                <a16:creationId xmlns:a16="http://schemas.microsoft.com/office/drawing/2014/main" id="{F40E8B13-2658-446C-B825-7359B14659F4}"/>
              </a:ext>
            </a:extLst>
          </p:cNvPr>
          <p:cNvGraphicFramePr>
            <a:graphicFrameLocks/>
          </p:cNvGraphicFramePr>
          <p:nvPr>
            <p:extLst>
              <p:ext uri="{D42A27DB-BD31-4B8C-83A1-F6EECF244321}">
                <p14:modId xmlns:p14="http://schemas.microsoft.com/office/powerpoint/2010/main" val="2122084147"/>
              </p:ext>
            </p:extLst>
          </p:nvPr>
        </p:nvGraphicFramePr>
        <p:xfrm>
          <a:off x="1933303" y="1800897"/>
          <a:ext cx="9126583" cy="4360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052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B48B1A5-F6C6-F741-AB1D-5CC94CF8E1A7}"/>
              </a:ext>
            </a:extLst>
          </p:cNvPr>
          <p:cNvSpPr txBox="1"/>
          <p:nvPr/>
        </p:nvSpPr>
        <p:spPr>
          <a:xfrm>
            <a:off x="827314" y="192929"/>
            <a:ext cx="10367159" cy="646331"/>
          </a:xfrm>
          <a:prstGeom prst="rect">
            <a:avLst/>
          </a:prstGeom>
          <a:noFill/>
        </p:spPr>
        <p:txBody>
          <a:bodyPr wrap="square" rtlCol="0">
            <a:spAutoFit/>
          </a:bodyPr>
          <a:lstStyle/>
          <a:p>
            <a:endParaRPr lang="fr-FR" b="1" dirty="0">
              <a:solidFill>
                <a:schemeClr val="bg1"/>
              </a:solidFill>
              <a:latin typeface="Arial" panose="020B0604020202020204" pitchFamily="34" charset="0"/>
              <a:cs typeface="Arial" panose="020B0604020202020204" pitchFamily="34" charset="0"/>
            </a:endParaRPr>
          </a:p>
          <a:p>
            <a:pPr algn="ctr"/>
            <a:r>
              <a:rPr lang="fr-FR" b="1" dirty="0">
                <a:solidFill>
                  <a:schemeClr val="bg1"/>
                </a:solidFill>
                <a:latin typeface="Arial" panose="020B0604020202020204" pitchFamily="34" charset="0"/>
                <a:cs typeface="Arial" panose="020B0604020202020204" pitchFamily="34" charset="0"/>
              </a:rPr>
              <a:t>Chapitre 013  Atténuation de charges</a:t>
            </a:r>
            <a:endParaRPr lang="fr-FR" dirty="0">
              <a:solidFill>
                <a:schemeClr val="bg1"/>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8D4768B-EE89-8143-9A68-4587CB03DF53}"/>
              </a:ext>
            </a:extLst>
          </p:cNvPr>
          <p:cNvSpPr txBox="1"/>
          <p:nvPr/>
        </p:nvSpPr>
        <p:spPr>
          <a:xfrm>
            <a:off x="1071154" y="1249306"/>
            <a:ext cx="9134641" cy="400110"/>
          </a:xfrm>
          <a:prstGeom prst="rect">
            <a:avLst/>
          </a:prstGeom>
          <a:solidFill>
            <a:schemeClr val="bg1"/>
          </a:solidFill>
        </p:spPr>
        <p:txBody>
          <a:bodyPr wrap="square" rtlCol="0">
            <a:spAutoFit/>
          </a:bodyPr>
          <a:lstStyle/>
          <a:p>
            <a:pPr marL="800100" lvl="1" indent="-342900">
              <a:buFont typeface="Wingdings" panose="05000000000000000000" pitchFamily="2" charset="2"/>
              <a:buChar char="§"/>
            </a:pPr>
            <a:r>
              <a:rPr lang="fr-FR" sz="2000" b="1" dirty="0"/>
              <a:t>Remboursements d’indemnités journalières (105 K€)</a:t>
            </a:r>
            <a:endParaRPr lang="en-US" sz="2000" b="1" dirty="0"/>
          </a:p>
        </p:txBody>
      </p:sp>
      <p:sp>
        <p:nvSpPr>
          <p:cNvPr id="7" name="ZoneTexte 6">
            <a:extLst>
              <a:ext uri="{FF2B5EF4-FFF2-40B4-BE49-F238E27FC236}">
                <a16:creationId xmlns:a16="http://schemas.microsoft.com/office/drawing/2014/main" id="{E31258B6-59D1-C54A-88C3-D12EDB5FFDE6}"/>
              </a:ext>
            </a:extLst>
          </p:cNvPr>
          <p:cNvSpPr txBox="1"/>
          <p:nvPr/>
        </p:nvSpPr>
        <p:spPr>
          <a:xfrm>
            <a:off x="1071154" y="1763192"/>
            <a:ext cx="8204820" cy="400110"/>
          </a:xfrm>
          <a:prstGeom prst="rect">
            <a:avLst/>
          </a:prstGeom>
          <a:solidFill>
            <a:schemeClr val="bg1"/>
          </a:solidFill>
        </p:spPr>
        <p:txBody>
          <a:bodyPr wrap="square" rtlCol="0">
            <a:spAutoFit/>
          </a:bodyPr>
          <a:lstStyle/>
          <a:p>
            <a:pPr marL="800100" lvl="1" indent="-342900">
              <a:buFont typeface="Wingdings" panose="05000000000000000000" pitchFamily="2" charset="2"/>
              <a:buChar char="§"/>
            </a:pPr>
            <a:r>
              <a:rPr lang="fr-FR" sz="2000" b="1" dirty="0"/>
              <a:t>Précomptes tickets restaurant (150 K€)</a:t>
            </a:r>
          </a:p>
        </p:txBody>
      </p:sp>
      <p:graphicFrame>
        <p:nvGraphicFramePr>
          <p:cNvPr id="8" name="Tableau 7">
            <a:extLst>
              <a:ext uri="{FF2B5EF4-FFF2-40B4-BE49-F238E27FC236}">
                <a16:creationId xmlns:a16="http://schemas.microsoft.com/office/drawing/2014/main" id="{A4670B25-75F4-4162-8EB9-982A868A0C50}"/>
              </a:ext>
            </a:extLst>
          </p:cNvPr>
          <p:cNvGraphicFramePr>
            <a:graphicFrameLocks noGrp="1"/>
          </p:cNvGraphicFramePr>
          <p:nvPr>
            <p:extLst>
              <p:ext uri="{D42A27DB-BD31-4B8C-83A1-F6EECF244321}">
                <p14:modId xmlns:p14="http://schemas.microsoft.com/office/powerpoint/2010/main" val="2556247406"/>
              </p:ext>
            </p:extLst>
          </p:nvPr>
        </p:nvGraphicFramePr>
        <p:xfrm>
          <a:off x="1071154" y="717350"/>
          <a:ext cx="9701349" cy="311150"/>
        </p:xfrm>
        <a:graphic>
          <a:graphicData uri="http://schemas.openxmlformats.org/drawingml/2006/table">
            <a:tbl>
              <a:tblPr>
                <a:tableStyleId>{5C22544A-7EE6-4342-B048-85BDC9FD1C3A}</a:tableStyleId>
              </a:tblPr>
              <a:tblGrid>
                <a:gridCol w="4506437">
                  <a:extLst>
                    <a:ext uri="{9D8B030D-6E8A-4147-A177-3AD203B41FA5}">
                      <a16:colId xmlns:a16="http://schemas.microsoft.com/office/drawing/2014/main" val="1976587201"/>
                    </a:ext>
                  </a:extLst>
                </a:gridCol>
                <a:gridCol w="2597456">
                  <a:extLst>
                    <a:ext uri="{9D8B030D-6E8A-4147-A177-3AD203B41FA5}">
                      <a16:colId xmlns:a16="http://schemas.microsoft.com/office/drawing/2014/main" val="1728698460"/>
                    </a:ext>
                  </a:extLst>
                </a:gridCol>
                <a:gridCol w="2597456">
                  <a:extLst>
                    <a:ext uri="{9D8B030D-6E8A-4147-A177-3AD203B41FA5}">
                      <a16:colId xmlns:a16="http://schemas.microsoft.com/office/drawing/2014/main" val="1440884430"/>
                    </a:ext>
                  </a:extLst>
                </a:gridCol>
              </a:tblGrid>
              <a:tr h="276806">
                <a:tc>
                  <a:txBody>
                    <a:bodyPr/>
                    <a:lstStyle/>
                    <a:p>
                      <a:pPr algn="ctr" fontAlgn="b"/>
                      <a:r>
                        <a:rPr lang="fr-FR" sz="2000" b="1" u="none" strike="noStrike" dirty="0">
                          <a:solidFill>
                            <a:schemeClr val="bg1"/>
                          </a:solidFill>
                          <a:effectLst/>
                        </a:rPr>
                        <a:t>Atténuation de charges</a:t>
                      </a:r>
                      <a:endParaRPr lang="fr-FR" sz="20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ctr" fontAlgn="b"/>
                      <a:r>
                        <a:rPr lang="fr-FR" sz="2000" u="none" strike="noStrike" dirty="0">
                          <a:effectLst/>
                        </a:rPr>
                        <a:t>         315 000,00 € </a:t>
                      </a:r>
                      <a:endParaRPr lang="fr-FR"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2000" u="none" strike="noStrike" dirty="0">
                          <a:effectLst/>
                        </a:rPr>
                        <a:t>         255 000,00 € </a:t>
                      </a:r>
                      <a:endParaRPr lang="fr-FR"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08686235"/>
                  </a:ext>
                </a:extLst>
              </a:tr>
            </a:tbl>
          </a:graphicData>
        </a:graphic>
      </p:graphicFrame>
      <p:graphicFrame>
        <p:nvGraphicFramePr>
          <p:cNvPr id="9" name="Tableau 8">
            <a:extLst>
              <a:ext uri="{FF2B5EF4-FFF2-40B4-BE49-F238E27FC236}">
                <a16:creationId xmlns:a16="http://schemas.microsoft.com/office/drawing/2014/main" id="{2003191B-4AD5-4CC5-8CEB-A404E5644BA9}"/>
              </a:ext>
            </a:extLst>
          </p:cNvPr>
          <p:cNvGraphicFramePr>
            <a:graphicFrameLocks noGrp="1"/>
          </p:cNvGraphicFramePr>
          <p:nvPr>
            <p:extLst>
              <p:ext uri="{D42A27DB-BD31-4B8C-83A1-F6EECF244321}">
                <p14:modId xmlns:p14="http://schemas.microsoft.com/office/powerpoint/2010/main" val="3051403401"/>
              </p:ext>
            </p:extLst>
          </p:nvPr>
        </p:nvGraphicFramePr>
        <p:xfrm>
          <a:off x="1071158" y="2290040"/>
          <a:ext cx="9474925" cy="311150"/>
        </p:xfrm>
        <a:graphic>
          <a:graphicData uri="http://schemas.openxmlformats.org/drawingml/2006/table">
            <a:tbl>
              <a:tblPr>
                <a:tableStyleId>{5C22544A-7EE6-4342-B048-85BDC9FD1C3A}</a:tableStyleId>
              </a:tblPr>
              <a:tblGrid>
                <a:gridCol w="4401259">
                  <a:extLst>
                    <a:ext uri="{9D8B030D-6E8A-4147-A177-3AD203B41FA5}">
                      <a16:colId xmlns:a16="http://schemas.microsoft.com/office/drawing/2014/main" val="2334044993"/>
                    </a:ext>
                  </a:extLst>
                </a:gridCol>
                <a:gridCol w="2536833">
                  <a:extLst>
                    <a:ext uri="{9D8B030D-6E8A-4147-A177-3AD203B41FA5}">
                      <a16:colId xmlns:a16="http://schemas.microsoft.com/office/drawing/2014/main" val="3649652624"/>
                    </a:ext>
                  </a:extLst>
                </a:gridCol>
                <a:gridCol w="2536833">
                  <a:extLst>
                    <a:ext uri="{9D8B030D-6E8A-4147-A177-3AD203B41FA5}">
                      <a16:colId xmlns:a16="http://schemas.microsoft.com/office/drawing/2014/main" val="3314932703"/>
                    </a:ext>
                  </a:extLst>
                </a:gridCol>
              </a:tblGrid>
              <a:tr h="276806">
                <a:tc>
                  <a:txBody>
                    <a:bodyPr/>
                    <a:lstStyle/>
                    <a:p>
                      <a:pPr algn="ctr" fontAlgn="b"/>
                      <a:r>
                        <a:rPr lang="fr-FR" sz="2000" b="1" u="none" strike="noStrike" dirty="0">
                          <a:solidFill>
                            <a:schemeClr val="bg1"/>
                          </a:solidFill>
                          <a:effectLst/>
                        </a:rPr>
                        <a:t>Produits des services</a:t>
                      </a:r>
                      <a:endParaRPr lang="fr-FR" sz="20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ctr" fontAlgn="b"/>
                      <a:r>
                        <a:rPr lang="fr-FR" sz="2000" u="none" strike="noStrike" dirty="0">
                          <a:effectLst/>
                        </a:rPr>
                        <a:t>      1 241 800,00 € </a:t>
                      </a:r>
                      <a:endParaRPr lang="fr-FR"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2000" u="none" strike="noStrike" dirty="0">
                          <a:effectLst/>
                        </a:rPr>
                        <a:t>      1 272 700,00 € </a:t>
                      </a:r>
                      <a:endParaRPr lang="fr-FR"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03602978"/>
                  </a:ext>
                </a:extLst>
              </a:tr>
            </a:tbl>
          </a:graphicData>
        </a:graphic>
      </p:graphicFrame>
      <p:sp>
        <p:nvSpPr>
          <p:cNvPr id="10" name="ZoneTexte 9">
            <a:extLst>
              <a:ext uri="{FF2B5EF4-FFF2-40B4-BE49-F238E27FC236}">
                <a16:creationId xmlns:a16="http://schemas.microsoft.com/office/drawing/2014/main" id="{3B965C42-32F9-4480-9ACC-482C0366FEEB}"/>
              </a:ext>
            </a:extLst>
          </p:cNvPr>
          <p:cNvSpPr txBox="1"/>
          <p:nvPr/>
        </p:nvSpPr>
        <p:spPr>
          <a:xfrm>
            <a:off x="1071157" y="2841110"/>
            <a:ext cx="6745059" cy="400110"/>
          </a:xfrm>
          <a:prstGeom prst="rect">
            <a:avLst/>
          </a:prstGeom>
          <a:solidFill>
            <a:schemeClr val="bg1"/>
          </a:solidFill>
        </p:spPr>
        <p:txBody>
          <a:bodyPr wrap="square" rtlCol="0">
            <a:spAutoFit/>
          </a:bodyPr>
          <a:lstStyle/>
          <a:p>
            <a:pPr marL="800100" lvl="1" indent="-342900">
              <a:buFont typeface="Wingdings" panose="05000000000000000000" pitchFamily="2" charset="2"/>
              <a:buChar char="§"/>
            </a:pPr>
            <a:r>
              <a:rPr lang="fr-FR" sz="2000" b="1" dirty="0"/>
              <a:t>redevances d’occupation du domaine public</a:t>
            </a:r>
          </a:p>
        </p:txBody>
      </p:sp>
      <p:sp>
        <p:nvSpPr>
          <p:cNvPr id="11" name="ZoneTexte 10">
            <a:extLst>
              <a:ext uri="{FF2B5EF4-FFF2-40B4-BE49-F238E27FC236}">
                <a16:creationId xmlns:a16="http://schemas.microsoft.com/office/drawing/2014/main" id="{7580B03D-6890-4DDB-AE8F-9FFD67208C43}"/>
              </a:ext>
            </a:extLst>
          </p:cNvPr>
          <p:cNvSpPr txBox="1"/>
          <p:nvPr/>
        </p:nvSpPr>
        <p:spPr>
          <a:xfrm>
            <a:off x="1071158" y="3320629"/>
            <a:ext cx="6745060" cy="400110"/>
          </a:xfrm>
          <a:prstGeom prst="rect">
            <a:avLst/>
          </a:prstGeom>
          <a:solidFill>
            <a:schemeClr val="bg1"/>
          </a:solidFill>
        </p:spPr>
        <p:txBody>
          <a:bodyPr wrap="square" rtlCol="0">
            <a:spAutoFit/>
          </a:bodyPr>
          <a:lstStyle/>
          <a:p>
            <a:pPr marL="800100" lvl="1" indent="-342900">
              <a:buFont typeface="Wingdings" panose="05000000000000000000" pitchFamily="2" charset="2"/>
              <a:buChar char="§"/>
            </a:pPr>
            <a:r>
              <a:rPr lang="fr-FR" sz="2000" b="1" dirty="0"/>
              <a:t>recettes du cinéma et de la salle de spectacles</a:t>
            </a:r>
          </a:p>
        </p:txBody>
      </p:sp>
      <p:sp>
        <p:nvSpPr>
          <p:cNvPr id="12" name="ZoneTexte 11">
            <a:extLst>
              <a:ext uri="{FF2B5EF4-FFF2-40B4-BE49-F238E27FC236}">
                <a16:creationId xmlns:a16="http://schemas.microsoft.com/office/drawing/2014/main" id="{F09615A0-9036-40B8-901C-DE545BA8755A}"/>
              </a:ext>
            </a:extLst>
          </p:cNvPr>
          <p:cNvSpPr txBox="1"/>
          <p:nvPr/>
        </p:nvSpPr>
        <p:spPr>
          <a:xfrm>
            <a:off x="1071158" y="3800148"/>
            <a:ext cx="8821783" cy="400110"/>
          </a:xfrm>
          <a:prstGeom prst="rect">
            <a:avLst/>
          </a:prstGeom>
          <a:solidFill>
            <a:schemeClr val="bg1"/>
          </a:solidFill>
        </p:spPr>
        <p:txBody>
          <a:bodyPr wrap="square" rtlCol="0">
            <a:spAutoFit/>
          </a:bodyPr>
          <a:lstStyle/>
          <a:p>
            <a:pPr marL="800100" lvl="1" indent="-342900">
              <a:buFont typeface="Wingdings" panose="05000000000000000000" pitchFamily="2" charset="2"/>
              <a:buChar char="§"/>
            </a:pPr>
            <a:r>
              <a:rPr lang="fr-FR" sz="2000" b="1" dirty="0"/>
              <a:t>Prestations facturées aux </a:t>
            </a:r>
            <a:r>
              <a:rPr lang="fr-FR" sz="2000" b="1" dirty="0" err="1"/>
              <a:t>familles,Tarifs</a:t>
            </a:r>
            <a:r>
              <a:rPr lang="fr-FR" sz="2000" b="1" dirty="0"/>
              <a:t> augmenté de 2,5%</a:t>
            </a:r>
          </a:p>
        </p:txBody>
      </p:sp>
      <p:graphicFrame>
        <p:nvGraphicFramePr>
          <p:cNvPr id="13" name="Tableau 12">
            <a:extLst>
              <a:ext uri="{FF2B5EF4-FFF2-40B4-BE49-F238E27FC236}">
                <a16:creationId xmlns:a16="http://schemas.microsoft.com/office/drawing/2014/main" id="{B9049A88-2791-4313-A8E4-6D32793309BB}"/>
              </a:ext>
            </a:extLst>
          </p:cNvPr>
          <p:cNvGraphicFramePr>
            <a:graphicFrameLocks noGrp="1"/>
          </p:cNvGraphicFramePr>
          <p:nvPr>
            <p:extLst>
              <p:ext uri="{D42A27DB-BD31-4B8C-83A1-F6EECF244321}">
                <p14:modId xmlns:p14="http://schemas.microsoft.com/office/powerpoint/2010/main" val="11994353"/>
              </p:ext>
            </p:extLst>
          </p:nvPr>
        </p:nvGraphicFramePr>
        <p:xfrm>
          <a:off x="1071158" y="4303328"/>
          <a:ext cx="9631676" cy="404213"/>
        </p:xfrm>
        <a:graphic>
          <a:graphicData uri="http://schemas.openxmlformats.org/drawingml/2006/table">
            <a:tbl>
              <a:tblPr>
                <a:tableStyleId>{5C22544A-7EE6-4342-B048-85BDC9FD1C3A}</a:tableStyleId>
              </a:tblPr>
              <a:tblGrid>
                <a:gridCol w="4474072">
                  <a:extLst>
                    <a:ext uri="{9D8B030D-6E8A-4147-A177-3AD203B41FA5}">
                      <a16:colId xmlns:a16="http://schemas.microsoft.com/office/drawing/2014/main" val="2939284105"/>
                    </a:ext>
                  </a:extLst>
                </a:gridCol>
                <a:gridCol w="2578802">
                  <a:extLst>
                    <a:ext uri="{9D8B030D-6E8A-4147-A177-3AD203B41FA5}">
                      <a16:colId xmlns:a16="http://schemas.microsoft.com/office/drawing/2014/main" val="2393975141"/>
                    </a:ext>
                  </a:extLst>
                </a:gridCol>
                <a:gridCol w="2578802">
                  <a:extLst>
                    <a:ext uri="{9D8B030D-6E8A-4147-A177-3AD203B41FA5}">
                      <a16:colId xmlns:a16="http://schemas.microsoft.com/office/drawing/2014/main" val="2607857011"/>
                    </a:ext>
                  </a:extLst>
                </a:gridCol>
              </a:tblGrid>
              <a:tr h="404213">
                <a:tc>
                  <a:txBody>
                    <a:bodyPr/>
                    <a:lstStyle/>
                    <a:p>
                      <a:pPr algn="ctr" fontAlgn="ctr"/>
                      <a:r>
                        <a:rPr lang="fr-FR" sz="2000" b="1" u="none" strike="noStrike" dirty="0">
                          <a:solidFill>
                            <a:schemeClr val="bg1"/>
                          </a:solidFill>
                          <a:effectLst/>
                        </a:rPr>
                        <a:t>Autres produits de gestion courante</a:t>
                      </a:r>
                      <a:endParaRPr lang="fr-FR" sz="2000" b="1" i="0" u="none" strike="noStrike" dirty="0">
                        <a:solidFill>
                          <a:schemeClr val="bg1"/>
                        </a:solidFill>
                        <a:effectLst/>
                        <a:latin typeface="Calibri" panose="020F0502020204030204" pitchFamily="34" charset="0"/>
                      </a:endParaRPr>
                    </a:p>
                  </a:txBody>
                  <a:tcPr marL="6350" marR="6350" marT="6350" marB="0" anchor="ctr">
                    <a:solidFill>
                      <a:schemeClr val="accent1"/>
                    </a:solidFill>
                  </a:tcPr>
                </a:tc>
                <a:tc>
                  <a:txBody>
                    <a:bodyPr/>
                    <a:lstStyle/>
                    <a:p>
                      <a:pPr algn="ctr" fontAlgn="ctr"/>
                      <a:r>
                        <a:rPr lang="fr-FR" sz="2000" u="none" strike="noStrike" dirty="0">
                          <a:effectLst/>
                        </a:rPr>
                        <a:t>         275 832,00 € </a:t>
                      </a:r>
                      <a:endParaRPr lang="fr-FR"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FR" sz="2000" u="none" strike="noStrike" dirty="0">
                          <a:effectLst/>
                        </a:rPr>
                        <a:t>         279 900,00 € </a:t>
                      </a:r>
                      <a:endParaRPr lang="fr-FR"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28544020"/>
                  </a:ext>
                </a:extLst>
              </a:tr>
            </a:tbl>
          </a:graphicData>
        </a:graphic>
      </p:graphicFrame>
      <p:sp>
        <p:nvSpPr>
          <p:cNvPr id="14" name="ZoneTexte 13">
            <a:extLst>
              <a:ext uri="{FF2B5EF4-FFF2-40B4-BE49-F238E27FC236}">
                <a16:creationId xmlns:a16="http://schemas.microsoft.com/office/drawing/2014/main" id="{6EC9DCC3-F8D2-4D0B-A373-810E9FA3EB83}"/>
              </a:ext>
            </a:extLst>
          </p:cNvPr>
          <p:cNvSpPr txBox="1"/>
          <p:nvPr/>
        </p:nvSpPr>
        <p:spPr>
          <a:xfrm>
            <a:off x="1508220" y="4785801"/>
            <a:ext cx="9194614" cy="400110"/>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ea typeface="Calibri" panose="020F0502020204030204" pitchFamily="34" charset="0"/>
                <a:cs typeface="Times New Roman" panose="02020603050405020304" pitchFamily="18" charset="0"/>
              </a:rPr>
              <a:t>loyers (logements communaux et baux commerciaux) (229 K€)</a:t>
            </a:r>
          </a:p>
        </p:txBody>
      </p:sp>
      <p:sp>
        <p:nvSpPr>
          <p:cNvPr id="15" name="ZoneTexte 14">
            <a:extLst>
              <a:ext uri="{FF2B5EF4-FFF2-40B4-BE49-F238E27FC236}">
                <a16:creationId xmlns:a16="http://schemas.microsoft.com/office/drawing/2014/main" id="{CE312CC1-543D-4C95-8861-3662BEA056F3}"/>
              </a:ext>
            </a:extLst>
          </p:cNvPr>
          <p:cNvSpPr txBox="1"/>
          <p:nvPr/>
        </p:nvSpPr>
        <p:spPr>
          <a:xfrm>
            <a:off x="1508220" y="5205500"/>
            <a:ext cx="9194614" cy="400110"/>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ea typeface="Calibri" panose="020F0502020204030204" pitchFamily="34" charset="0"/>
                <a:cs typeface="Times New Roman" panose="02020603050405020304" pitchFamily="18" charset="0"/>
              </a:rPr>
              <a:t>recettes des insertions publicitaires dans le magazine mensuel (30 K€)</a:t>
            </a:r>
          </a:p>
        </p:txBody>
      </p:sp>
      <p:sp>
        <p:nvSpPr>
          <p:cNvPr id="16" name="ZoneTexte 15">
            <a:extLst>
              <a:ext uri="{FF2B5EF4-FFF2-40B4-BE49-F238E27FC236}">
                <a16:creationId xmlns:a16="http://schemas.microsoft.com/office/drawing/2014/main" id="{A846DF36-3119-4F05-B66E-1AC7356C6301}"/>
              </a:ext>
            </a:extLst>
          </p:cNvPr>
          <p:cNvSpPr txBox="1"/>
          <p:nvPr/>
        </p:nvSpPr>
        <p:spPr>
          <a:xfrm>
            <a:off x="1508220" y="5625199"/>
            <a:ext cx="9665696" cy="707886"/>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ea typeface="Calibri" panose="020F0502020204030204" pitchFamily="34" charset="0"/>
                <a:cs typeface="Times New Roman" panose="02020603050405020304" pitchFamily="18" charset="0"/>
              </a:rPr>
              <a:t>remboursement par le Conseil départemental de la mise à disposition du gymnase de la Vallée à la Dame au profit du collège Jean Moulin (16 K€</a:t>
            </a:r>
            <a:r>
              <a:rPr lang="fr-FR" sz="2000" b="1" dirty="0">
                <a:latin typeface="Times New Roman" panose="02020603050405020304" pitchFamily="18" charset="0"/>
                <a:ea typeface="Calibri" panose="020F0502020204030204" pitchFamily="34" charset="0"/>
                <a:cs typeface="Times New Roman" panose="02020603050405020304" pitchFamily="18" charset="0"/>
              </a:rPr>
              <a:t>)</a:t>
            </a:r>
            <a:endParaRPr lang="fr-FR" sz="2000" b="1" dirty="0"/>
          </a:p>
        </p:txBody>
      </p:sp>
    </p:spTree>
    <p:extLst>
      <p:ext uri="{BB962C8B-B14F-4D97-AF65-F5344CB8AC3E}">
        <p14:creationId xmlns:p14="http://schemas.microsoft.com/office/powerpoint/2010/main" val="50659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F450BC4-6FED-9740-983A-483EE60AC497}"/>
              </a:ext>
            </a:extLst>
          </p:cNvPr>
          <p:cNvGraphicFramePr>
            <a:graphicFrameLocks noGrp="1"/>
          </p:cNvGraphicFramePr>
          <p:nvPr>
            <p:extLst>
              <p:ext uri="{D42A27DB-BD31-4B8C-83A1-F6EECF244321}">
                <p14:modId xmlns:p14="http://schemas.microsoft.com/office/powerpoint/2010/main" val="2677940600"/>
              </p:ext>
            </p:extLst>
          </p:nvPr>
        </p:nvGraphicFramePr>
        <p:xfrm>
          <a:off x="186160" y="1084729"/>
          <a:ext cx="7484640" cy="5303379"/>
        </p:xfrm>
        <a:graphic>
          <a:graphicData uri="http://schemas.openxmlformats.org/drawingml/2006/table">
            <a:tbl>
              <a:tblPr>
                <a:tableStyleId>{5C22544A-7EE6-4342-B048-85BDC9FD1C3A}</a:tableStyleId>
              </a:tblPr>
              <a:tblGrid>
                <a:gridCol w="2445093">
                  <a:extLst>
                    <a:ext uri="{9D8B030D-6E8A-4147-A177-3AD203B41FA5}">
                      <a16:colId xmlns:a16="http://schemas.microsoft.com/office/drawing/2014/main" val="3077845843"/>
                    </a:ext>
                  </a:extLst>
                </a:gridCol>
                <a:gridCol w="1869795">
                  <a:extLst>
                    <a:ext uri="{9D8B030D-6E8A-4147-A177-3AD203B41FA5}">
                      <a16:colId xmlns:a16="http://schemas.microsoft.com/office/drawing/2014/main" val="3063778316"/>
                    </a:ext>
                  </a:extLst>
                </a:gridCol>
                <a:gridCol w="1502719">
                  <a:extLst>
                    <a:ext uri="{9D8B030D-6E8A-4147-A177-3AD203B41FA5}">
                      <a16:colId xmlns:a16="http://schemas.microsoft.com/office/drawing/2014/main" val="1320670512"/>
                    </a:ext>
                  </a:extLst>
                </a:gridCol>
                <a:gridCol w="1667033">
                  <a:extLst>
                    <a:ext uri="{9D8B030D-6E8A-4147-A177-3AD203B41FA5}">
                      <a16:colId xmlns:a16="http://schemas.microsoft.com/office/drawing/2014/main" val="1470722896"/>
                    </a:ext>
                  </a:extLst>
                </a:gridCol>
              </a:tblGrid>
              <a:tr h="346982">
                <a:tc>
                  <a:txBody>
                    <a:bodyPr/>
                    <a:lstStyle/>
                    <a:p>
                      <a:pPr algn="ctr" fontAlgn="b"/>
                      <a:r>
                        <a:rPr lang="fr-FR" sz="1400" b="1" u="none" strike="noStrike" dirty="0">
                          <a:solidFill>
                            <a:schemeClr val="bg1"/>
                          </a:solidFill>
                          <a:effectLst/>
                        </a:rPr>
                        <a:t>SERVICES</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b="1" u="none" strike="noStrike" dirty="0">
                          <a:solidFill>
                            <a:schemeClr val="bg1"/>
                          </a:solidFill>
                          <a:effectLst/>
                        </a:rPr>
                        <a:t>BP + BS 2021</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b="1" u="none" strike="noStrike" dirty="0">
                          <a:solidFill>
                            <a:schemeClr val="bg1"/>
                          </a:solidFill>
                          <a:effectLst/>
                        </a:rPr>
                        <a:t>BP 2022</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b="1" u="none" strike="noStrike" dirty="0">
                          <a:solidFill>
                            <a:schemeClr val="bg1"/>
                          </a:solidFill>
                          <a:effectLst/>
                        </a:rPr>
                        <a:t>Ecart en €</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extLst>
                  <a:ext uri="{0D108BD9-81ED-4DB2-BD59-A6C34878D82A}">
                    <a16:rowId xmlns:a16="http://schemas.microsoft.com/office/drawing/2014/main" val="563533210"/>
                  </a:ext>
                </a:extLst>
              </a:tr>
              <a:tr h="239119">
                <a:tc>
                  <a:txBody>
                    <a:bodyPr/>
                    <a:lstStyle/>
                    <a:p>
                      <a:pPr algn="ctr" fontAlgn="b"/>
                      <a:r>
                        <a:rPr lang="fr-FR" sz="1400" b="1" u="none" strike="noStrike" dirty="0">
                          <a:solidFill>
                            <a:schemeClr val="bg1"/>
                          </a:solidFill>
                          <a:effectLst/>
                        </a:rPr>
                        <a:t>Jeunesse</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560 000,00 €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470 000,00 €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90 000,00 €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787992286"/>
                  </a:ext>
                </a:extLst>
              </a:tr>
              <a:tr h="239119">
                <a:tc>
                  <a:txBody>
                    <a:bodyPr/>
                    <a:lstStyle/>
                    <a:p>
                      <a:pPr algn="ctr" fontAlgn="b"/>
                      <a:r>
                        <a:rPr lang="fr-FR" sz="1400" b="1" u="none" strike="noStrike" dirty="0">
                          <a:solidFill>
                            <a:schemeClr val="bg1"/>
                          </a:solidFill>
                          <a:effectLst/>
                        </a:rPr>
                        <a:t>Scolaire</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75 000,00 € </a:t>
                      </a:r>
                      <a:endParaRPr lang="fr-FR" sz="1400" b="0" i="0" u="none" strike="noStrike" dirty="0">
                        <a:solidFill>
                          <a:srgbClr val="000000"/>
                        </a:solidFill>
                        <a:effectLst/>
                        <a:latin typeface="Calibri" panose="020F0502020204030204" pitchFamily="34" charset="0"/>
                      </a:endParaRPr>
                    </a:p>
                  </a:txBody>
                  <a:tcPr marL="9046" marR="9046" marT="9046" marB="0" anchor="b">
                    <a:solidFill>
                      <a:schemeClr val="bg2"/>
                    </a:solidFill>
                  </a:tcPr>
                </a:tc>
                <a:tc>
                  <a:txBody>
                    <a:bodyPr/>
                    <a:lstStyle/>
                    <a:p>
                      <a:pPr algn="ctr" fontAlgn="b"/>
                      <a:r>
                        <a:rPr lang="fr-FR" sz="1400" u="none" strike="noStrike" dirty="0">
                          <a:effectLst/>
                        </a:rPr>
                        <a:t>            148 861,33 € </a:t>
                      </a:r>
                      <a:endParaRPr lang="fr-FR" sz="1400" b="0" i="0" u="none" strike="noStrike" dirty="0">
                        <a:solidFill>
                          <a:srgbClr val="000000"/>
                        </a:solidFill>
                        <a:effectLst/>
                        <a:latin typeface="Calibri" panose="020F0502020204030204" pitchFamily="34" charset="0"/>
                      </a:endParaRPr>
                    </a:p>
                  </a:txBody>
                  <a:tcPr marL="9046" marR="9046" marT="9046" marB="0" anchor="b">
                    <a:solidFill>
                      <a:schemeClr val="bg2"/>
                    </a:solidFill>
                  </a:tcPr>
                </a:tc>
                <a:tc>
                  <a:txBody>
                    <a:bodyPr/>
                    <a:lstStyle/>
                    <a:p>
                      <a:pPr algn="ctr" fontAlgn="b"/>
                      <a:r>
                        <a:rPr lang="fr-FR" sz="1400" u="none" strike="noStrike" dirty="0">
                          <a:effectLst/>
                        </a:rPr>
                        <a:t>          73 861,33 €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1158339040"/>
                  </a:ext>
                </a:extLst>
              </a:tr>
              <a:tr h="239119">
                <a:tc>
                  <a:txBody>
                    <a:bodyPr/>
                    <a:lstStyle/>
                    <a:p>
                      <a:pPr algn="ctr" fontAlgn="b"/>
                      <a:r>
                        <a:rPr lang="fr-FR" sz="1400" b="1" u="none" strike="noStrike" dirty="0">
                          <a:solidFill>
                            <a:schemeClr val="bg1"/>
                          </a:solidFill>
                          <a:effectLst/>
                        </a:rPr>
                        <a:t>Restauration municipale</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75 000,00 €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150 000,00 €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75 000,00 €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4080126598"/>
                  </a:ext>
                </a:extLst>
              </a:tr>
              <a:tr h="239119">
                <a:tc>
                  <a:txBody>
                    <a:bodyPr/>
                    <a:lstStyle/>
                    <a:p>
                      <a:pPr algn="ctr" fontAlgn="b"/>
                      <a:r>
                        <a:rPr lang="fr-FR" sz="1400" b="1" u="none" strike="noStrike" dirty="0">
                          <a:solidFill>
                            <a:schemeClr val="bg1"/>
                          </a:solidFill>
                          <a:effectLst/>
                        </a:rPr>
                        <a:t>Petite enfance</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1 215 000,00 €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923 000,00 €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292 000,00 €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2534397149"/>
                  </a:ext>
                </a:extLst>
              </a:tr>
              <a:tr h="215676">
                <a:tc>
                  <a:txBody>
                    <a:bodyPr/>
                    <a:lstStyle/>
                    <a:p>
                      <a:pPr algn="ctr" fontAlgn="b"/>
                      <a:r>
                        <a:rPr lang="fr-FR" sz="1400" b="1" u="none" strike="noStrike" dirty="0">
                          <a:solidFill>
                            <a:schemeClr val="bg1"/>
                          </a:solidFill>
                          <a:effectLst/>
                        </a:rPr>
                        <a:t>Relations citoyennes</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30 840,00 €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30 640,00 €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200,00 €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1169465789"/>
                  </a:ext>
                </a:extLst>
              </a:tr>
              <a:tr h="239119">
                <a:tc>
                  <a:txBody>
                    <a:bodyPr/>
                    <a:lstStyle/>
                    <a:p>
                      <a:pPr algn="ctr" fontAlgn="b"/>
                      <a:r>
                        <a:rPr lang="fr-FR" sz="1400" b="1" u="none" strike="noStrike" dirty="0">
                          <a:solidFill>
                            <a:schemeClr val="bg1"/>
                          </a:solidFill>
                          <a:effectLst/>
                        </a:rPr>
                        <a:t>Finances</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20 048 155,15 €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19 585 709,54 €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462 445,61 €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1930903284"/>
                  </a:ext>
                </a:extLst>
              </a:tr>
              <a:tr h="239119">
                <a:tc>
                  <a:txBody>
                    <a:bodyPr/>
                    <a:lstStyle/>
                    <a:p>
                      <a:pPr algn="ctr" fontAlgn="b"/>
                      <a:r>
                        <a:rPr lang="fr-FR" sz="1400" b="1" u="none" strike="noStrike" dirty="0">
                          <a:solidFill>
                            <a:schemeClr val="bg1"/>
                          </a:solidFill>
                          <a:effectLst/>
                        </a:rPr>
                        <a:t>Ressources humaines</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320 000,00 €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255 100,00 €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64 900,00 €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373475928"/>
                  </a:ext>
                </a:extLst>
              </a:tr>
              <a:tr h="239119">
                <a:tc>
                  <a:txBody>
                    <a:bodyPr/>
                    <a:lstStyle/>
                    <a:p>
                      <a:pPr algn="ctr" fontAlgn="b"/>
                      <a:r>
                        <a:rPr lang="fr-FR" sz="1400" b="1" u="none" strike="noStrike" dirty="0">
                          <a:solidFill>
                            <a:schemeClr val="bg1"/>
                          </a:solidFill>
                          <a:effectLst/>
                        </a:rPr>
                        <a:t>Affaires culturelles</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a:effectLst/>
                        </a:rPr>
                        <a:t>           265 800,00 € </a:t>
                      </a:r>
                      <a:endParaRPr lang="fr-FR" sz="1400" b="0" i="0" u="none" strike="noStrike">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295 200,00 €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29 400,00 €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778988103"/>
                  </a:ext>
                </a:extLst>
              </a:tr>
              <a:tr h="268690">
                <a:tc>
                  <a:txBody>
                    <a:bodyPr/>
                    <a:lstStyle/>
                    <a:p>
                      <a:pPr algn="ctr" fontAlgn="b"/>
                      <a:r>
                        <a:rPr lang="fr-FR" sz="1400" b="1" u="none" strike="noStrike" dirty="0">
                          <a:solidFill>
                            <a:schemeClr val="bg1"/>
                          </a:solidFill>
                          <a:effectLst/>
                        </a:rPr>
                        <a:t>Police municipale</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a:effectLst/>
                        </a:rPr>
                        <a:t>              90 000,00 € </a:t>
                      </a:r>
                      <a:endParaRPr lang="fr-FR" sz="1400" b="0" i="0" u="none" strike="noStrike">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90 000,00 €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1923369728"/>
                  </a:ext>
                </a:extLst>
              </a:tr>
              <a:tr h="372545">
                <a:tc>
                  <a:txBody>
                    <a:bodyPr/>
                    <a:lstStyle/>
                    <a:p>
                      <a:pPr algn="ctr" fontAlgn="b"/>
                      <a:r>
                        <a:rPr lang="fr-FR" sz="1400" b="1" u="none" strike="noStrike" dirty="0">
                          <a:solidFill>
                            <a:schemeClr val="bg1"/>
                          </a:solidFill>
                          <a:effectLst/>
                        </a:rPr>
                        <a:t>Communication-Evénementiel</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30 000,00 €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30 000,00 €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3736044225"/>
                  </a:ext>
                </a:extLst>
              </a:tr>
              <a:tr h="372545">
                <a:tc>
                  <a:txBody>
                    <a:bodyPr/>
                    <a:lstStyle/>
                    <a:p>
                      <a:pPr algn="ctr" fontAlgn="b"/>
                      <a:r>
                        <a:rPr lang="fr-FR" sz="1400" b="1" u="none" strike="noStrike" dirty="0">
                          <a:solidFill>
                            <a:schemeClr val="bg1"/>
                          </a:solidFill>
                          <a:effectLst/>
                        </a:rPr>
                        <a:t>Infrastructures sportives</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16 632,00 €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16 000,00 €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632,00 €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481828537"/>
                  </a:ext>
                </a:extLst>
              </a:tr>
              <a:tr h="239119">
                <a:tc>
                  <a:txBody>
                    <a:bodyPr/>
                    <a:lstStyle/>
                    <a:p>
                      <a:pPr algn="ctr" fontAlgn="b"/>
                      <a:r>
                        <a:rPr lang="fr-FR" sz="1400" b="1" u="none" strike="noStrike" dirty="0">
                          <a:solidFill>
                            <a:schemeClr val="bg1"/>
                          </a:solidFill>
                          <a:effectLst/>
                        </a:rPr>
                        <a:t>Environnement</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64 700,00 €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104 800,00 €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40 100,00 €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2026633181"/>
                  </a:ext>
                </a:extLst>
              </a:tr>
              <a:tr h="372545">
                <a:tc>
                  <a:txBody>
                    <a:bodyPr/>
                    <a:lstStyle/>
                    <a:p>
                      <a:pPr algn="ctr" fontAlgn="b"/>
                      <a:r>
                        <a:rPr lang="fr-FR" sz="1400" b="1" u="none" strike="noStrike" dirty="0">
                          <a:solidFill>
                            <a:schemeClr val="bg1"/>
                          </a:solidFill>
                          <a:effectLst/>
                        </a:rPr>
                        <a:t>Voirie</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10 000,00 €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10 000,00 €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66271445"/>
                  </a:ext>
                </a:extLst>
              </a:tr>
              <a:tr h="239119">
                <a:tc>
                  <a:txBody>
                    <a:bodyPr/>
                    <a:lstStyle/>
                    <a:p>
                      <a:pPr algn="ctr" fontAlgn="b"/>
                      <a:r>
                        <a:rPr lang="fr-FR" sz="1400" b="1" u="none" strike="noStrike" dirty="0">
                          <a:solidFill>
                            <a:schemeClr val="bg1"/>
                          </a:solidFill>
                          <a:effectLst/>
                        </a:rPr>
                        <a:t>Urbanisme</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1 089 000,00 €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1 589 000,00 €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500 000,00 €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2662514988"/>
                  </a:ext>
                </a:extLst>
              </a:tr>
              <a:tr h="239119">
                <a:tc>
                  <a:txBody>
                    <a:bodyPr/>
                    <a:lstStyle/>
                    <a:p>
                      <a:pPr algn="ctr" fontAlgn="b"/>
                      <a:r>
                        <a:rPr lang="fr-FR" sz="1400" b="1" u="none" strike="noStrike" dirty="0">
                          <a:solidFill>
                            <a:schemeClr val="bg1"/>
                          </a:solidFill>
                          <a:effectLst/>
                        </a:rPr>
                        <a:t>Logement</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52 500,00 €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60 000,00 €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7 500,00 €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1330082197"/>
                  </a:ext>
                </a:extLst>
              </a:tr>
              <a:tr h="239119">
                <a:tc>
                  <a:txBody>
                    <a:bodyPr/>
                    <a:lstStyle/>
                    <a:p>
                      <a:pPr algn="ctr" fontAlgn="b"/>
                      <a:r>
                        <a:rPr lang="fr-FR" sz="1400" b="1" u="none" strike="noStrike" dirty="0">
                          <a:solidFill>
                            <a:schemeClr val="bg1"/>
                          </a:solidFill>
                          <a:effectLst/>
                        </a:rPr>
                        <a:t>Sous-total  Recettes réelles</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bg2">
                        <a:lumMod val="75000"/>
                      </a:schemeClr>
                    </a:solidFill>
                  </a:tcPr>
                </a:tc>
                <a:tc>
                  <a:txBody>
                    <a:bodyPr/>
                    <a:lstStyle/>
                    <a:p>
                      <a:pPr algn="ctr" fontAlgn="b"/>
                      <a:r>
                        <a:rPr lang="fr-FR" sz="1400" u="none" strike="noStrike" dirty="0">
                          <a:solidFill>
                            <a:schemeClr val="bg1"/>
                          </a:solidFill>
                          <a:effectLst/>
                        </a:rPr>
                        <a:t>    23 942 627,15 € </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bg2">
                        <a:lumMod val="75000"/>
                      </a:schemeClr>
                    </a:solidFill>
                  </a:tcPr>
                </a:tc>
                <a:tc>
                  <a:txBody>
                    <a:bodyPr/>
                    <a:lstStyle/>
                    <a:p>
                      <a:pPr algn="ctr" fontAlgn="b"/>
                      <a:r>
                        <a:rPr lang="fr-FR" sz="1400" u="none" strike="noStrike" dirty="0">
                          <a:solidFill>
                            <a:schemeClr val="bg1"/>
                          </a:solidFill>
                          <a:effectLst/>
                        </a:rPr>
                        <a:t>     23 758 310,87 € </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bg2">
                        <a:lumMod val="75000"/>
                      </a:schemeClr>
                    </a:solidFill>
                  </a:tcPr>
                </a:tc>
                <a:tc>
                  <a:txBody>
                    <a:bodyPr/>
                    <a:lstStyle/>
                    <a:p>
                      <a:pPr algn="ctr" fontAlgn="b"/>
                      <a:r>
                        <a:rPr lang="fr-FR" sz="1400" u="none" strike="noStrike" dirty="0">
                          <a:solidFill>
                            <a:schemeClr val="bg1"/>
                          </a:solidFill>
                          <a:effectLst/>
                        </a:rPr>
                        <a:t>-      184 316,28 € </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bg2">
                        <a:lumMod val="75000"/>
                      </a:schemeClr>
                    </a:solidFill>
                  </a:tcPr>
                </a:tc>
                <a:extLst>
                  <a:ext uri="{0D108BD9-81ED-4DB2-BD59-A6C34878D82A}">
                    <a16:rowId xmlns:a16="http://schemas.microsoft.com/office/drawing/2014/main" val="2592417961"/>
                  </a:ext>
                </a:extLst>
              </a:tr>
              <a:tr h="239119">
                <a:tc>
                  <a:txBody>
                    <a:bodyPr/>
                    <a:lstStyle/>
                    <a:p>
                      <a:pPr algn="ctr" fontAlgn="b"/>
                      <a:r>
                        <a:rPr lang="fr-FR" sz="1400" b="1" u="none" strike="noStrike" dirty="0">
                          <a:solidFill>
                            <a:schemeClr val="bg1"/>
                          </a:solidFill>
                          <a:effectLst/>
                        </a:rPr>
                        <a:t>Finances</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48 536,00 €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a:effectLst/>
                        </a:rPr>
                        <a:t>               31 674,00 € </a:t>
                      </a:r>
                      <a:endParaRPr lang="fr-FR" sz="1400" b="0" i="0" u="none" strike="noStrike">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16 862,00 €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2759978825"/>
                  </a:ext>
                </a:extLst>
              </a:tr>
              <a:tr h="239119">
                <a:tc>
                  <a:txBody>
                    <a:bodyPr/>
                    <a:lstStyle/>
                    <a:p>
                      <a:pPr algn="ctr" fontAlgn="b"/>
                      <a:r>
                        <a:rPr lang="fr-FR" sz="1400" b="1" u="none" strike="noStrike" dirty="0">
                          <a:solidFill>
                            <a:schemeClr val="bg1"/>
                          </a:solidFill>
                          <a:effectLst/>
                        </a:rPr>
                        <a:t>Sous-total  Recettes d'ordre</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bg2">
                        <a:lumMod val="75000"/>
                      </a:schemeClr>
                    </a:solidFill>
                  </a:tcPr>
                </a:tc>
                <a:tc>
                  <a:txBody>
                    <a:bodyPr/>
                    <a:lstStyle/>
                    <a:p>
                      <a:pPr algn="ctr" fontAlgn="b"/>
                      <a:r>
                        <a:rPr lang="fr-FR" sz="1400" b="1" u="none" strike="noStrike" dirty="0">
                          <a:solidFill>
                            <a:schemeClr val="bg1"/>
                          </a:solidFill>
                          <a:effectLst/>
                        </a:rPr>
                        <a:t>              48 536,00 € </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bg2">
                        <a:lumMod val="75000"/>
                      </a:schemeClr>
                    </a:solidFill>
                  </a:tcPr>
                </a:tc>
                <a:tc>
                  <a:txBody>
                    <a:bodyPr/>
                    <a:lstStyle/>
                    <a:p>
                      <a:pPr algn="ctr" fontAlgn="b"/>
                      <a:r>
                        <a:rPr lang="fr-FR" sz="1400" b="1" u="none" strike="noStrike" dirty="0">
                          <a:solidFill>
                            <a:schemeClr val="bg1"/>
                          </a:solidFill>
                          <a:effectLst/>
                        </a:rPr>
                        <a:t>               31 674,00 € </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bg2">
                        <a:lumMod val="75000"/>
                      </a:schemeClr>
                    </a:solidFill>
                  </a:tcPr>
                </a:tc>
                <a:tc>
                  <a:txBody>
                    <a:bodyPr/>
                    <a:lstStyle/>
                    <a:p>
                      <a:pPr algn="ctr" fontAlgn="b"/>
                      <a:r>
                        <a:rPr lang="fr-FR" sz="1400" b="1" u="none" strike="noStrike" dirty="0">
                          <a:solidFill>
                            <a:schemeClr val="bg1"/>
                          </a:solidFill>
                          <a:effectLst/>
                        </a:rPr>
                        <a:t>-         16 862,00 € </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bg2">
                        <a:lumMod val="75000"/>
                      </a:schemeClr>
                    </a:solidFill>
                  </a:tcPr>
                </a:tc>
                <a:extLst>
                  <a:ext uri="{0D108BD9-81ED-4DB2-BD59-A6C34878D82A}">
                    <a16:rowId xmlns:a16="http://schemas.microsoft.com/office/drawing/2014/main" val="2745927431"/>
                  </a:ext>
                </a:extLst>
              </a:tr>
              <a:tr h="239119">
                <a:tc>
                  <a:txBody>
                    <a:bodyPr/>
                    <a:lstStyle/>
                    <a:p>
                      <a:pPr algn="ctr" fontAlgn="b"/>
                      <a:r>
                        <a:rPr lang="fr-FR" sz="1400" b="1" u="none" strike="noStrike" dirty="0">
                          <a:solidFill>
                            <a:schemeClr val="bg1"/>
                          </a:solidFill>
                          <a:effectLst/>
                        </a:rPr>
                        <a:t>TOTAL GENERAL</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bg2">
                        <a:lumMod val="75000"/>
                      </a:schemeClr>
                    </a:solidFill>
                  </a:tcPr>
                </a:tc>
                <a:tc>
                  <a:txBody>
                    <a:bodyPr/>
                    <a:lstStyle/>
                    <a:p>
                      <a:pPr algn="ctr" fontAlgn="b"/>
                      <a:r>
                        <a:rPr lang="fr-FR" sz="1400" b="1" u="none" strike="noStrike" dirty="0">
                          <a:solidFill>
                            <a:schemeClr val="bg1"/>
                          </a:solidFill>
                          <a:effectLst/>
                        </a:rPr>
                        <a:t>    23 991 163,15 € </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bg2">
                        <a:lumMod val="75000"/>
                      </a:schemeClr>
                    </a:solidFill>
                  </a:tcPr>
                </a:tc>
                <a:tc>
                  <a:txBody>
                    <a:bodyPr/>
                    <a:lstStyle/>
                    <a:p>
                      <a:pPr algn="ctr" fontAlgn="b"/>
                      <a:r>
                        <a:rPr lang="fr-FR" sz="1400" b="1" u="none" strike="noStrike" dirty="0">
                          <a:solidFill>
                            <a:schemeClr val="bg1"/>
                          </a:solidFill>
                          <a:effectLst/>
                        </a:rPr>
                        <a:t>     23 789 984,87 € </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bg2">
                        <a:lumMod val="75000"/>
                      </a:schemeClr>
                    </a:solidFill>
                  </a:tcPr>
                </a:tc>
                <a:tc>
                  <a:txBody>
                    <a:bodyPr/>
                    <a:lstStyle/>
                    <a:p>
                      <a:pPr algn="ctr" fontAlgn="b"/>
                      <a:r>
                        <a:rPr lang="fr-FR" sz="1400" b="1" u="none" strike="noStrike" dirty="0">
                          <a:solidFill>
                            <a:schemeClr val="bg1"/>
                          </a:solidFill>
                          <a:effectLst/>
                        </a:rPr>
                        <a:t>-      201 178,28 € </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bg2">
                        <a:lumMod val="75000"/>
                      </a:schemeClr>
                    </a:solidFill>
                  </a:tcPr>
                </a:tc>
                <a:extLst>
                  <a:ext uri="{0D108BD9-81ED-4DB2-BD59-A6C34878D82A}">
                    <a16:rowId xmlns:a16="http://schemas.microsoft.com/office/drawing/2014/main" val="3726651318"/>
                  </a:ext>
                </a:extLst>
              </a:tr>
            </a:tbl>
          </a:graphicData>
        </a:graphic>
      </p:graphicFrame>
      <p:sp>
        <p:nvSpPr>
          <p:cNvPr id="3" name="ZoneTexte 2">
            <a:extLst>
              <a:ext uri="{FF2B5EF4-FFF2-40B4-BE49-F238E27FC236}">
                <a16:creationId xmlns:a16="http://schemas.microsoft.com/office/drawing/2014/main" id="{D9F48C2A-A834-A945-9B05-2E8A7F92CE82}"/>
              </a:ext>
            </a:extLst>
          </p:cNvPr>
          <p:cNvSpPr txBox="1"/>
          <p:nvPr/>
        </p:nvSpPr>
        <p:spPr>
          <a:xfrm>
            <a:off x="186160" y="374158"/>
            <a:ext cx="11561340" cy="369332"/>
          </a:xfrm>
          <a:prstGeom prst="rect">
            <a:avLst/>
          </a:prstGeom>
          <a:noFill/>
          <a:ln>
            <a:noFill/>
          </a:ln>
        </p:spPr>
        <p:txBody>
          <a:bodyPr wrap="square" rtlCol="0">
            <a:spAutoFit/>
          </a:bodyPr>
          <a:lstStyle/>
          <a:p>
            <a:pPr algn="ctr"/>
            <a:r>
              <a:rPr lang="fr-FR" b="1" dirty="0">
                <a:latin typeface="Arial" panose="020B0604020202020204" pitchFamily="34" charset="0"/>
                <a:cs typeface="Arial" panose="020B0604020202020204" pitchFamily="34" charset="0"/>
              </a:rPr>
              <a:t>RECETTES DE FONCTIONNEMENT PAR SERVICES</a:t>
            </a:r>
          </a:p>
        </p:txBody>
      </p:sp>
      <p:graphicFrame>
        <p:nvGraphicFramePr>
          <p:cNvPr id="4" name="Graphique 3">
            <a:extLst>
              <a:ext uri="{FF2B5EF4-FFF2-40B4-BE49-F238E27FC236}">
                <a16:creationId xmlns:a16="http://schemas.microsoft.com/office/drawing/2014/main" id="{C39F8E83-4E8C-4B5E-89B7-AB6164550890}"/>
              </a:ext>
            </a:extLst>
          </p:cNvPr>
          <p:cNvGraphicFramePr>
            <a:graphicFrameLocks/>
          </p:cNvGraphicFramePr>
          <p:nvPr>
            <p:extLst>
              <p:ext uri="{D42A27DB-BD31-4B8C-83A1-F6EECF244321}">
                <p14:modId xmlns:p14="http://schemas.microsoft.com/office/powerpoint/2010/main" val="2528180369"/>
              </p:ext>
            </p:extLst>
          </p:nvPr>
        </p:nvGraphicFramePr>
        <p:xfrm>
          <a:off x="7670799" y="1397876"/>
          <a:ext cx="4335041" cy="5244226"/>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numéro de diapositive 6">
            <a:extLst>
              <a:ext uri="{FF2B5EF4-FFF2-40B4-BE49-F238E27FC236}">
                <a16:creationId xmlns:a16="http://schemas.microsoft.com/office/drawing/2014/main" id="{93F04D81-9241-4CA3-8922-D0518BB52F85}"/>
              </a:ext>
            </a:extLst>
          </p:cNvPr>
          <p:cNvSpPr>
            <a:spLocks noGrp="1"/>
          </p:cNvSpPr>
          <p:nvPr>
            <p:ph type="sldNum" sz="quarter" idx="12"/>
          </p:nvPr>
        </p:nvSpPr>
        <p:spPr/>
        <p:txBody>
          <a:bodyPr/>
          <a:lstStyle/>
          <a:p>
            <a:fld id="{6885ADAA-240A-7342-AFD8-3841BEC92A09}" type="slidenum">
              <a:rPr lang="fr-FR" smtClean="0"/>
              <a:t>15</a:t>
            </a:fld>
            <a:endParaRPr lang="fr-FR"/>
          </a:p>
        </p:txBody>
      </p:sp>
    </p:spTree>
    <p:extLst>
      <p:ext uri="{BB962C8B-B14F-4D97-AF65-F5344CB8AC3E}">
        <p14:creationId xmlns:p14="http://schemas.microsoft.com/office/powerpoint/2010/main" val="133104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89FC153-F50D-C746-B428-EEA559ADD934}"/>
              </a:ext>
            </a:extLst>
          </p:cNvPr>
          <p:cNvSpPr txBox="1"/>
          <p:nvPr/>
        </p:nvSpPr>
        <p:spPr>
          <a:xfrm>
            <a:off x="2846918" y="93133"/>
            <a:ext cx="6982882" cy="646331"/>
          </a:xfrm>
          <a:prstGeom prst="rect">
            <a:avLst/>
          </a:prstGeom>
          <a:noFill/>
        </p:spPr>
        <p:txBody>
          <a:bodyPr wrap="square" rtlCol="0">
            <a:spAutoFit/>
          </a:bodyPr>
          <a:lstStyle/>
          <a:p>
            <a:pPr algn="ctr"/>
            <a:r>
              <a:rPr lang="fr-FR" b="1" dirty="0"/>
              <a:t>RECETTES DE FONCTIONNEMENT PAR SERVICES</a:t>
            </a:r>
          </a:p>
          <a:p>
            <a:pPr algn="ctr"/>
            <a:r>
              <a:rPr lang="fr-FR" b="1" dirty="0"/>
              <a:t>PÔLE SERVICE A LA POPULATION</a:t>
            </a:r>
          </a:p>
        </p:txBody>
      </p:sp>
      <p:sp>
        <p:nvSpPr>
          <p:cNvPr id="5" name="ZoneTexte 4">
            <a:extLst>
              <a:ext uri="{FF2B5EF4-FFF2-40B4-BE49-F238E27FC236}">
                <a16:creationId xmlns:a16="http://schemas.microsoft.com/office/drawing/2014/main" id="{DE68C3F4-7E53-4CB9-9E11-CF1826F8AFEF}"/>
              </a:ext>
            </a:extLst>
          </p:cNvPr>
          <p:cNvSpPr txBox="1"/>
          <p:nvPr/>
        </p:nvSpPr>
        <p:spPr>
          <a:xfrm>
            <a:off x="704193" y="1706116"/>
            <a:ext cx="10783613" cy="3737946"/>
          </a:xfrm>
          <a:prstGeom prst="rect">
            <a:avLst/>
          </a:prstGeom>
          <a:noFill/>
          <a:ln w="28575">
            <a:solidFill>
              <a:schemeClr val="accent1"/>
            </a:solidFill>
          </a:ln>
        </p:spPr>
        <p:txBody>
          <a:bodyPr wrap="square">
            <a:spAutoFit/>
          </a:bodyPr>
          <a:lstStyle/>
          <a:p>
            <a:pPr marL="285750" lvl="0" indent="-285750" algn="just">
              <a:lnSpc>
                <a:spcPct val="150000"/>
              </a:lnSpc>
              <a:buFont typeface="Wingdings" panose="05000000000000000000" pitchFamily="2" charset="2"/>
              <a:buChar char="q"/>
            </a:pPr>
            <a:r>
              <a:rPr lang="fr-FR" sz="2000" b="1" kern="50" dirty="0">
                <a:ea typeface="Arial Unicode MS"/>
              </a:rPr>
              <a:t>S</a:t>
            </a:r>
            <a:r>
              <a:rPr lang="fr-FR" sz="2000" b="1" kern="50" dirty="0">
                <a:effectLst/>
                <a:ea typeface="Arial Unicode MS"/>
              </a:rPr>
              <a:t>ervices activités Jeunesse et activités péri et extrascolaire:  </a:t>
            </a:r>
            <a:r>
              <a:rPr lang="fr-FR" sz="2000" b="1" dirty="0">
                <a:highlight>
                  <a:srgbClr val="FFFF00"/>
                </a:highlight>
              </a:rPr>
              <a:t>470 000,00 €</a:t>
            </a:r>
            <a:endParaRPr lang="fr-FR" sz="2000" b="1" kern="50" dirty="0">
              <a:effectLst/>
              <a:highlight>
                <a:srgbClr val="FFFF00"/>
              </a:highlight>
              <a:ea typeface="Arial Unicode MS"/>
            </a:endParaRPr>
          </a:p>
          <a:p>
            <a:pPr marL="800100" lvl="1" indent="-342900" algn="just">
              <a:lnSpc>
                <a:spcPct val="150000"/>
              </a:lnSpc>
              <a:buFont typeface="Wingdings" pitchFamily="2" charset="2"/>
              <a:buChar char="§"/>
            </a:pPr>
            <a:r>
              <a:rPr lang="fr-FR" sz="2000" kern="50" dirty="0">
                <a:ea typeface="Arial Unicode MS"/>
              </a:rPr>
              <a:t>Très impactés par la crise sanitaire  et évolution du périscolaire liée au télétravail.  R</a:t>
            </a:r>
            <a:r>
              <a:rPr lang="fr-FR" sz="2000" kern="50" dirty="0">
                <a:effectLst/>
                <a:ea typeface="Arial Unicode MS"/>
              </a:rPr>
              <a:t>eprise progressive prévue (Réalisé 2021 : 446 K€)</a:t>
            </a:r>
          </a:p>
          <a:p>
            <a:pPr marL="285750" lvl="0" indent="-285750" algn="just">
              <a:lnSpc>
                <a:spcPct val="150000"/>
              </a:lnSpc>
              <a:buFont typeface="Wingdings" panose="05000000000000000000" pitchFamily="2" charset="2"/>
              <a:buChar char="q"/>
            </a:pPr>
            <a:r>
              <a:rPr lang="fr-FR" sz="2000" b="1" kern="50" dirty="0">
                <a:ea typeface="Arial Unicode MS"/>
              </a:rPr>
              <a:t>S</a:t>
            </a:r>
            <a:r>
              <a:rPr lang="fr-FR" sz="2000" b="1" kern="50" dirty="0">
                <a:effectLst/>
                <a:ea typeface="Arial Unicode MS"/>
              </a:rPr>
              <a:t>ervice Affaires scolaires : </a:t>
            </a:r>
            <a:r>
              <a:rPr lang="fr-FR" sz="2000" b="1" dirty="0">
                <a:highlight>
                  <a:srgbClr val="FFFF00"/>
                </a:highlight>
              </a:rPr>
              <a:t>148 861,33 €</a:t>
            </a:r>
            <a:endParaRPr lang="fr-FR" sz="2000" b="1" kern="50" dirty="0">
              <a:effectLst/>
              <a:highlight>
                <a:srgbClr val="FFFF00"/>
              </a:highlight>
              <a:ea typeface="Arial Unicode MS"/>
            </a:endParaRPr>
          </a:p>
          <a:p>
            <a:pPr marL="742950" lvl="1" indent="-285750" algn="just">
              <a:lnSpc>
                <a:spcPct val="150000"/>
              </a:lnSpc>
              <a:buFont typeface="Wingdings" panose="05000000000000000000" pitchFamily="2" charset="2"/>
              <a:buChar char="§"/>
            </a:pPr>
            <a:r>
              <a:rPr lang="fr-FR" sz="2000" kern="50" dirty="0">
                <a:effectLst/>
                <a:ea typeface="Arial Unicode MS"/>
              </a:rPr>
              <a:t>74 k€</a:t>
            </a:r>
            <a:r>
              <a:rPr lang="fr-FR" sz="2000" kern="50" dirty="0">
                <a:ea typeface="Arial Unicode MS"/>
              </a:rPr>
              <a:t> </a:t>
            </a:r>
            <a:r>
              <a:rPr lang="fr-FR" sz="2000" kern="50" dirty="0">
                <a:effectLst/>
                <a:ea typeface="Arial Unicode MS"/>
              </a:rPr>
              <a:t>financement par l’Education nationale de l’abaissement à 3 ans de l’âge de la scolarisation obligatoire</a:t>
            </a:r>
          </a:p>
          <a:p>
            <a:pPr marL="342900" indent="-342900" algn="just">
              <a:lnSpc>
                <a:spcPct val="150000"/>
              </a:lnSpc>
              <a:buFont typeface="Wingdings" pitchFamily="2" charset="2"/>
              <a:buChar char="q"/>
            </a:pPr>
            <a:r>
              <a:rPr lang="fr-FR" sz="2000" b="1" kern="50" dirty="0">
                <a:ea typeface="Arial Unicode MS"/>
              </a:rPr>
              <a:t>Restauration : </a:t>
            </a:r>
            <a:r>
              <a:rPr lang="fr-FR" sz="2000" b="1" dirty="0">
                <a:highlight>
                  <a:srgbClr val="FFFF00"/>
                </a:highlight>
              </a:rPr>
              <a:t>150 000,00 € </a:t>
            </a:r>
            <a:endParaRPr lang="fr-FR" sz="2000" b="1" kern="50" dirty="0">
              <a:effectLst/>
              <a:highlight>
                <a:srgbClr val="FFFF00"/>
              </a:highlight>
              <a:ea typeface="Arial Unicode MS"/>
            </a:endParaRPr>
          </a:p>
          <a:p>
            <a:pPr marL="742950" lvl="1" indent="-285750" algn="just">
              <a:lnSpc>
                <a:spcPct val="150000"/>
              </a:lnSpc>
              <a:buFont typeface="Wingdings" panose="05000000000000000000" pitchFamily="2" charset="2"/>
              <a:buChar char="§"/>
            </a:pPr>
            <a:r>
              <a:rPr lang="fr-FR" sz="2000" kern="50" dirty="0">
                <a:ea typeface="Arial Unicode MS"/>
              </a:rPr>
              <a:t>R</a:t>
            </a:r>
            <a:r>
              <a:rPr lang="fr-FR" sz="2000" kern="50" dirty="0">
                <a:effectLst/>
                <a:ea typeface="Arial Unicode MS"/>
              </a:rPr>
              <a:t>edevance versée par la société API RESTAURATION, délégataire de la cuisine centrale. </a:t>
            </a:r>
          </a:p>
        </p:txBody>
      </p:sp>
      <p:graphicFrame>
        <p:nvGraphicFramePr>
          <p:cNvPr id="3" name="Tableau 2">
            <a:extLst>
              <a:ext uri="{FF2B5EF4-FFF2-40B4-BE49-F238E27FC236}">
                <a16:creationId xmlns:a16="http://schemas.microsoft.com/office/drawing/2014/main" id="{3F71CA08-67FF-40B3-A361-0BC4C4E3ACDF}"/>
              </a:ext>
            </a:extLst>
          </p:cNvPr>
          <p:cNvGraphicFramePr>
            <a:graphicFrameLocks noGrp="1"/>
          </p:cNvGraphicFramePr>
          <p:nvPr>
            <p:extLst>
              <p:ext uri="{D42A27DB-BD31-4B8C-83A1-F6EECF244321}">
                <p14:modId xmlns:p14="http://schemas.microsoft.com/office/powerpoint/2010/main" val="1613249530"/>
              </p:ext>
            </p:extLst>
          </p:nvPr>
        </p:nvGraphicFramePr>
        <p:xfrm>
          <a:off x="704192" y="988759"/>
          <a:ext cx="10783613" cy="717357"/>
        </p:xfrm>
        <a:graphic>
          <a:graphicData uri="http://schemas.openxmlformats.org/drawingml/2006/table">
            <a:tbl>
              <a:tblPr>
                <a:tableStyleId>{5C22544A-7EE6-4342-B048-85BDC9FD1C3A}</a:tableStyleId>
              </a:tblPr>
              <a:tblGrid>
                <a:gridCol w="3522806">
                  <a:extLst>
                    <a:ext uri="{9D8B030D-6E8A-4147-A177-3AD203B41FA5}">
                      <a16:colId xmlns:a16="http://schemas.microsoft.com/office/drawing/2014/main" val="998367734"/>
                    </a:ext>
                  </a:extLst>
                </a:gridCol>
                <a:gridCol w="2693937">
                  <a:extLst>
                    <a:ext uri="{9D8B030D-6E8A-4147-A177-3AD203B41FA5}">
                      <a16:colId xmlns:a16="http://schemas.microsoft.com/office/drawing/2014/main" val="3808938703"/>
                    </a:ext>
                  </a:extLst>
                </a:gridCol>
                <a:gridCol w="2165066">
                  <a:extLst>
                    <a:ext uri="{9D8B030D-6E8A-4147-A177-3AD203B41FA5}">
                      <a16:colId xmlns:a16="http://schemas.microsoft.com/office/drawing/2014/main" val="1675582000"/>
                    </a:ext>
                  </a:extLst>
                </a:gridCol>
                <a:gridCol w="2401804">
                  <a:extLst>
                    <a:ext uri="{9D8B030D-6E8A-4147-A177-3AD203B41FA5}">
                      <a16:colId xmlns:a16="http://schemas.microsoft.com/office/drawing/2014/main" val="2093653549"/>
                    </a:ext>
                  </a:extLst>
                </a:gridCol>
              </a:tblGrid>
              <a:tr h="239119">
                <a:tc>
                  <a:txBody>
                    <a:bodyPr/>
                    <a:lstStyle/>
                    <a:p>
                      <a:pPr algn="ctr" fontAlgn="b"/>
                      <a:r>
                        <a:rPr lang="fr-FR" sz="1400" b="1" u="none" strike="noStrike" dirty="0">
                          <a:solidFill>
                            <a:schemeClr val="bg1"/>
                          </a:solidFill>
                          <a:effectLst/>
                        </a:rPr>
                        <a:t>Jeunesse</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560 000,00 €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470 000,00 €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90 000,00 €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2827218516"/>
                  </a:ext>
                </a:extLst>
              </a:tr>
              <a:tr h="239119">
                <a:tc>
                  <a:txBody>
                    <a:bodyPr/>
                    <a:lstStyle/>
                    <a:p>
                      <a:pPr algn="ctr" fontAlgn="b"/>
                      <a:r>
                        <a:rPr lang="fr-FR" sz="1400" b="1" u="none" strike="noStrike" dirty="0">
                          <a:solidFill>
                            <a:schemeClr val="bg1"/>
                          </a:solidFill>
                          <a:effectLst/>
                        </a:rPr>
                        <a:t>Scolaire</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75 000,00 € </a:t>
                      </a:r>
                      <a:endParaRPr lang="fr-FR" sz="1400" b="0" i="0" u="none" strike="noStrike" dirty="0">
                        <a:solidFill>
                          <a:srgbClr val="000000"/>
                        </a:solidFill>
                        <a:effectLst/>
                        <a:latin typeface="Calibri" panose="020F0502020204030204" pitchFamily="34" charset="0"/>
                      </a:endParaRPr>
                    </a:p>
                  </a:txBody>
                  <a:tcPr marL="9046" marR="9046" marT="9046" marB="0" anchor="b">
                    <a:solidFill>
                      <a:schemeClr val="bg2"/>
                    </a:solidFill>
                  </a:tcPr>
                </a:tc>
                <a:tc>
                  <a:txBody>
                    <a:bodyPr/>
                    <a:lstStyle/>
                    <a:p>
                      <a:pPr algn="ctr" fontAlgn="b"/>
                      <a:r>
                        <a:rPr lang="fr-FR" sz="1400" u="none" strike="noStrike" dirty="0">
                          <a:effectLst/>
                        </a:rPr>
                        <a:t>            148 861,33 € </a:t>
                      </a:r>
                      <a:endParaRPr lang="fr-FR" sz="1400" b="0" i="0" u="none" strike="noStrike" dirty="0">
                        <a:solidFill>
                          <a:srgbClr val="000000"/>
                        </a:solidFill>
                        <a:effectLst/>
                        <a:latin typeface="Calibri" panose="020F0502020204030204" pitchFamily="34" charset="0"/>
                      </a:endParaRPr>
                    </a:p>
                  </a:txBody>
                  <a:tcPr marL="9046" marR="9046" marT="9046" marB="0" anchor="b">
                    <a:solidFill>
                      <a:schemeClr val="bg2"/>
                    </a:solidFill>
                  </a:tcPr>
                </a:tc>
                <a:tc>
                  <a:txBody>
                    <a:bodyPr/>
                    <a:lstStyle/>
                    <a:p>
                      <a:pPr algn="ctr" fontAlgn="b"/>
                      <a:r>
                        <a:rPr lang="fr-FR" sz="1400" u="none" strike="noStrike" dirty="0">
                          <a:effectLst/>
                        </a:rPr>
                        <a:t>          73 861,33 €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1143146074"/>
                  </a:ext>
                </a:extLst>
              </a:tr>
              <a:tr h="239119">
                <a:tc>
                  <a:txBody>
                    <a:bodyPr/>
                    <a:lstStyle/>
                    <a:p>
                      <a:pPr algn="ctr" fontAlgn="b"/>
                      <a:r>
                        <a:rPr lang="fr-FR" sz="1400" b="1" u="none" strike="noStrike" dirty="0">
                          <a:solidFill>
                            <a:schemeClr val="bg1"/>
                          </a:solidFill>
                          <a:effectLst/>
                        </a:rPr>
                        <a:t>Restauration municipale</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75 000,00 €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150 000,00 €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75 000,00 €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3006685475"/>
                  </a:ext>
                </a:extLst>
              </a:tr>
            </a:tbl>
          </a:graphicData>
        </a:graphic>
      </p:graphicFrame>
    </p:spTree>
    <p:extLst>
      <p:ext uri="{BB962C8B-B14F-4D97-AF65-F5344CB8AC3E}">
        <p14:creationId xmlns:p14="http://schemas.microsoft.com/office/powerpoint/2010/main" val="2853500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89FC153-F50D-C746-B428-EEA559ADD934}"/>
              </a:ext>
            </a:extLst>
          </p:cNvPr>
          <p:cNvSpPr txBox="1"/>
          <p:nvPr/>
        </p:nvSpPr>
        <p:spPr>
          <a:xfrm>
            <a:off x="2846918" y="93133"/>
            <a:ext cx="6982882" cy="646331"/>
          </a:xfrm>
          <a:prstGeom prst="rect">
            <a:avLst/>
          </a:prstGeom>
          <a:noFill/>
        </p:spPr>
        <p:txBody>
          <a:bodyPr wrap="square" rtlCol="0">
            <a:spAutoFit/>
          </a:bodyPr>
          <a:lstStyle/>
          <a:p>
            <a:pPr algn="ctr"/>
            <a:r>
              <a:rPr lang="fr-FR" b="1" dirty="0"/>
              <a:t>RECETTES DE FONCTIONNEMENT PAR SERVICES</a:t>
            </a:r>
          </a:p>
          <a:p>
            <a:pPr algn="ctr"/>
            <a:r>
              <a:rPr lang="fr-FR" b="1" dirty="0"/>
              <a:t>PÔLE SERVICE A LA POPULATION</a:t>
            </a:r>
          </a:p>
        </p:txBody>
      </p:sp>
      <p:sp>
        <p:nvSpPr>
          <p:cNvPr id="5" name="ZoneTexte 4">
            <a:extLst>
              <a:ext uri="{FF2B5EF4-FFF2-40B4-BE49-F238E27FC236}">
                <a16:creationId xmlns:a16="http://schemas.microsoft.com/office/drawing/2014/main" id="{DE68C3F4-7E53-4CB9-9E11-CF1826F8AFEF}"/>
              </a:ext>
            </a:extLst>
          </p:cNvPr>
          <p:cNvSpPr txBox="1"/>
          <p:nvPr/>
        </p:nvSpPr>
        <p:spPr>
          <a:xfrm>
            <a:off x="665087" y="2178396"/>
            <a:ext cx="10406743" cy="3276282"/>
          </a:xfrm>
          <a:prstGeom prst="rect">
            <a:avLst/>
          </a:prstGeom>
          <a:noFill/>
          <a:ln w="28575">
            <a:solidFill>
              <a:schemeClr val="accent1"/>
            </a:solidFill>
          </a:ln>
        </p:spPr>
        <p:txBody>
          <a:bodyPr wrap="square">
            <a:spAutoFit/>
          </a:bodyPr>
          <a:lstStyle/>
          <a:p>
            <a:pPr marL="285750" lvl="0" indent="-285750" algn="just">
              <a:lnSpc>
                <a:spcPct val="150000"/>
              </a:lnSpc>
              <a:buFont typeface="Wingdings" panose="05000000000000000000" pitchFamily="2" charset="2"/>
              <a:buChar char="q"/>
            </a:pPr>
            <a:r>
              <a:rPr lang="fr-FR" sz="2000" b="1" kern="50" dirty="0">
                <a:ea typeface="Arial Unicode MS"/>
              </a:rPr>
              <a:t>S</a:t>
            </a:r>
            <a:r>
              <a:rPr lang="fr-FR" sz="2000" b="1" kern="50" dirty="0">
                <a:effectLst/>
                <a:ea typeface="Arial Unicode MS"/>
              </a:rPr>
              <a:t>ervice Petite Enfance: </a:t>
            </a:r>
            <a:r>
              <a:rPr lang="fr-FR" sz="2000" b="1" u="none" strike="noStrike" dirty="0">
                <a:effectLst/>
                <a:highlight>
                  <a:srgbClr val="FFFF00"/>
                </a:highlight>
              </a:rPr>
              <a:t>923 000,00 €</a:t>
            </a:r>
            <a:endParaRPr lang="fr-FR" sz="2000" b="1" kern="50" dirty="0">
              <a:effectLst/>
              <a:highlight>
                <a:srgbClr val="FFFF00"/>
              </a:highlight>
              <a:ea typeface="Arial Unicode MS"/>
            </a:endParaRPr>
          </a:p>
          <a:p>
            <a:pPr algn="just">
              <a:lnSpc>
                <a:spcPct val="150000"/>
              </a:lnSpc>
            </a:pPr>
            <a:r>
              <a:rPr lang="fr-FR" sz="2000" kern="50" dirty="0">
                <a:ea typeface="Arial Unicode MS"/>
              </a:rPr>
              <a:t>E</a:t>
            </a:r>
            <a:r>
              <a:rPr lang="fr-FR" sz="2000" kern="50" dirty="0">
                <a:effectLst/>
                <a:ea typeface="Arial Unicode MS"/>
              </a:rPr>
              <a:t>stimation prudente  des subventions perçues de la CAF</a:t>
            </a:r>
            <a:r>
              <a:rPr lang="fr-FR" sz="2000" kern="50" dirty="0">
                <a:ea typeface="Arial Unicode MS"/>
              </a:rPr>
              <a:t> liées aux ouvertures et nombre d’enfants</a:t>
            </a:r>
            <a:endParaRPr lang="fr-FR" sz="2000" kern="50" dirty="0">
              <a:effectLst/>
              <a:ea typeface="Arial Unicode MS"/>
            </a:endParaRPr>
          </a:p>
          <a:p>
            <a:pPr marL="285750" indent="-285750" algn="just">
              <a:lnSpc>
                <a:spcPct val="150000"/>
              </a:lnSpc>
              <a:buFont typeface="Wingdings" panose="05000000000000000000" pitchFamily="2" charset="2"/>
              <a:buChar char="q"/>
            </a:pPr>
            <a:r>
              <a:rPr lang="fr-FR" sz="2000" b="1" kern="50" dirty="0">
                <a:ea typeface="Arial Unicode MS"/>
              </a:rPr>
              <a:t>S</a:t>
            </a:r>
            <a:r>
              <a:rPr lang="fr-FR" sz="2000" b="1" kern="50" dirty="0">
                <a:effectLst/>
                <a:ea typeface="Arial Unicode MS"/>
              </a:rPr>
              <a:t>ervice Relations citoyennes : </a:t>
            </a:r>
            <a:r>
              <a:rPr lang="fr-FR" sz="2000" b="1" u="none" strike="noStrike" dirty="0">
                <a:effectLst/>
              </a:rPr>
              <a:t>30 640,00 €</a:t>
            </a:r>
            <a:endParaRPr lang="fr-FR" sz="2000" b="1" kern="50" dirty="0">
              <a:effectLst/>
              <a:ea typeface="Arial Unicode MS"/>
            </a:endParaRPr>
          </a:p>
          <a:p>
            <a:pPr algn="just">
              <a:lnSpc>
                <a:spcPct val="150000"/>
              </a:lnSpc>
            </a:pPr>
            <a:r>
              <a:rPr lang="fr-FR" sz="2000" kern="50" dirty="0">
                <a:ea typeface="Arial Unicode MS"/>
              </a:rPr>
              <a:t>E</a:t>
            </a:r>
            <a:r>
              <a:rPr lang="fr-FR" sz="2000" kern="50" dirty="0">
                <a:effectLst/>
                <a:ea typeface="Arial Unicode MS"/>
              </a:rPr>
              <a:t>ssentiellement les concessions pour les cimetières</a:t>
            </a:r>
          </a:p>
          <a:p>
            <a:pPr marL="285750" lvl="0" indent="-285750" algn="just">
              <a:lnSpc>
                <a:spcPct val="150000"/>
              </a:lnSpc>
              <a:buFont typeface="Wingdings" panose="05000000000000000000" pitchFamily="2" charset="2"/>
              <a:buChar char="q"/>
            </a:pPr>
            <a:r>
              <a:rPr lang="fr-FR" sz="2000" b="1" kern="50" dirty="0">
                <a:ea typeface="Arial Unicode MS"/>
              </a:rPr>
              <a:t>S</a:t>
            </a:r>
            <a:r>
              <a:rPr lang="fr-FR" sz="2000" b="1" kern="50" dirty="0">
                <a:effectLst/>
                <a:ea typeface="Arial Unicode MS"/>
              </a:rPr>
              <a:t>ervice des sports :</a:t>
            </a:r>
            <a:r>
              <a:rPr lang="fr-FR" sz="2000" b="1" u="none" strike="noStrike" dirty="0">
                <a:effectLst/>
              </a:rPr>
              <a:t>16 000,00 €</a:t>
            </a:r>
            <a:endParaRPr lang="fr-FR" sz="2000" b="1" kern="50" dirty="0">
              <a:effectLst/>
              <a:ea typeface="Arial Unicode MS"/>
            </a:endParaRPr>
          </a:p>
          <a:p>
            <a:pPr algn="just">
              <a:lnSpc>
                <a:spcPct val="150000"/>
              </a:lnSpc>
            </a:pPr>
            <a:r>
              <a:rPr lang="fr-FR" sz="2000" kern="50" dirty="0">
                <a:ea typeface="Arial Unicode MS"/>
              </a:rPr>
              <a:t>S</a:t>
            </a:r>
            <a:r>
              <a:rPr lang="fr-FR" sz="2000" kern="50" dirty="0">
                <a:effectLst/>
                <a:ea typeface="Arial Unicode MS"/>
              </a:rPr>
              <a:t>eule recette: subvention allouée par le Conseil départemental concernant l’occupation du gymnase de la Vallée à la Dame par le collège Jean Moulin. </a:t>
            </a:r>
          </a:p>
        </p:txBody>
      </p:sp>
      <p:graphicFrame>
        <p:nvGraphicFramePr>
          <p:cNvPr id="3" name="Tableau 2">
            <a:extLst>
              <a:ext uri="{FF2B5EF4-FFF2-40B4-BE49-F238E27FC236}">
                <a16:creationId xmlns:a16="http://schemas.microsoft.com/office/drawing/2014/main" id="{19F77605-D39D-422F-859B-D8685426BAE8}"/>
              </a:ext>
            </a:extLst>
          </p:cNvPr>
          <p:cNvGraphicFramePr>
            <a:graphicFrameLocks noGrp="1"/>
          </p:cNvGraphicFramePr>
          <p:nvPr>
            <p:extLst>
              <p:ext uri="{D42A27DB-BD31-4B8C-83A1-F6EECF244321}">
                <p14:modId xmlns:p14="http://schemas.microsoft.com/office/powerpoint/2010/main" val="2890449118"/>
              </p:ext>
            </p:extLst>
          </p:nvPr>
        </p:nvGraphicFramePr>
        <p:xfrm>
          <a:off x="665086" y="1246894"/>
          <a:ext cx="10406743" cy="566732"/>
        </p:xfrm>
        <a:graphic>
          <a:graphicData uri="http://schemas.openxmlformats.org/drawingml/2006/table">
            <a:tbl>
              <a:tblPr>
                <a:tableStyleId>{5C22544A-7EE6-4342-B048-85BDC9FD1C3A}</a:tableStyleId>
              </a:tblPr>
              <a:tblGrid>
                <a:gridCol w="3399690">
                  <a:extLst>
                    <a:ext uri="{9D8B030D-6E8A-4147-A177-3AD203B41FA5}">
                      <a16:colId xmlns:a16="http://schemas.microsoft.com/office/drawing/2014/main" val="767767784"/>
                    </a:ext>
                  </a:extLst>
                </a:gridCol>
                <a:gridCol w="2599788">
                  <a:extLst>
                    <a:ext uri="{9D8B030D-6E8A-4147-A177-3AD203B41FA5}">
                      <a16:colId xmlns:a16="http://schemas.microsoft.com/office/drawing/2014/main" val="2680189642"/>
                    </a:ext>
                  </a:extLst>
                </a:gridCol>
                <a:gridCol w="2089400">
                  <a:extLst>
                    <a:ext uri="{9D8B030D-6E8A-4147-A177-3AD203B41FA5}">
                      <a16:colId xmlns:a16="http://schemas.microsoft.com/office/drawing/2014/main" val="1692915229"/>
                    </a:ext>
                  </a:extLst>
                </a:gridCol>
                <a:gridCol w="2317865">
                  <a:extLst>
                    <a:ext uri="{9D8B030D-6E8A-4147-A177-3AD203B41FA5}">
                      <a16:colId xmlns:a16="http://schemas.microsoft.com/office/drawing/2014/main" val="638216333"/>
                    </a:ext>
                  </a:extLst>
                </a:gridCol>
              </a:tblGrid>
              <a:tr h="130534">
                <a:tc>
                  <a:txBody>
                    <a:bodyPr/>
                    <a:lstStyle/>
                    <a:p>
                      <a:pPr algn="ctr" fontAlgn="b"/>
                      <a:r>
                        <a:rPr lang="fr-FR" sz="1800" b="1" u="none" strike="noStrike" dirty="0">
                          <a:solidFill>
                            <a:schemeClr val="bg1"/>
                          </a:solidFill>
                          <a:effectLst/>
                        </a:rPr>
                        <a:t>Petite enfance</a:t>
                      </a:r>
                      <a:endParaRPr lang="fr-FR" sz="18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800" u="none" strike="noStrike" dirty="0">
                          <a:effectLst/>
                        </a:rPr>
                        <a:t>       1 215 000,00 €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923 000,00 €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292 000,00 € </a:t>
                      </a:r>
                      <a:endParaRPr lang="fr-FR" sz="18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786982225"/>
                  </a:ext>
                </a:extLst>
              </a:tr>
              <a:tr h="215676">
                <a:tc>
                  <a:txBody>
                    <a:bodyPr/>
                    <a:lstStyle/>
                    <a:p>
                      <a:pPr algn="ctr" fontAlgn="b"/>
                      <a:r>
                        <a:rPr lang="fr-FR" sz="1800" b="1" u="none" strike="noStrike" dirty="0">
                          <a:solidFill>
                            <a:schemeClr val="bg1"/>
                          </a:solidFill>
                          <a:effectLst/>
                        </a:rPr>
                        <a:t>Relations citoyennes</a:t>
                      </a:r>
                      <a:endParaRPr lang="fr-FR" sz="18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800" u="none" strike="noStrike" dirty="0">
                          <a:effectLst/>
                        </a:rPr>
                        <a:t>              30 840,00 €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30 640,00 €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200,00 € </a:t>
                      </a:r>
                      <a:endParaRPr lang="fr-FR" sz="18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335741358"/>
                  </a:ext>
                </a:extLst>
              </a:tr>
            </a:tbl>
          </a:graphicData>
        </a:graphic>
      </p:graphicFrame>
      <p:graphicFrame>
        <p:nvGraphicFramePr>
          <p:cNvPr id="4" name="Tableau 3">
            <a:extLst>
              <a:ext uri="{FF2B5EF4-FFF2-40B4-BE49-F238E27FC236}">
                <a16:creationId xmlns:a16="http://schemas.microsoft.com/office/drawing/2014/main" id="{BB41551F-A00A-49A4-961A-00B24CCFC357}"/>
              </a:ext>
            </a:extLst>
          </p:cNvPr>
          <p:cNvGraphicFramePr>
            <a:graphicFrameLocks noGrp="1"/>
          </p:cNvGraphicFramePr>
          <p:nvPr>
            <p:extLst>
              <p:ext uri="{D42A27DB-BD31-4B8C-83A1-F6EECF244321}">
                <p14:modId xmlns:p14="http://schemas.microsoft.com/office/powerpoint/2010/main" val="3428396397"/>
              </p:ext>
            </p:extLst>
          </p:nvPr>
        </p:nvGraphicFramePr>
        <p:xfrm>
          <a:off x="665087" y="1815802"/>
          <a:ext cx="10406743" cy="372545"/>
        </p:xfrm>
        <a:graphic>
          <a:graphicData uri="http://schemas.openxmlformats.org/drawingml/2006/table">
            <a:tbl>
              <a:tblPr>
                <a:tableStyleId>{5C22544A-7EE6-4342-B048-85BDC9FD1C3A}</a:tableStyleId>
              </a:tblPr>
              <a:tblGrid>
                <a:gridCol w="3399690">
                  <a:extLst>
                    <a:ext uri="{9D8B030D-6E8A-4147-A177-3AD203B41FA5}">
                      <a16:colId xmlns:a16="http://schemas.microsoft.com/office/drawing/2014/main" val="466069819"/>
                    </a:ext>
                  </a:extLst>
                </a:gridCol>
                <a:gridCol w="2599788">
                  <a:extLst>
                    <a:ext uri="{9D8B030D-6E8A-4147-A177-3AD203B41FA5}">
                      <a16:colId xmlns:a16="http://schemas.microsoft.com/office/drawing/2014/main" val="788127751"/>
                    </a:ext>
                  </a:extLst>
                </a:gridCol>
                <a:gridCol w="2089400">
                  <a:extLst>
                    <a:ext uri="{9D8B030D-6E8A-4147-A177-3AD203B41FA5}">
                      <a16:colId xmlns:a16="http://schemas.microsoft.com/office/drawing/2014/main" val="1730810323"/>
                    </a:ext>
                  </a:extLst>
                </a:gridCol>
                <a:gridCol w="2317865">
                  <a:extLst>
                    <a:ext uri="{9D8B030D-6E8A-4147-A177-3AD203B41FA5}">
                      <a16:colId xmlns:a16="http://schemas.microsoft.com/office/drawing/2014/main" val="129975230"/>
                    </a:ext>
                  </a:extLst>
                </a:gridCol>
              </a:tblGrid>
              <a:tr h="372545">
                <a:tc>
                  <a:txBody>
                    <a:bodyPr/>
                    <a:lstStyle/>
                    <a:p>
                      <a:pPr algn="ctr" fontAlgn="b"/>
                      <a:r>
                        <a:rPr lang="fr-FR" sz="1800" b="1" u="none" strike="noStrike" dirty="0">
                          <a:solidFill>
                            <a:schemeClr val="bg1"/>
                          </a:solidFill>
                          <a:effectLst/>
                        </a:rPr>
                        <a:t>Infrastructures sportives</a:t>
                      </a:r>
                      <a:endParaRPr lang="fr-FR" sz="18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800" u="none" strike="noStrike" dirty="0">
                          <a:effectLst/>
                        </a:rPr>
                        <a:t>              16 632,00 €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16 000,00 €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632,00 € </a:t>
                      </a:r>
                      <a:endParaRPr lang="fr-FR" sz="18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1051013288"/>
                  </a:ext>
                </a:extLst>
              </a:tr>
            </a:tbl>
          </a:graphicData>
        </a:graphic>
      </p:graphicFrame>
    </p:spTree>
    <p:extLst>
      <p:ext uri="{BB962C8B-B14F-4D97-AF65-F5344CB8AC3E}">
        <p14:creationId xmlns:p14="http://schemas.microsoft.com/office/powerpoint/2010/main" val="292146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89FC153-F50D-C746-B428-EEA559ADD934}"/>
              </a:ext>
            </a:extLst>
          </p:cNvPr>
          <p:cNvSpPr txBox="1"/>
          <p:nvPr/>
        </p:nvSpPr>
        <p:spPr>
          <a:xfrm>
            <a:off x="2846918" y="93133"/>
            <a:ext cx="6982882" cy="646331"/>
          </a:xfrm>
          <a:prstGeom prst="rect">
            <a:avLst/>
          </a:prstGeom>
          <a:noFill/>
        </p:spPr>
        <p:txBody>
          <a:bodyPr wrap="square" rtlCol="0">
            <a:spAutoFit/>
          </a:bodyPr>
          <a:lstStyle/>
          <a:p>
            <a:pPr algn="ctr"/>
            <a:r>
              <a:rPr lang="fr-FR" b="1" dirty="0"/>
              <a:t>RECETTES DE FONCTIONNEMENT PAR SERVICES</a:t>
            </a:r>
          </a:p>
          <a:p>
            <a:pPr algn="ctr"/>
            <a:r>
              <a:rPr lang="fr-FR" b="1" dirty="0"/>
              <a:t>DIRECTION GENERALE</a:t>
            </a:r>
          </a:p>
        </p:txBody>
      </p:sp>
      <p:sp>
        <p:nvSpPr>
          <p:cNvPr id="6" name="ZoneTexte 5">
            <a:extLst>
              <a:ext uri="{FF2B5EF4-FFF2-40B4-BE49-F238E27FC236}">
                <a16:creationId xmlns:a16="http://schemas.microsoft.com/office/drawing/2014/main" id="{C19E4CE2-E55A-4836-BC57-A9A116882807}"/>
              </a:ext>
            </a:extLst>
          </p:cNvPr>
          <p:cNvSpPr txBox="1"/>
          <p:nvPr/>
        </p:nvSpPr>
        <p:spPr>
          <a:xfrm>
            <a:off x="1046261" y="1780369"/>
            <a:ext cx="10457761" cy="3737946"/>
          </a:xfrm>
          <a:prstGeom prst="rect">
            <a:avLst/>
          </a:prstGeom>
          <a:noFill/>
          <a:ln w="28575">
            <a:solidFill>
              <a:schemeClr val="accent1"/>
            </a:solidFill>
          </a:ln>
        </p:spPr>
        <p:txBody>
          <a:bodyPr wrap="square">
            <a:spAutoFit/>
          </a:bodyPr>
          <a:lstStyle/>
          <a:p>
            <a:pPr marL="285750" lvl="0" indent="-285750" algn="just">
              <a:lnSpc>
                <a:spcPct val="150000"/>
              </a:lnSpc>
              <a:buFont typeface="Wingdings" panose="05000000000000000000" pitchFamily="2" charset="2"/>
              <a:buChar char="q"/>
            </a:pPr>
            <a:r>
              <a:rPr lang="fr-FR" sz="2000" b="1" kern="50" dirty="0">
                <a:ea typeface="Arial Unicode MS"/>
              </a:rPr>
              <a:t>S</a:t>
            </a:r>
            <a:r>
              <a:rPr lang="fr-FR" sz="2000" b="1" kern="50" dirty="0">
                <a:effectLst/>
                <a:ea typeface="Arial Unicode MS"/>
              </a:rPr>
              <a:t>ervice des Affaires Culturelles: </a:t>
            </a:r>
            <a:r>
              <a:rPr lang="fr-FR" sz="2000" u="none" strike="noStrike" dirty="0">
                <a:effectLst/>
              </a:rPr>
              <a:t> </a:t>
            </a:r>
            <a:r>
              <a:rPr lang="fr-FR" sz="2000" b="1" u="none" strike="noStrike" dirty="0">
                <a:effectLst/>
                <a:highlight>
                  <a:srgbClr val="FFFF00"/>
                </a:highlight>
              </a:rPr>
              <a:t>295 200,00 € </a:t>
            </a:r>
            <a:endParaRPr lang="fr-FR" sz="2000" b="1" kern="50" dirty="0">
              <a:effectLst/>
              <a:highlight>
                <a:srgbClr val="FFFF00"/>
              </a:highlight>
              <a:ea typeface="Arial Unicode MS"/>
            </a:endParaRPr>
          </a:p>
          <a:p>
            <a:pPr marL="742950" lvl="1" indent="-285750" algn="just">
              <a:lnSpc>
                <a:spcPct val="150000"/>
              </a:lnSpc>
              <a:buFont typeface="Wingdings" panose="05000000000000000000" pitchFamily="2" charset="2"/>
              <a:buChar char="§"/>
            </a:pPr>
            <a:r>
              <a:rPr lang="fr-FR" sz="2000" kern="50" dirty="0">
                <a:effectLst/>
                <a:ea typeface="Arial Unicode MS"/>
              </a:rPr>
              <a:t>+ 30 k€ reprise progressive de la fréquentation</a:t>
            </a:r>
            <a:r>
              <a:rPr lang="fr-FR" sz="2000" kern="50" dirty="0">
                <a:ea typeface="Arial Unicode MS"/>
              </a:rPr>
              <a:t> du Cinéma</a:t>
            </a:r>
          </a:p>
          <a:p>
            <a:pPr algn="just">
              <a:lnSpc>
                <a:spcPct val="150000"/>
              </a:lnSpc>
            </a:pPr>
            <a:endParaRPr lang="fr-FR" sz="2000" kern="50" dirty="0">
              <a:effectLst/>
              <a:ea typeface="Arial Unicode MS"/>
            </a:endParaRPr>
          </a:p>
          <a:p>
            <a:pPr marL="285750" lvl="0" indent="-285750" algn="just">
              <a:lnSpc>
                <a:spcPct val="150000"/>
              </a:lnSpc>
              <a:buFont typeface="Wingdings" panose="05000000000000000000" pitchFamily="2" charset="2"/>
              <a:buChar char="q"/>
            </a:pPr>
            <a:r>
              <a:rPr lang="fr-FR" sz="2000" b="1" kern="50" dirty="0">
                <a:ea typeface="Arial Unicode MS"/>
              </a:rPr>
              <a:t>P</a:t>
            </a:r>
            <a:r>
              <a:rPr lang="fr-FR" sz="2000" b="1" kern="50" dirty="0">
                <a:effectLst/>
                <a:ea typeface="Arial Unicode MS"/>
              </a:rPr>
              <a:t>olice Municipale : </a:t>
            </a:r>
            <a:r>
              <a:rPr lang="fr-FR" sz="2000" b="1" u="none" strike="noStrike" dirty="0">
                <a:effectLst/>
                <a:highlight>
                  <a:srgbClr val="FFFF00"/>
                </a:highlight>
              </a:rPr>
              <a:t>90 000,00 €</a:t>
            </a:r>
            <a:endParaRPr lang="fr-FR" sz="2000" b="1" kern="50" dirty="0">
              <a:effectLst/>
              <a:highlight>
                <a:srgbClr val="FFFF00"/>
              </a:highlight>
              <a:ea typeface="Arial Unicode MS"/>
            </a:endParaRPr>
          </a:p>
          <a:p>
            <a:pPr marL="742950" lvl="1" indent="-285750" algn="just">
              <a:lnSpc>
                <a:spcPct val="150000"/>
              </a:lnSpc>
              <a:buFont typeface="Wingdings" panose="05000000000000000000" pitchFamily="2" charset="2"/>
              <a:buChar char="§"/>
            </a:pPr>
            <a:r>
              <a:rPr lang="fr-FR" sz="2000" kern="50" dirty="0">
                <a:effectLst/>
                <a:ea typeface="Arial Unicode MS"/>
              </a:rPr>
              <a:t>droits de place des commerçants du marché</a:t>
            </a:r>
            <a:endParaRPr lang="fr-FR" sz="2000" kern="50" dirty="0">
              <a:ea typeface="Arial Unicode MS"/>
            </a:endParaRPr>
          </a:p>
          <a:p>
            <a:pPr algn="just">
              <a:lnSpc>
                <a:spcPct val="150000"/>
              </a:lnSpc>
            </a:pPr>
            <a:endParaRPr lang="fr-FR" sz="2000" kern="50" dirty="0">
              <a:effectLst/>
              <a:ea typeface="Arial Unicode MS"/>
            </a:endParaRPr>
          </a:p>
          <a:p>
            <a:pPr marL="285750" lvl="0" indent="-285750" algn="just">
              <a:lnSpc>
                <a:spcPct val="150000"/>
              </a:lnSpc>
              <a:buFont typeface="Wingdings" panose="05000000000000000000" pitchFamily="2" charset="2"/>
              <a:buChar char="q"/>
            </a:pPr>
            <a:r>
              <a:rPr lang="fr-FR" sz="2000" b="1" kern="50" dirty="0">
                <a:ea typeface="Arial Unicode MS"/>
              </a:rPr>
              <a:t>S</a:t>
            </a:r>
            <a:r>
              <a:rPr lang="fr-FR" sz="2000" b="1" kern="50" dirty="0">
                <a:effectLst/>
                <a:ea typeface="Arial Unicode MS"/>
              </a:rPr>
              <a:t>ervice Communication et évènementiel : </a:t>
            </a:r>
            <a:r>
              <a:rPr lang="fr-FR" sz="2000" b="1" u="none" strike="noStrike" dirty="0">
                <a:effectLst/>
              </a:rPr>
              <a:t>30 000,00 €</a:t>
            </a:r>
            <a:endParaRPr lang="fr-FR" sz="2000" b="1" kern="50" dirty="0">
              <a:ea typeface="Arial Unicode MS"/>
            </a:endParaRPr>
          </a:p>
          <a:p>
            <a:pPr marL="742950" lvl="1" indent="-285750" algn="just">
              <a:lnSpc>
                <a:spcPct val="150000"/>
              </a:lnSpc>
              <a:buFont typeface="Wingdings" panose="05000000000000000000" pitchFamily="2" charset="2"/>
              <a:buChar char="§"/>
            </a:pPr>
            <a:r>
              <a:rPr lang="fr-FR" sz="2000" kern="50" dirty="0">
                <a:effectLst/>
                <a:ea typeface="Arial Unicode MS"/>
              </a:rPr>
              <a:t>insertions publicitaires et les annonces dans le mensuel</a:t>
            </a:r>
            <a:r>
              <a:rPr lang="fr-FR" kern="50" dirty="0">
                <a:effectLst/>
                <a:ea typeface="Arial Unicode MS"/>
              </a:rPr>
              <a:t>. </a:t>
            </a:r>
          </a:p>
        </p:txBody>
      </p:sp>
      <p:graphicFrame>
        <p:nvGraphicFramePr>
          <p:cNvPr id="3" name="Tableau 2">
            <a:extLst>
              <a:ext uri="{FF2B5EF4-FFF2-40B4-BE49-F238E27FC236}">
                <a16:creationId xmlns:a16="http://schemas.microsoft.com/office/drawing/2014/main" id="{05EB2298-6633-4132-9288-E7F12B1B2482}"/>
              </a:ext>
            </a:extLst>
          </p:cNvPr>
          <p:cNvGraphicFramePr>
            <a:graphicFrameLocks noGrp="1"/>
          </p:cNvGraphicFramePr>
          <p:nvPr>
            <p:extLst>
              <p:ext uri="{D42A27DB-BD31-4B8C-83A1-F6EECF244321}">
                <p14:modId xmlns:p14="http://schemas.microsoft.com/office/powerpoint/2010/main" val="4132180341"/>
              </p:ext>
            </p:extLst>
          </p:nvPr>
        </p:nvGraphicFramePr>
        <p:xfrm>
          <a:off x="1046262" y="816564"/>
          <a:ext cx="10457760" cy="939277"/>
        </p:xfrm>
        <a:graphic>
          <a:graphicData uri="http://schemas.openxmlformats.org/drawingml/2006/table">
            <a:tbl>
              <a:tblPr>
                <a:tableStyleId>{5C22544A-7EE6-4342-B048-85BDC9FD1C3A}</a:tableStyleId>
              </a:tblPr>
              <a:tblGrid>
                <a:gridCol w="3416356">
                  <a:extLst>
                    <a:ext uri="{9D8B030D-6E8A-4147-A177-3AD203B41FA5}">
                      <a16:colId xmlns:a16="http://schemas.microsoft.com/office/drawing/2014/main" val="1175052844"/>
                    </a:ext>
                  </a:extLst>
                </a:gridCol>
                <a:gridCol w="2612533">
                  <a:extLst>
                    <a:ext uri="{9D8B030D-6E8A-4147-A177-3AD203B41FA5}">
                      <a16:colId xmlns:a16="http://schemas.microsoft.com/office/drawing/2014/main" val="3958608795"/>
                    </a:ext>
                  </a:extLst>
                </a:gridCol>
                <a:gridCol w="2099643">
                  <a:extLst>
                    <a:ext uri="{9D8B030D-6E8A-4147-A177-3AD203B41FA5}">
                      <a16:colId xmlns:a16="http://schemas.microsoft.com/office/drawing/2014/main" val="3947403616"/>
                    </a:ext>
                  </a:extLst>
                </a:gridCol>
                <a:gridCol w="2329228">
                  <a:extLst>
                    <a:ext uri="{9D8B030D-6E8A-4147-A177-3AD203B41FA5}">
                      <a16:colId xmlns:a16="http://schemas.microsoft.com/office/drawing/2014/main" val="4117710713"/>
                    </a:ext>
                  </a:extLst>
                </a:gridCol>
              </a:tblGrid>
              <a:tr h="239119">
                <a:tc>
                  <a:txBody>
                    <a:bodyPr/>
                    <a:lstStyle/>
                    <a:p>
                      <a:pPr algn="ctr" fontAlgn="b"/>
                      <a:r>
                        <a:rPr lang="fr-FR" sz="1800" b="1" u="none" strike="noStrike" dirty="0">
                          <a:solidFill>
                            <a:schemeClr val="bg1"/>
                          </a:solidFill>
                          <a:effectLst/>
                        </a:rPr>
                        <a:t>Affaires culturelles</a:t>
                      </a:r>
                      <a:endParaRPr lang="fr-FR" sz="18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800" u="none" strike="noStrike">
                          <a:effectLst/>
                        </a:rPr>
                        <a:t>           265 800,00 € </a:t>
                      </a:r>
                      <a:endParaRPr lang="fr-FR" sz="1800" b="0" i="0" u="none" strike="noStrike">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295 200,00 €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29 400,00 € </a:t>
                      </a:r>
                      <a:endParaRPr lang="fr-FR" sz="18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1059012579"/>
                  </a:ext>
                </a:extLst>
              </a:tr>
              <a:tr h="268690">
                <a:tc>
                  <a:txBody>
                    <a:bodyPr/>
                    <a:lstStyle/>
                    <a:p>
                      <a:pPr algn="ctr" fontAlgn="b"/>
                      <a:r>
                        <a:rPr lang="fr-FR" sz="1800" b="1" u="none" strike="noStrike" dirty="0">
                          <a:solidFill>
                            <a:schemeClr val="bg1"/>
                          </a:solidFill>
                          <a:effectLst/>
                        </a:rPr>
                        <a:t>Police municipale</a:t>
                      </a:r>
                      <a:endParaRPr lang="fr-FR" sz="18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800" u="none" strike="noStrike" dirty="0">
                          <a:effectLst/>
                        </a:rPr>
                        <a:t>              90 000,00 €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90 000,00 €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   € </a:t>
                      </a:r>
                      <a:endParaRPr lang="fr-FR" sz="18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506969406"/>
                  </a:ext>
                </a:extLst>
              </a:tr>
              <a:tr h="372545">
                <a:tc>
                  <a:txBody>
                    <a:bodyPr/>
                    <a:lstStyle/>
                    <a:p>
                      <a:pPr algn="ctr" fontAlgn="b"/>
                      <a:r>
                        <a:rPr lang="fr-FR" sz="1800" b="1" u="none" strike="noStrike" dirty="0">
                          <a:solidFill>
                            <a:schemeClr val="bg1"/>
                          </a:solidFill>
                          <a:effectLst/>
                        </a:rPr>
                        <a:t>Communication-Evénementiel</a:t>
                      </a:r>
                      <a:endParaRPr lang="fr-FR" sz="18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800" u="none" strike="noStrike" dirty="0">
                          <a:effectLst/>
                        </a:rPr>
                        <a:t>              30 000,00 €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30 000,00 €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   € </a:t>
                      </a:r>
                      <a:endParaRPr lang="fr-FR" sz="18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974415386"/>
                  </a:ext>
                </a:extLst>
              </a:tr>
            </a:tbl>
          </a:graphicData>
        </a:graphic>
      </p:graphicFrame>
    </p:spTree>
    <p:extLst>
      <p:ext uri="{BB962C8B-B14F-4D97-AF65-F5344CB8AC3E}">
        <p14:creationId xmlns:p14="http://schemas.microsoft.com/office/powerpoint/2010/main" val="1811092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3ECA22-36EA-1341-8CA8-0954AE3189A9}"/>
              </a:ext>
            </a:extLst>
          </p:cNvPr>
          <p:cNvSpPr txBox="1"/>
          <p:nvPr/>
        </p:nvSpPr>
        <p:spPr>
          <a:xfrm>
            <a:off x="2751667" y="254000"/>
            <a:ext cx="7069666" cy="646331"/>
          </a:xfrm>
          <a:prstGeom prst="rect">
            <a:avLst/>
          </a:prstGeom>
          <a:noFill/>
        </p:spPr>
        <p:txBody>
          <a:bodyPr wrap="square" rtlCol="0">
            <a:spAutoFit/>
          </a:bodyPr>
          <a:lstStyle/>
          <a:p>
            <a:pPr algn="ctr"/>
            <a:r>
              <a:rPr lang="fr-FR" b="1" dirty="0"/>
              <a:t>RECETTES DE FONCTIONNEMENT PAR SERVICES</a:t>
            </a:r>
          </a:p>
          <a:p>
            <a:pPr algn="ctr"/>
            <a:r>
              <a:rPr lang="fr-FR" b="1" dirty="0"/>
              <a:t>Pôle ressources</a:t>
            </a:r>
          </a:p>
        </p:txBody>
      </p:sp>
      <p:sp>
        <p:nvSpPr>
          <p:cNvPr id="5" name="ZoneTexte 4">
            <a:extLst>
              <a:ext uri="{FF2B5EF4-FFF2-40B4-BE49-F238E27FC236}">
                <a16:creationId xmlns:a16="http://schemas.microsoft.com/office/drawing/2014/main" id="{DCF5898C-0BE1-4361-8B5E-5E15A903B712}"/>
              </a:ext>
            </a:extLst>
          </p:cNvPr>
          <p:cNvSpPr txBox="1"/>
          <p:nvPr/>
        </p:nvSpPr>
        <p:spPr>
          <a:xfrm>
            <a:off x="805542" y="1406138"/>
            <a:ext cx="10580915" cy="4045723"/>
          </a:xfrm>
          <a:prstGeom prst="rect">
            <a:avLst/>
          </a:prstGeom>
          <a:noFill/>
          <a:ln w="19050">
            <a:solidFill>
              <a:schemeClr val="accent1"/>
            </a:solidFill>
          </a:ln>
        </p:spPr>
        <p:txBody>
          <a:bodyPr wrap="square">
            <a:spAutoFit/>
          </a:bodyPr>
          <a:lstStyle/>
          <a:p>
            <a:pPr marL="285750" lvl="0" indent="-285750" algn="just">
              <a:lnSpc>
                <a:spcPct val="150000"/>
              </a:lnSpc>
              <a:buFont typeface="Wingdings" panose="05000000000000000000" pitchFamily="2" charset="2"/>
              <a:buChar char="q"/>
            </a:pPr>
            <a:r>
              <a:rPr lang="fr-FR" sz="2000" b="1" kern="50" dirty="0">
                <a:ea typeface="Arial Unicode MS"/>
              </a:rPr>
              <a:t>S</a:t>
            </a:r>
            <a:r>
              <a:rPr lang="fr-FR" sz="2000" b="1" kern="50" dirty="0">
                <a:effectLst/>
                <a:ea typeface="Arial Unicode MS"/>
              </a:rPr>
              <a:t>ervice Finances : </a:t>
            </a:r>
            <a:r>
              <a:rPr lang="fr-FR" sz="2000" b="1" u="none" strike="noStrike" dirty="0">
                <a:effectLst/>
                <a:highlight>
                  <a:srgbClr val="FFFF00"/>
                </a:highlight>
              </a:rPr>
              <a:t>19 585 709,54 €</a:t>
            </a:r>
            <a:endParaRPr lang="fr-FR" sz="2000" b="1" kern="50" dirty="0">
              <a:effectLst/>
              <a:highlight>
                <a:srgbClr val="FFFF00"/>
              </a:highlight>
              <a:ea typeface="Arial Unicode MS"/>
            </a:endParaRPr>
          </a:p>
          <a:p>
            <a:pPr marL="742950" lvl="1" indent="-285750" algn="just">
              <a:buFont typeface="Wingdings" panose="05000000000000000000" pitchFamily="2" charset="2"/>
              <a:buChar char="§"/>
            </a:pPr>
            <a:r>
              <a:rPr lang="fr-FR" sz="2000" kern="50" dirty="0">
                <a:effectLst/>
                <a:ea typeface="Arial Unicode MS"/>
              </a:rPr>
              <a:t>recettes fiscales (Taxes foncières), </a:t>
            </a:r>
            <a:endParaRPr lang="fr-FR" sz="2000" kern="50" dirty="0">
              <a:ea typeface="Arial Unicode MS"/>
            </a:endParaRPr>
          </a:p>
          <a:p>
            <a:pPr marL="742950" lvl="1" indent="-285750" algn="just">
              <a:buFont typeface="Wingdings" panose="05000000000000000000" pitchFamily="2" charset="2"/>
              <a:buChar char="§"/>
            </a:pPr>
            <a:r>
              <a:rPr lang="fr-FR" sz="2000" kern="50" dirty="0">
                <a:effectLst/>
                <a:ea typeface="Arial Unicode MS"/>
              </a:rPr>
              <a:t>attribution de compensation versée par la Communauté Paris-Saclay (CPS), </a:t>
            </a:r>
          </a:p>
          <a:p>
            <a:pPr marL="742950" lvl="1" indent="-285750" algn="just">
              <a:buFont typeface="Wingdings" panose="05000000000000000000" pitchFamily="2" charset="2"/>
              <a:buChar char="§"/>
            </a:pPr>
            <a:r>
              <a:rPr lang="fr-FR" sz="2000" kern="50" dirty="0">
                <a:effectLst/>
                <a:ea typeface="Arial Unicode MS"/>
              </a:rPr>
              <a:t>dotation de solidarité communautaire versée par la CPS, </a:t>
            </a:r>
          </a:p>
          <a:p>
            <a:pPr marL="742950" lvl="1" indent="-285750" algn="just">
              <a:buFont typeface="Wingdings" panose="05000000000000000000" pitchFamily="2" charset="2"/>
              <a:buChar char="§"/>
            </a:pPr>
            <a:r>
              <a:rPr lang="fr-FR" sz="2000" kern="50" dirty="0">
                <a:effectLst/>
                <a:ea typeface="Arial Unicode MS"/>
              </a:rPr>
              <a:t>taxes sur les pylônes et sur la consommation finale d’énergie, </a:t>
            </a:r>
          </a:p>
          <a:p>
            <a:pPr marL="742950" lvl="1" indent="-285750" algn="just">
              <a:buFont typeface="Wingdings" panose="05000000000000000000" pitchFamily="2" charset="2"/>
              <a:buChar char="§"/>
            </a:pPr>
            <a:r>
              <a:rPr lang="fr-FR" sz="2000" kern="50" dirty="0">
                <a:effectLst/>
                <a:ea typeface="Arial Unicode MS"/>
              </a:rPr>
              <a:t>Dotation Forfaitaire (DGF), </a:t>
            </a:r>
            <a:endParaRPr lang="fr-FR" sz="2000" kern="50" dirty="0">
              <a:ea typeface="Arial Unicode MS"/>
            </a:endParaRPr>
          </a:p>
          <a:p>
            <a:pPr marL="742950" lvl="1" indent="-285750" algn="just">
              <a:buFont typeface="Wingdings" panose="05000000000000000000" pitchFamily="2" charset="2"/>
              <a:buChar char="§"/>
            </a:pPr>
            <a:r>
              <a:rPr lang="fr-FR" sz="2000" kern="50" dirty="0">
                <a:effectLst/>
                <a:ea typeface="Arial Unicode MS"/>
              </a:rPr>
              <a:t>FCTVA sur le fonctionnement, </a:t>
            </a:r>
          </a:p>
          <a:p>
            <a:pPr marL="742950" lvl="1" indent="-285750" algn="just">
              <a:buFont typeface="Wingdings" panose="05000000000000000000" pitchFamily="2" charset="2"/>
              <a:buChar char="§"/>
            </a:pPr>
            <a:r>
              <a:rPr lang="fr-FR" sz="2000" kern="50" dirty="0">
                <a:effectLst/>
                <a:ea typeface="Arial Unicode MS"/>
              </a:rPr>
              <a:t>résultat de fonctionnement reporté. </a:t>
            </a:r>
          </a:p>
          <a:p>
            <a:pPr marL="285750" lvl="0" indent="-285750" algn="just">
              <a:lnSpc>
                <a:spcPct val="150000"/>
              </a:lnSpc>
              <a:buFont typeface="Wingdings" panose="05000000000000000000" pitchFamily="2" charset="2"/>
              <a:buChar char="q"/>
            </a:pPr>
            <a:r>
              <a:rPr lang="fr-FR" sz="2000" b="1" kern="50" dirty="0">
                <a:effectLst/>
                <a:ea typeface="Arial Unicode MS"/>
              </a:rPr>
              <a:t>Direction des ressources humaines : </a:t>
            </a:r>
            <a:r>
              <a:rPr lang="fr-FR" sz="2000" b="1" u="none" strike="noStrike" dirty="0">
                <a:effectLst/>
                <a:highlight>
                  <a:srgbClr val="FFFF00"/>
                </a:highlight>
              </a:rPr>
              <a:t>255 100,00 €</a:t>
            </a:r>
            <a:endParaRPr lang="fr-FR" sz="2000" b="1" kern="50" dirty="0">
              <a:effectLst/>
              <a:highlight>
                <a:srgbClr val="FFFF00"/>
              </a:highlight>
              <a:ea typeface="Arial Unicode MS"/>
            </a:endParaRPr>
          </a:p>
          <a:p>
            <a:pPr marL="742950" lvl="1" indent="-285750" algn="just">
              <a:lnSpc>
                <a:spcPct val="150000"/>
              </a:lnSpc>
              <a:buFont typeface="Wingdings" panose="05000000000000000000" pitchFamily="2" charset="2"/>
              <a:buChar char="§"/>
            </a:pPr>
            <a:r>
              <a:rPr lang="fr-FR" sz="2000" kern="50" dirty="0">
                <a:effectLst/>
                <a:ea typeface="Arial Unicode MS"/>
              </a:rPr>
              <a:t>la Ville n’a plus d’agents mis à disposition d’autres organismes (plus le remboursement de traitements)</a:t>
            </a:r>
          </a:p>
        </p:txBody>
      </p:sp>
      <p:graphicFrame>
        <p:nvGraphicFramePr>
          <p:cNvPr id="3" name="Tableau 2">
            <a:extLst>
              <a:ext uri="{FF2B5EF4-FFF2-40B4-BE49-F238E27FC236}">
                <a16:creationId xmlns:a16="http://schemas.microsoft.com/office/drawing/2014/main" id="{7759860D-18E2-490F-9803-F0B2A3FA6521}"/>
              </a:ext>
            </a:extLst>
          </p:cNvPr>
          <p:cNvGraphicFramePr>
            <a:graphicFrameLocks noGrp="1"/>
          </p:cNvGraphicFramePr>
          <p:nvPr>
            <p:extLst>
              <p:ext uri="{D42A27DB-BD31-4B8C-83A1-F6EECF244321}">
                <p14:modId xmlns:p14="http://schemas.microsoft.com/office/powerpoint/2010/main" val="3290112683"/>
              </p:ext>
            </p:extLst>
          </p:nvPr>
        </p:nvGraphicFramePr>
        <p:xfrm>
          <a:off x="805542" y="839406"/>
          <a:ext cx="10580916" cy="566732"/>
        </p:xfrm>
        <a:graphic>
          <a:graphicData uri="http://schemas.openxmlformats.org/drawingml/2006/table">
            <a:tbl>
              <a:tblPr>
                <a:tableStyleId>{5C22544A-7EE6-4342-B048-85BDC9FD1C3A}</a:tableStyleId>
              </a:tblPr>
              <a:tblGrid>
                <a:gridCol w="3456589">
                  <a:extLst>
                    <a:ext uri="{9D8B030D-6E8A-4147-A177-3AD203B41FA5}">
                      <a16:colId xmlns:a16="http://schemas.microsoft.com/office/drawing/2014/main" val="3439919284"/>
                    </a:ext>
                  </a:extLst>
                </a:gridCol>
                <a:gridCol w="2643299">
                  <a:extLst>
                    <a:ext uri="{9D8B030D-6E8A-4147-A177-3AD203B41FA5}">
                      <a16:colId xmlns:a16="http://schemas.microsoft.com/office/drawing/2014/main" val="1551372435"/>
                    </a:ext>
                  </a:extLst>
                </a:gridCol>
                <a:gridCol w="2124370">
                  <a:extLst>
                    <a:ext uri="{9D8B030D-6E8A-4147-A177-3AD203B41FA5}">
                      <a16:colId xmlns:a16="http://schemas.microsoft.com/office/drawing/2014/main" val="3698126157"/>
                    </a:ext>
                  </a:extLst>
                </a:gridCol>
                <a:gridCol w="2356658">
                  <a:extLst>
                    <a:ext uri="{9D8B030D-6E8A-4147-A177-3AD203B41FA5}">
                      <a16:colId xmlns:a16="http://schemas.microsoft.com/office/drawing/2014/main" val="2770380310"/>
                    </a:ext>
                  </a:extLst>
                </a:gridCol>
              </a:tblGrid>
              <a:tr h="239119">
                <a:tc>
                  <a:txBody>
                    <a:bodyPr/>
                    <a:lstStyle/>
                    <a:p>
                      <a:pPr algn="ctr" fontAlgn="b"/>
                      <a:r>
                        <a:rPr lang="fr-FR" sz="1800" b="1" u="none" strike="noStrike" dirty="0">
                          <a:solidFill>
                            <a:schemeClr val="bg1"/>
                          </a:solidFill>
                          <a:effectLst/>
                        </a:rPr>
                        <a:t>Finances</a:t>
                      </a:r>
                      <a:endParaRPr lang="fr-FR" sz="18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800" u="none" strike="noStrike" dirty="0">
                          <a:effectLst/>
                        </a:rPr>
                        <a:t>    20 048 155,15 €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19 585 709,54 €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462 445,61 € </a:t>
                      </a:r>
                      <a:endParaRPr lang="fr-FR" sz="18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3934268416"/>
                  </a:ext>
                </a:extLst>
              </a:tr>
              <a:tr h="239119">
                <a:tc>
                  <a:txBody>
                    <a:bodyPr/>
                    <a:lstStyle/>
                    <a:p>
                      <a:pPr algn="ctr" fontAlgn="b"/>
                      <a:r>
                        <a:rPr lang="fr-FR" sz="1800" b="1" u="none" strike="noStrike" dirty="0">
                          <a:solidFill>
                            <a:schemeClr val="bg1"/>
                          </a:solidFill>
                          <a:effectLst/>
                        </a:rPr>
                        <a:t>Ressources humaines</a:t>
                      </a:r>
                      <a:endParaRPr lang="fr-FR" sz="18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800" u="none" strike="noStrike" dirty="0">
                          <a:effectLst/>
                        </a:rPr>
                        <a:t>           320 000,00 €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255 100,00 € </a:t>
                      </a:r>
                      <a:endParaRPr lang="fr-FR" sz="18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800" u="none" strike="noStrike" dirty="0">
                          <a:effectLst/>
                        </a:rPr>
                        <a:t>-         64 900,00 € </a:t>
                      </a:r>
                      <a:endParaRPr lang="fr-FR" sz="18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3358798798"/>
                  </a:ext>
                </a:extLst>
              </a:tr>
            </a:tbl>
          </a:graphicData>
        </a:graphic>
      </p:graphicFrame>
    </p:spTree>
    <p:extLst>
      <p:ext uri="{BB962C8B-B14F-4D97-AF65-F5344CB8AC3E}">
        <p14:creationId xmlns:p14="http://schemas.microsoft.com/office/powerpoint/2010/main" val="170017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EC3DA1E-F5C5-C54D-BC40-75F7DD035CFD}"/>
              </a:ext>
            </a:extLst>
          </p:cNvPr>
          <p:cNvSpPr txBox="1"/>
          <p:nvPr/>
        </p:nvSpPr>
        <p:spPr>
          <a:xfrm>
            <a:off x="7939315" y="1765664"/>
            <a:ext cx="3745078" cy="1200329"/>
          </a:xfrm>
          <a:prstGeom prst="rect">
            <a:avLst/>
          </a:prstGeom>
          <a:noFill/>
        </p:spPr>
        <p:txBody>
          <a:bodyPr wrap="square" rtlCol="0">
            <a:spAutoFit/>
          </a:bodyPr>
          <a:lstStyle/>
          <a:p>
            <a:r>
              <a:rPr lang="fr-FR" sz="3600" b="1" dirty="0"/>
              <a:t>BUDGET PRIMITIF</a:t>
            </a:r>
          </a:p>
          <a:p>
            <a:pPr algn="ctr"/>
            <a:r>
              <a:rPr lang="fr-FR" sz="3600" b="1" dirty="0"/>
              <a:t>2022</a:t>
            </a:r>
            <a:endParaRPr lang="fr-FR" sz="3600" dirty="0"/>
          </a:p>
        </p:txBody>
      </p:sp>
      <p:cxnSp>
        <p:nvCxnSpPr>
          <p:cNvPr id="3" name="Connecteur droit 2">
            <a:extLst>
              <a:ext uri="{FF2B5EF4-FFF2-40B4-BE49-F238E27FC236}">
                <a16:creationId xmlns:a16="http://schemas.microsoft.com/office/drawing/2014/main" id="{5F480232-DB41-6F4A-B534-81F360E884A9}"/>
              </a:ext>
            </a:extLst>
          </p:cNvPr>
          <p:cNvCxnSpPr>
            <a:cxnSpLocks/>
          </p:cNvCxnSpPr>
          <p:nvPr/>
        </p:nvCxnSpPr>
        <p:spPr>
          <a:xfrm>
            <a:off x="7561943" y="2467429"/>
            <a:ext cx="377372" cy="0"/>
          </a:xfrm>
          <a:prstGeom prst="line">
            <a:avLst/>
          </a:prstGeom>
          <a:ln w="19050" cap="rnd">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B524CBD8-A452-4A51-9E57-F26D749D5509}"/>
              </a:ext>
            </a:extLst>
          </p:cNvPr>
          <p:cNvPicPr>
            <a:picLocks noChangeAspect="1"/>
          </p:cNvPicPr>
          <p:nvPr/>
        </p:nvPicPr>
        <p:blipFill>
          <a:blip r:embed="rId3"/>
          <a:stretch>
            <a:fillRect/>
          </a:stretch>
        </p:blipFill>
        <p:spPr>
          <a:xfrm>
            <a:off x="253943" y="172994"/>
            <a:ext cx="7128000" cy="5340838"/>
          </a:xfrm>
          <a:prstGeom prst="rect">
            <a:avLst/>
          </a:prstGeom>
        </p:spPr>
      </p:pic>
    </p:spTree>
    <p:extLst>
      <p:ext uri="{BB962C8B-B14F-4D97-AF65-F5344CB8AC3E}">
        <p14:creationId xmlns:p14="http://schemas.microsoft.com/office/powerpoint/2010/main" val="1081506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3ECA22-36EA-1341-8CA8-0954AE3189A9}"/>
              </a:ext>
            </a:extLst>
          </p:cNvPr>
          <p:cNvSpPr txBox="1"/>
          <p:nvPr/>
        </p:nvSpPr>
        <p:spPr>
          <a:xfrm>
            <a:off x="2751667" y="254000"/>
            <a:ext cx="7069666" cy="646331"/>
          </a:xfrm>
          <a:prstGeom prst="rect">
            <a:avLst/>
          </a:prstGeom>
          <a:noFill/>
        </p:spPr>
        <p:txBody>
          <a:bodyPr wrap="square" rtlCol="0">
            <a:spAutoFit/>
          </a:bodyPr>
          <a:lstStyle/>
          <a:p>
            <a:pPr algn="ctr"/>
            <a:r>
              <a:rPr lang="fr-FR" b="1" dirty="0"/>
              <a:t>RECETTES DE FONCTIONNEMENT PAR SERVICES</a:t>
            </a:r>
          </a:p>
          <a:p>
            <a:pPr algn="ctr"/>
            <a:r>
              <a:rPr lang="fr-FR" b="1" dirty="0"/>
              <a:t>Pôle TECHNIQUE</a:t>
            </a:r>
          </a:p>
        </p:txBody>
      </p:sp>
      <p:sp>
        <p:nvSpPr>
          <p:cNvPr id="5" name="ZoneTexte 4">
            <a:extLst>
              <a:ext uri="{FF2B5EF4-FFF2-40B4-BE49-F238E27FC236}">
                <a16:creationId xmlns:a16="http://schemas.microsoft.com/office/drawing/2014/main" id="{DCF5898C-0BE1-4361-8B5E-5E15A903B712}"/>
              </a:ext>
            </a:extLst>
          </p:cNvPr>
          <p:cNvSpPr txBox="1"/>
          <p:nvPr/>
        </p:nvSpPr>
        <p:spPr>
          <a:xfrm>
            <a:off x="805542" y="1640560"/>
            <a:ext cx="10580915" cy="3631763"/>
          </a:xfrm>
          <a:prstGeom prst="rect">
            <a:avLst/>
          </a:prstGeom>
          <a:noFill/>
          <a:ln w="12700">
            <a:solidFill>
              <a:schemeClr val="accent1"/>
            </a:solidFill>
          </a:ln>
        </p:spPr>
        <p:txBody>
          <a:bodyPr wrap="square">
            <a:spAutoFit/>
          </a:bodyPr>
          <a:lstStyle/>
          <a:p>
            <a:pPr marL="171450" indent="-171450" algn="just">
              <a:lnSpc>
                <a:spcPct val="150000"/>
              </a:lnSpc>
              <a:buFont typeface="Wingdings" panose="05000000000000000000" pitchFamily="2" charset="2"/>
              <a:buChar char="q"/>
            </a:pPr>
            <a:r>
              <a:rPr lang="fr-FR" b="1" kern="50" dirty="0">
                <a:ea typeface="Arial Unicode MS"/>
              </a:rPr>
              <a:t> </a:t>
            </a:r>
            <a:r>
              <a:rPr lang="fr-FR" sz="2000" b="1" kern="50" dirty="0">
                <a:ea typeface="Arial Unicode MS"/>
              </a:rPr>
              <a:t>S</a:t>
            </a:r>
            <a:r>
              <a:rPr lang="fr-FR" sz="2000" b="1" kern="50" dirty="0">
                <a:effectLst/>
                <a:ea typeface="Arial Unicode MS"/>
              </a:rPr>
              <a:t>ervice Environnement : </a:t>
            </a:r>
            <a:r>
              <a:rPr lang="fr-FR" sz="2000" b="1" u="none" strike="noStrike" dirty="0">
                <a:effectLst/>
                <a:highlight>
                  <a:srgbClr val="FFFF00"/>
                </a:highlight>
              </a:rPr>
              <a:t>104 800,00 €</a:t>
            </a:r>
            <a:endParaRPr lang="fr-FR" sz="2000" b="1" kern="50" dirty="0">
              <a:effectLst/>
              <a:highlight>
                <a:srgbClr val="FFFF00"/>
              </a:highlight>
              <a:ea typeface="Arial Unicode MS"/>
            </a:endParaRPr>
          </a:p>
          <a:p>
            <a:pPr marL="628650" lvl="1" indent="-171450" algn="just">
              <a:buFont typeface="Wingdings" panose="05000000000000000000" pitchFamily="2" charset="2"/>
              <a:buChar char="§"/>
            </a:pPr>
            <a:r>
              <a:rPr lang="fr-FR" sz="2000" kern="50" dirty="0">
                <a:effectLst/>
                <a:ea typeface="Arial Unicode MS"/>
              </a:rPr>
              <a:t>redevances d’emplacements publicitaires </a:t>
            </a:r>
          </a:p>
          <a:p>
            <a:pPr marL="628650" lvl="1" indent="-171450" algn="just">
              <a:buFont typeface="Wingdings" panose="05000000000000000000" pitchFamily="2" charset="2"/>
              <a:buChar char="§"/>
            </a:pPr>
            <a:r>
              <a:rPr lang="fr-FR" sz="2000" kern="50" dirty="0">
                <a:effectLst/>
                <a:ea typeface="Arial Unicode MS"/>
              </a:rPr>
              <a:t>redevances des opérateurs téléphoniques pour l’occupation du domaine public. (réalisé 2021 (102 K€))</a:t>
            </a:r>
          </a:p>
          <a:p>
            <a:pPr marL="171450" indent="-171450" algn="just">
              <a:lnSpc>
                <a:spcPct val="150000"/>
              </a:lnSpc>
              <a:buFont typeface="Wingdings" panose="05000000000000000000" pitchFamily="2" charset="2"/>
              <a:buChar char="q"/>
            </a:pPr>
            <a:r>
              <a:rPr lang="fr-FR" sz="2000" kern="50" dirty="0">
                <a:effectLst/>
                <a:ea typeface="Arial Unicode MS"/>
              </a:rPr>
              <a:t> </a:t>
            </a:r>
            <a:r>
              <a:rPr lang="fr-FR" sz="2000" b="1" kern="50" dirty="0">
                <a:ea typeface="Arial Unicode MS"/>
              </a:rPr>
              <a:t>S</a:t>
            </a:r>
            <a:r>
              <a:rPr lang="fr-FR" sz="2000" b="1" kern="50" dirty="0">
                <a:effectLst/>
                <a:ea typeface="Arial Unicode MS"/>
              </a:rPr>
              <a:t>ervice Voirie : </a:t>
            </a:r>
            <a:r>
              <a:rPr lang="fr-FR" sz="2000" b="1" u="none" strike="noStrike" dirty="0">
                <a:effectLst/>
              </a:rPr>
              <a:t>10 000,00 €</a:t>
            </a:r>
            <a:endParaRPr lang="fr-FR" sz="2000" b="1" kern="50" dirty="0">
              <a:effectLst/>
              <a:ea typeface="Arial Unicode MS"/>
            </a:endParaRPr>
          </a:p>
          <a:p>
            <a:pPr marL="628650" lvl="1" indent="-171450" algn="just">
              <a:lnSpc>
                <a:spcPct val="150000"/>
              </a:lnSpc>
              <a:buFont typeface="Wingdings" panose="05000000000000000000" pitchFamily="2" charset="2"/>
              <a:buChar char="§"/>
            </a:pPr>
            <a:r>
              <a:rPr lang="fr-FR" sz="2000" kern="50" dirty="0">
                <a:effectLst/>
                <a:ea typeface="Arial Unicode MS"/>
              </a:rPr>
              <a:t>redevances d’occupation du domaine public (alignements de voirie).</a:t>
            </a:r>
          </a:p>
          <a:p>
            <a:pPr marL="171450" indent="-171450" algn="just">
              <a:lnSpc>
                <a:spcPct val="150000"/>
              </a:lnSpc>
              <a:buFont typeface="Wingdings" panose="05000000000000000000" pitchFamily="2" charset="2"/>
              <a:buChar char="q"/>
            </a:pPr>
            <a:r>
              <a:rPr lang="fr-FR" sz="2000" b="1" kern="50" dirty="0">
                <a:ea typeface="Arial Unicode MS"/>
              </a:rPr>
              <a:t> S</a:t>
            </a:r>
            <a:r>
              <a:rPr lang="fr-FR" sz="2000" b="1" kern="50" dirty="0">
                <a:effectLst/>
                <a:ea typeface="Arial Unicode MS"/>
              </a:rPr>
              <a:t>ervice Urbanisme et foncier : </a:t>
            </a:r>
            <a:r>
              <a:rPr lang="fr-FR" sz="2000" b="1" u="none" strike="noStrike" dirty="0">
                <a:effectLst/>
                <a:highlight>
                  <a:srgbClr val="FFFF00"/>
                </a:highlight>
              </a:rPr>
              <a:t>1 589 000,00 €</a:t>
            </a:r>
            <a:endParaRPr lang="fr-FR" sz="2000" b="1" kern="50" dirty="0">
              <a:effectLst/>
              <a:highlight>
                <a:srgbClr val="FFFF00"/>
              </a:highlight>
              <a:ea typeface="Arial Unicode MS"/>
            </a:endParaRPr>
          </a:p>
          <a:p>
            <a:pPr marL="628650" lvl="1" indent="-171450" algn="just">
              <a:spcBef>
                <a:spcPts val="600"/>
              </a:spcBef>
              <a:spcAft>
                <a:spcPts val="600"/>
              </a:spcAft>
              <a:buFont typeface="Wingdings" panose="05000000000000000000" pitchFamily="2" charset="2"/>
              <a:buChar char="§"/>
            </a:pPr>
            <a:r>
              <a:rPr lang="fr-FR" sz="2000" kern="50" dirty="0">
                <a:effectLst/>
                <a:ea typeface="Arial Unicode MS"/>
              </a:rPr>
              <a:t>1,5 M€  droits de mutation, en augmentation par rapport 2021 (1 M€ avaient été prévus).</a:t>
            </a:r>
          </a:p>
          <a:p>
            <a:pPr marL="628650" lvl="1" indent="-171450" algn="just">
              <a:buFont typeface="Wingdings" panose="05000000000000000000" pitchFamily="2" charset="2"/>
              <a:buChar char="§"/>
            </a:pPr>
            <a:r>
              <a:rPr lang="fr-FR" sz="2000" kern="50" dirty="0">
                <a:effectLst/>
                <a:ea typeface="Arial Unicode MS"/>
              </a:rPr>
              <a:t>loyers perçus par la commune au titre de son parc immobilier.</a:t>
            </a:r>
          </a:p>
        </p:txBody>
      </p:sp>
      <p:graphicFrame>
        <p:nvGraphicFramePr>
          <p:cNvPr id="3" name="Tableau 2">
            <a:extLst>
              <a:ext uri="{FF2B5EF4-FFF2-40B4-BE49-F238E27FC236}">
                <a16:creationId xmlns:a16="http://schemas.microsoft.com/office/drawing/2014/main" id="{66B9089D-B1FF-4F89-A167-C22E948D0E7C}"/>
              </a:ext>
            </a:extLst>
          </p:cNvPr>
          <p:cNvGraphicFramePr>
            <a:graphicFrameLocks noGrp="1"/>
          </p:cNvGraphicFramePr>
          <p:nvPr>
            <p:extLst>
              <p:ext uri="{D42A27DB-BD31-4B8C-83A1-F6EECF244321}">
                <p14:modId xmlns:p14="http://schemas.microsoft.com/office/powerpoint/2010/main" val="2995855763"/>
              </p:ext>
            </p:extLst>
          </p:nvPr>
        </p:nvGraphicFramePr>
        <p:xfrm>
          <a:off x="805542" y="659583"/>
          <a:ext cx="10580914" cy="977802"/>
        </p:xfrm>
        <a:graphic>
          <a:graphicData uri="http://schemas.openxmlformats.org/drawingml/2006/table">
            <a:tbl>
              <a:tblPr>
                <a:tableStyleId>{5C22544A-7EE6-4342-B048-85BDC9FD1C3A}</a:tableStyleId>
              </a:tblPr>
              <a:tblGrid>
                <a:gridCol w="3456588">
                  <a:extLst>
                    <a:ext uri="{9D8B030D-6E8A-4147-A177-3AD203B41FA5}">
                      <a16:colId xmlns:a16="http://schemas.microsoft.com/office/drawing/2014/main" val="111697211"/>
                    </a:ext>
                  </a:extLst>
                </a:gridCol>
                <a:gridCol w="2643299">
                  <a:extLst>
                    <a:ext uri="{9D8B030D-6E8A-4147-A177-3AD203B41FA5}">
                      <a16:colId xmlns:a16="http://schemas.microsoft.com/office/drawing/2014/main" val="3531460350"/>
                    </a:ext>
                  </a:extLst>
                </a:gridCol>
                <a:gridCol w="2124370">
                  <a:extLst>
                    <a:ext uri="{9D8B030D-6E8A-4147-A177-3AD203B41FA5}">
                      <a16:colId xmlns:a16="http://schemas.microsoft.com/office/drawing/2014/main" val="1567608352"/>
                    </a:ext>
                  </a:extLst>
                </a:gridCol>
                <a:gridCol w="2356657">
                  <a:extLst>
                    <a:ext uri="{9D8B030D-6E8A-4147-A177-3AD203B41FA5}">
                      <a16:colId xmlns:a16="http://schemas.microsoft.com/office/drawing/2014/main" val="3563757594"/>
                    </a:ext>
                  </a:extLst>
                </a:gridCol>
              </a:tblGrid>
              <a:tr h="239119">
                <a:tc>
                  <a:txBody>
                    <a:bodyPr/>
                    <a:lstStyle/>
                    <a:p>
                      <a:pPr algn="ctr" fontAlgn="b"/>
                      <a:r>
                        <a:rPr lang="fr-FR" sz="1400" b="1" u="none" strike="noStrike" dirty="0">
                          <a:solidFill>
                            <a:schemeClr val="bg1"/>
                          </a:solidFill>
                          <a:effectLst/>
                        </a:rPr>
                        <a:t>Environnement</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64 700,00 €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104 800,00 €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40 100,00 €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2389036511"/>
                  </a:ext>
                </a:extLst>
              </a:tr>
              <a:tr h="260445">
                <a:tc>
                  <a:txBody>
                    <a:bodyPr/>
                    <a:lstStyle/>
                    <a:p>
                      <a:pPr algn="ctr" fontAlgn="b"/>
                      <a:r>
                        <a:rPr lang="fr-FR" sz="1400" b="1" u="none" strike="noStrike" dirty="0">
                          <a:solidFill>
                            <a:schemeClr val="bg1"/>
                          </a:solidFill>
                          <a:effectLst/>
                        </a:rPr>
                        <a:t>Voirie</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10 000,00 €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10 000,00 €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1240257026"/>
                  </a:ext>
                </a:extLst>
              </a:tr>
              <a:tr h="239119">
                <a:tc>
                  <a:txBody>
                    <a:bodyPr/>
                    <a:lstStyle/>
                    <a:p>
                      <a:pPr algn="ctr" fontAlgn="b"/>
                      <a:r>
                        <a:rPr lang="fr-FR" sz="1400" b="1" u="none" strike="noStrike" dirty="0">
                          <a:solidFill>
                            <a:schemeClr val="bg1"/>
                          </a:solidFill>
                          <a:effectLst/>
                        </a:rPr>
                        <a:t>Urbanisme</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1 089 000,00 €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1 589 000,00 €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500 000,00 €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2776338394"/>
                  </a:ext>
                </a:extLst>
              </a:tr>
              <a:tr h="239119">
                <a:tc>
                  <a:txBody>
                    <a:bodyPr/>
                    <a:lstStyle/>
                    <a:p>
                      <a:pPr algn="ctr" fontAlgn="b"/>
                      <a:r>
                        <a:rPr lang="fr-FR" sz="1400" b="1" u="none" strike="noStrike" dirty="0">
                          <a:solidFill>
                            <a:schemeClr val="bg1"/>
                          </a:solidFill>
                          <a:effectLst/>
                        </a:rPr>
                        <a:t>Logement</a:t>
                      </a:r>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u="none" strike="noStrike" dirty="0">
                          <a:effectLst/>
                        </a:rPr>
                        <a:t>              52 500,00 €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60 000,00 € </a:t>
                      </a:r>
                      <a:endParaRPr lang="fr-FR" sz="1400" b="0" i="0" u="none" strike="noStrike" dirty="0">
                        <a:solidFill>
                          <a:srgbClr val="000000"/>
                        </a:solidFill>
                        <a:effectLst/>
                        <a:latin typeface="Calibri" panose="020F0502020204030204" pitchFamily="34" charset="0"/>
                      </a:endParaRPr>
                    </a:p>
                  </a:txBody>
                  <a:tcPr marL="9046" marR="9046" marT="9046" marB="0" anchor="b"/>
                </a:tc>
                <a:tc>
                  <a:txBody>
                    <a:bodyPr/>
                    <a:lstStyle/>
                    <a:p>
                      <a:pPr algn="ctr" fontAlgn="b"/>
                      <a:r>
                        <a:rPr lang="fr-FR" sz="1400" u="none" strike="noStrike" dirty="0">
                          <a:effectLst/>
                        </a:rPr>
                        <a:t>             7 500,00 € </a:t>
                      </a:r>
                      <a:endParaRPr lang="fr-FR" sz="1400" b="0"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1423688237"/>
                  </a:ext>
                </a:extLst>
              </a:tr>
            </a:tbl>
          </a:graphicData>
        </a:graphic>
      </p:graphicFrame>
    </p:spTree>
    <p:extLst>
      <p:ext uri="{BB962C8B-B14F-4D97-AF65-F5344CB8AC3E}">
        <p14:creationId xmlns:p14="http://schemas.microsoft.com/office/powerpoint/2010/main" val="3109007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arré corné 4">
            <a:extLst>
              <a:ext uri="{FF2B5EF4-FFF2-40B4-BE49-F238E27FC236}">
                <a16:creationId xmlns:a16="http://schemas.microsoft.com/office/drawing/2014/main" id="{7D86612F-EB8B-4754-8FCE-8D312040830A}"/>
              </a:ext>
            </a:extLst>
          </p:cNvPr>
          <p:cNvSpPr/>
          <p:nvPr/>
        </p:nvSpPr>
        <p:spPr>
          <a:xfrm>
            <a:off x="2574235" y="2236304"/>
            <a:ext cx="7523922" cy="1649896"/>
          </a:xfrm>
          <a:prstGeom prst="foldedCorner">
            <a:avLst>
              <a:gd name="adj" fmla="val 34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DEPENSES DE FONCTIONNEMENT</a:t>
            </a:r>
          </a:p>
        </p:txBody>
      </p:sp>
    </p:spTree>
    <p:extLst>
      <p:ext uri="{BB962C8B-B14F-4D97-AF65-F5344CB8AC3E}">
        <p14:creationId xmlns:p14="http://schemas.microsoft.com/office/powerpoint/2010/main" val="2425132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D77BF179-2C23-F541-8354-B5B225DEC03E}"/>
              </a:ext>
            </a:extLst>
          </p:cNvPr>
          <p:cNvGraphicFramePr>
            <a:graphicFrameLocks noGrp="1"/>
          </p:cNvGraphicFramePr>
          <p:nvPr>
            <p:extLst>
              <p:ext uri="{D42A27DB-BD31-4B8C-83A1-F6EECF244321}">
                <p14:modId xmlns:p14="http://schemas.microsoft.com/office/powerpoint/2010/main" val="3069404513"/>
              </p:ext>
            </p:extLst>
          </p:nvPr>
        </p:nvGraphicFramePr>
        <p:xfrm>
          <a:off x="534258" y="1039057"/>
          <a:ext cx="7366569" cy="4246880"/>
        </p:xfrm>
        <a:graphic>
          <a:graphicData uri="http://schemas.openxmlformats.org/drawingml/2006/table">
            <a:tbl>
              <a:tblPr>
                <a:tableStyleId>{5C22544A-7EE6-4342-B048-85BDC9FD1C3A}</a:tableStyleId>
              </a:tblPr>
              <a:tblGrid>
                <a:gridCol w="621852">
                  <a:extLst>
                    <a:ext uri="{9D8B030D-6E8A-4147-A177-3AD203B41FA5}">
                      <a16:colId xmlns:a16="http://schemas.microsoft.com/office/drawing/2014/main" val="222431237"/>
                    </a:ext>
                  </a:extLst>
                </a:gridCol>
                <a:gridCol w="3319741">
                  <a:extLst>
                    <a:ext uri="{9D8B030D-6E8A-4147-A177-3AD203B41FA5}">
                      <a16:colId xmlns:a16="http://schemas.microsoft.com/office/drawing/2014/main" val="170538902"/>
                    </a:ext>
                  </a:extLst>
                </a:gridCol>
                <a:gridCol w="1760324">
                  <a:extLst>
                    <a:ext uri="{9D8B030D-6E8A-4147-A177-3AD203B41FA5}">
                      <a16:colId xmlns:a16="http://schemas.microsoft.com/office/drawing/2014/main" val="1966808580"/>
                    </a:ext>
                  </a:extLst>
                </a:gridCol>
                <a:gridCol w="1664652">
                  <a:extLst>
                    <a:ext uri="{9D8B030D-6E8A-4147-A177-3AD203B41FA5}">
                      <a16:colId xmlns:a16="http://schemas.microsoft.com/office/drawing/2014/main" val="2775136697"/>
                    </a:ext>
                  </a:extLst>
                </a:gridCol>
              </a:tblGrid>
              <a:tr h="547231">
                <a:tc>
                  <a:txBody>
                    <a:bodyPr/>
                    <a:lstStyle/>
                    <a:p>
                      <a:pPr algn="ctr" fontAlgn="b"/>
                      <a:endParaRPr lang="fr-FR" sz="12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endParaRPr lang="fr-FR" sz="12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200" b="1" u="none" strike="noStrike" dirty="0">
                          <a:solidFill>
                            <a:schemeClr val="bg1"/>
                          </a:solidFill>
                          <a:effectLst/>
                        </a:rPr>
                        <a:t>BP + BS </a:t>
                      </a:r>
                      <a:br>
                        <a:rPr lang="fr-FR" sz="1200" b="1" u="none" strike="noStrike" dirty="0">
                          <a:solidFill>
                            <a:schemeClr val="bg1"/>
                          </a:solidFill>
                          <a:effectLst/>
                        </a:rPr>
                      </a:br>
                      <a:r>
                        <a:rPr lang="fr-FR" sz="1200" b="1" u="none" strike="noStrike" dirty="0">
                          <a:solidFill>
                            <a:schemeClr val="bg1"/>
                          </a:solidFill>
                          <a:effectLst/>
                        </a:rPr>
                        <a:t>2021</a:t>
                      </a:r>
                      <a:endParaRPr lang="fr-FR" sz="12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ctr"/>
                      <a:r>
                        <a:rPr lang="fr-FR" sz="1200" b="1" u="none" strike="noStrike" dirty="0">
                          <a:solidFill>
                            <a:schemeClr val="bg1"/>
                          </a:solidFill>
                          <a:effectLst/>
                        </a:rPr>
                        <a:t>BP 2022</a:t>
                      </a:r>
                      <a:endParaRPr lang="fr-FR" sz="12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val="1412482440"/>
                  </a:ext>
                </a:extLst>
              </a:tr>
              <a:tr h="256514">
                <a:tc>
                  <a:txBody>
                    <a:bodyPr/>
                    <a:lstStyle/>
                    <a:p>
                      <a:pPr algn="ctr" fontAlgn="ctr"/>
                      <a:r>
                        <a:rPr lang="fr-FR" sz="1200" b="1" u="none" strike="noStrike" dirty="0">
                          <a:solidFill>
                            <a:schemeClr val="bg1"/>
                          </a:solidFill>
                          <a:effectLst/>
                        </a:rPr>
                        <a:t>011</a:t>
                      </a:r>
                      <a:endParaRPr lang="fr-FR" sz="12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fr-FR" sz="1400" b="1" u="none" strike="noStrike" dirty="0">
                          <a:solidFill>
                            <a:schemeClr val="bg1"/>
                          </a:solidFill>
                          <a:effectLst/>
                        </a:rPr>
                        <a:t>Charges à caractère général</a:t>
                      </a:r>
                      <a:endParaRPr lang="fr-FR" sz="12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u="none" strike="noStrike" dirty="0">
                          <a:effectLst/>
                        </a:rPr>
                        <a:t>           5 290 746,15 €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5 227 998,03 €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0485548"/>
                  </a:ext>
                </a:extLst>
              </a:tr>
              <a:tr h="256514">
                <a:tc>
                  <a:txBody>
                    <a:bodyPr/>
                    <a:lstStyle/>
                    <a:p>
                      <a:pPr algn="ctr" fontAlgn="ctr"/>
                      <a:r>
                        <a:rPr lang="fr-FR" sz="1200" b="1" u="none" strike="noStrike" dirty="0">
                          <a:solidFill>
                            <a:schemeClr val="bg1"/>
                          </a:solidFill>
                          <a:effectLst/>
                        </a:rPr>
                        <a:t>012</a:t>
                      </a:r>
                      <a:endParaRPr lang="fr-FR" sz="12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fr-FR" sz="1400" b="1" u="none" strike="noStrike" dirty="0">
                          <a:solidFill>
                            <a:schemeClr val="bg1"/>
                          </a:solidFill>
                          <a:effectLst/>
                        </a:rPr>
                        <a:t>Charges de personnel</a:t>
                      </a:r>
                      <a:endParaRPr lang="fr-FR" sz="12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u="none" strike="noStrike" dirty="0">
                          <a:effectLst/>
                        </a:rPr>
                        <a:t>        13 500 000,00 €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13 500 000,00 €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4545714"/>
                  </a:ext>
                </a:extLst>
              </a:tr>
              <a:tr h="256514">
                <a:tc>
                  <a:txBody>
                    <a:bodyPr/>
                    <a:lstStyle/>
                    <a:p>
                      <a:pPr algn="ctr" fontAlgn="ctr"/>
                      <a:r>
                        <a:rPr lang="fr-FR" sz="1200" b="1" u="none" strike="noStrike" dirty="0">
                          <a:solidFill>
                            <a:schemeClr val="bg1"/>
                          </a:solidFill>
                          <a:effectLst/>
                        </a:rPr>
                        <a:t>014</a:t>
                      </a:r>
                      <a:endParaRPr lang="fr-FR" sz="12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fr-FR" sz="1400" b="1" u="none" strike="noStrike" dirty="0">
                          <a:solidFill>
                            <a:schemeClr val="bg1"/>
                          </a:solidFill>
                          <a:effectLst/>
                        </a:rPr>
                        <a:t>Atténuation de produits</a:t>
                      </a:r>
                      <a:endParaRPr lang="fr-FR" sz="12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u="none" strike="noStrike" dirty="0">
                          <a:effectLst/>
                        </a:rPr>
                        <a:t>               470 000,00 €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475 000,00 €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6717469"/>
                  </a:ext>
                </a:extLst>
              </a:tr>
              <a:tr h="256514">
                <a:tc>
                  <a:txBody>
                    <a:bodyPr/>
                    <a:lstStyle/>
                    <a:p>
                      <a:pPr algn="ctr" fontAlgn="ctr"/>
                      <a:r>
                        <a:rPr lang="fr-FR" sz="1200" b="1" u="none" strike="noStrike" dirty="0">
                          <a:solidFill>
                            <a:schemeClr val="bg1"/>
                          </a:solidFill>
                          <a:effectLst/>
                        </a:rPr>
                        <a:t>65</a:t>
                      </a:r>
                      <a:endParaRPr lang="fr-FR" sz="12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fr-FR" sz="1400" b="1" u="none" strike="noStrike" dirty="0">
                          <a:solidFill>
                            <a:schemeClr val="bg1"/>
                          </a:solidFill>
                          <a:effectLst/>
                        </a:rPr>
                        <a:t>Autres charges de gestion courante</a:t>
                      </a:r>
                      <a:endParaRPr lang="fr-FR" sz="12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u="none" strike="noStrike" dirty="0">
                          <a:effectLst/>
                        </a:rPr>
                        <a:t>           1 337 710,00 €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1 373 030,00 €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8960855"/>
                  </a:ext>
                </a:extLst>
              </a:tr>
              <a:tr h="273616">
                <a:tc>
                  <a:txBody>
                    <a:bodyPr/>
                    <a:lstStyle/>
                    <a:p>
                      <a:pPr algn="ctr" fontAlgn="ctr"/>
                      <a:r>
                        <a:rPr lang="fr-FR" sz="1200" b="1" u="none" strike="noStrike" dirty="0">
                          <a:solidFill>
                            <a:schemeClr val="bg1"/>
                          </a:solidFill>
                          <a:effectLst/>
                        </a:rPr>
                        <a:t>66</a:t>
                      </a:r>
                      <a:endParaRPr lang="fr-FR" sz="12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fr-FR" sz="1400" b="1" u="none" strike="noStrike">
                          <a:solidFill>
                            <a:schemeClr val="bg1"/>
                          </a:solidFill>
                          <a:effectLst/>
                        </a:rPr>
                        <a:t>Charges financières</a:t>
                      </a:r>
                      <a:endParaRPr lang="fr-FR" sz="12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fr-FR" sz="1400" u="none" strike="noStrike">
                          <a:effectLst/>
                        </a:rPr>
                        <a:t>               238 500,00 € </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           220 000,00 €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29252123"/>
                  </a:ext>
                </a:extLst>
              </a:tr>
              <a:tr h="370948">
                <a:tc>
                  <a:txBody>
                    <a:bodyPr/>
                    <a:lstStyle/>
                    <a:p>
                      <a:pPr algn="ctr" fontAlgn="ctr"/>
                      <a:r>
                        <a:rPr lang="fr-FR" sz="1200" b="1" u="none" strike="noStrike" dirty="0">
                          <a:solidFill>
                            <a:schemeClr val="bg1"/>
                          </a:solidFill>
                          <a:effectLst/>
                        </a:rPr>
                        <a:t>67</a:t>
                      </a:r>
                      <a:endParaRPr lang="fr-FR" sz="12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fr-FR" sz="1400" b="1" u="none" strike="noStrike" dirty="0">
                          <a:solidFill>
                            <a:schemeClr val="bg1"/>
                          </a:solidFill>
                          <a:effectLst/>
                        </a:rPr>
                        <a:t>Charges exceptionnelles</a:t>
                      </a:r>
                      <a:endParaRPr lang="fr-FR" sz="12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u="none" strike="noStrike" dirty="0">
                          <a:effectLst/>
                        </a:rPr>
                        <a:t>                  29 000,00 €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24 000,00 €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2926810"/>
                  </a:ext>
                </a:extLst>
              </a:tr>
              <a:tr h="256514">
                <a:tc gridSpan="2">
                  <a:txBody>
                    <a:bodyPr/>
                    <a:lstStyle/>
                    <a:p>
                      <a:pPr algn="ctr" fontAlgn="ctr"/>
                      <a:r>
                        <a:rPr lang="fr-FR" sz="1400" b="1" u="none" strike="noStrike" dirty="0">
                          <a:solidFill>
                            <a:schemeClr val="bg1"/>
                          </a:solidFill>
                          <a:effectLst/>
                        </a:rPr>
                        <a:t>Sous-total dépenses réelles</a:t>
                      </a:r>
                      <a:endParaRPr lang="fr-FR" sz="1400" b="1" i="0" u="none" strike="noStrike" dirty="0">
                        <a:solidFill>
                          <a:schemeClr val="bg1"/>
                        </a:solidFill>
                        <a:effectLst/>
                        <a:latin typeface="Calibri" panose="020F0502020204030204" pitchFamily="34" charset="0"/>
                      </a:endParaRPr>
                    </a:p>
                  </a:txBody>
                  <a:tcPr marL="9525" marR="9525" marT="9525" marB="0" anchor="ctr">
                    <a:solidFill>
                      <a:schemeClr val="tx2">
                        <a:lumMod val="60000"/>
                        <a:lumOff val="40000"/>
                      </a:schemeClr>
                    </a:solidFill>
                  </a:tcPr>
                </a:tc>
                <a:tc hMerge="1">
                  <a:txBody>
                    <a:bodyPr/>
                    <a:lstStyle/>
                    <a:p>
                      <a:endParaRPr lang="fr-FR"/>
                    </a:p>
                  </a:txBody>
                  <a:tcPr/>
                </a:tc>
                <a:tc>
                  <a:txBody>
                    <a:bodyPr/>
                    <a:lstStyle/>
                    <a:p>
                      <a:pPr algn="ctr" fontAlgn="b"/>
                      <a:r>
                        <a:rPr lang="fr-FR" sz="1400" b="1" u="none" strike="noStrike" dirty="0">
                          <a:solidFill>
                            <a:schemeClr val="bg1"/>
                          </a:solidFill>
                          <a:effectLst/>
                        </a:rPr>
                        <a:t>        20 865 956,15 € </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fr-FR" sz="1400" b="1" u="none" strike="noStrike" dirty="0">
                          <a:solidFill>
                            <a:schemeClr val="bg1"/>
                          </a:solidFill>
                          <a:effectLst/>
                        </a:rPr>
                        <a:t>    20 820 028,03 € </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val="1924317863"/>
                  </a:ext>
                </a:extLst>
              </a:tr>
              <a:tr h="521580">
                <a:tc>
                  <a:txBody>
                    <a:bodyPr/>
                    <a:lstStyle/>
                    <a:p>
                      <a:pPr algn="ctr" fontAlgn="ctr"/>
                      <a:r>
                        <a:rPr lang="fr-FR" sz="1200" b="1" u="none" strike="noStrike" dirty="0">
                          <a:solidFill>
                            <a:schemeClr val="bg1"/>
                          </a:solidFill>
                          <a:effectLst/>
                        </a:rPr>
                        <a:t>68</a:t>
                      </a:r>
                      <a:endParaRPr lang="fr-FR" sz="12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r>
                        <a:rPr lang="fr-FR" sz="1400" b="1" u="none" strike="noStrike">
                          <a:solidFill>
                            <a:schemeClr val="bg1"/>
                          </a:solidFill>
                          <a:effectLst/>
                        </a:rPr>
                        <a:t>Dotations aux amortissements et provisions</a:t>
                      </a:r>
                      <a:endParaRPr lang="fr-FR"/>
                    </a:p>
                  </a:txBody>
                  <a:tcPr marL="9525" marR="9525" marT="9525" marB="0" anchor="ctr">
                    <a:solidFill>
                      <a:schemeClr val="accent1"/>
                    </a:solidFill>
                  </a:tcPr>
                </a:tc>
                <a:tc>
                  <a:txBody>
                    <a:bodyPr/>
                    <a:lstStyle/>
                    <a:p>
                      <a:pPr algn="ctr" fontAlgn="ctr"/>
                      <a:r>
                        <a:rPr lang="fr-FR" sz="1400" u="none" strike="noStrike" dirty="0">
                          <a:effectLst/>
                        </a:rPr>
                        <a:t>               820 000,00 €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       1 113 000,00 €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4732252"/>
                  </a:ext>
                </a:extLst>
              </a:tr>
              <a:tr h="464291">
                <a:tc>
                  <a:txBody>
                    <a:bodyPr/>
                    <a:lstStyle/>
                    <a:p>
                      <a:pPr algn="ctr" fontAlgn="ctr"/>
                      <a:r>
                        <a:rPr lang="fr-FR" sz="1200" b="1" u="none" strike="noStrike" dirty="0">
                          <a:solidFill>
                            <a:schemeClr val="bg1"/>
                          </a:solidFill>
                          <a:effectLst/>
                        </a:rPr>
                        <a:t>042</a:t>
                      </a:r>
                      <a:endParaRPr lang="fr-FR" sz="12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r>
                        <a:rPr lang="fr-FR" sz="1400" b="1" u="none" strike="noStrike">
                          <a:solidFill>
                            <a:schemeClr val="bg1"/>
                          </a:solidFill>
                          <a:effectLst/>
                        </a:rPr>
                        <a:t>Charges Covid à étaler</a:t>
                      </a:r>
                      <a:endParaRPr lang="fr-FR"/>
                    </a:p>
                  </a:txBody>
                  <a:tcPr marL="9525" marR="9525" marT="9525" marB="0" anchor="b">
                    <a:solidFill>
                      <a:schemeClr val="accent1"/>
                    </a:solidFill>
                  </a:tcPr>
                </a:tc>
                <a:tc>
                  <a:txBody>
                    <a:bodyPr/>
                    <a:lstStyle/>
                    <a:p>
                      <a:pPr algn="ctr" fontAlgn="b"/>
                      <a:r>
                        <a:rPr lang="fr-FR" sz="1400" u="none" strike="noStrike" dirty="0">
                          <a:effectLst/>
                        </a:rPr>
                        <a:t>                  50 000,00 €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50 000,00 €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4373712"/>
                  </a:ext>
                </a:extLst>
              </a:tr>
              <a:tr h="273616">
                <a:tc>
                  <a:txBody>
                    <a:bodyPr/>
                    <a:lstStyle/>
                    <a:p>
                      <a:pPr algn="ctr" fontAlgn="ctr"/>
                      <a:r>
                        <a:rPr lang="fr-FR" sz="1200" b="1" u="none" strike="noStrike" dirty="0">
                          <a:solidFill>
                            <a:schemeClr val="bg1"/>
                          </a:solidFill>
                          <a:effectLst/>
                        </a:rPr>
                        <a:t>023</a:t>
                      </a:r>
                      <a:endParaRPr lang="fr-FR" sz="12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r>
                        <a:rPr lang="fr-FR" sz="1400" b="1" u="none" strike="noStrike" dirty="0">
                          <a:solidFill>
                            <a:schemeClr val="bg1"/>
                          </a:solidFill>
                          <a:effectLst/>
                        </a:rPr>
                        <a:t>Autofinancement</a:t>
                      </a:r>
                      <a:endParaRPr lang="fr-FR" dirty="0"/>
                    </a:p>
                  </a:txBody>
                  <a:tcPr marL="9525" marR="9525" marT="9525" marB="0" anchor="ctr">
                    <a:solidFill>
                      <a:schemeClr val="accent1"/>
                    </a:solidFill>
                  </a:tcPr>
                </a:tc>
                <a:tc>
                  <a:txBody>
                    <a:bodyPr/>
                    <a:lstStyle/>
                    <a:p>
                      <a:pPr algn="ctr" fontAlgn="ctr"/>
                      <a:r>
                        <a:rPr lang="fr-FR" sz="1400" u="none" strike="noStrike" dirty="0">
                          <a:effectLst/>
                        </a:rPr>
                        <a:t>           2 255 207,00 €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       1 806 956,84 €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45486941"/>
                  </a:ext>
                </a:extLst>
              </a:tr>
              <a:tr h="256514">
                <a:tc gridSpan="2">
                  <a:txBody>
                    <a:bodyPr/>
                    <a:lstStyle/>
                    <a:p>
                      <a:pPr algn="ctr" fontAlgn="b"/>
                      <a:r>
                        <a:rPr lang="fr-FR" sz="1400" b="1" u="none" strike="noStrike" dirty="0">
                          <a:solidFill>
                            <a:schemeClr val="bg1"/>
                          </a:solidFill>
                          <a:effectLst/>
                        </a:rPr>
                        <a:t>Sous-total dépenses d'ordre</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endParaRPr lang="fr-FR"/>
                    </a:p>
                  </a:txBody>
                  <a:tcPr/>
                </a:tc>
                <a:tc>
                  <a:txBody>
                    <a:bodyPr/>
                    <a:lstStyle/>
                    <a:p>
                      <a:pPr algn="ctr" fontAlgn="b"/>
                      <a:r>
                        <a:rPr lang="fr-FR" sz="1400" u="none" strike="noStrike" dirty="0">
                          <a:solidFill>
                            <a:schemeClr val="bg1"/>
                          </a:solidFill>
                          <a:effectLst/>
                        </a:rPr>
                        <a:t>           3 125 207,00 € </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fr-FR" sz="1400" u="none" strike="noStrike" dirty="0">
                          <a:solidFill>
                            <a:schemeClr val="bg1"/>
                          </a:solidFill>
                          <a:effectLst/>
                        </a:rPr>
                        <a:t>       2 969 956,84 € </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val="3441247517"/>
                  </a:ext>
                </a:extLst>
              </a:tr>
              <a:tr h="256514">
                <a:tc gridSpan="2">
                  <a:txBody>
                    <a:bodyPr/>
                    <a:lstStyle/>
                    <a:p>
                      <a:pPr algn="ctr" fontAlgn="b"/>
                      <a:r>
                        <a:rPr lang="fr-FR" sz="1400" b="1" u="none" strike="noStrike" dirty="0">
                          <a:solidFill>
                            <a:schemeClr val="bg1"/>
                          </a:solidFill>
                          <a:effectLst/>
                        </a:rPr>
                        <a:t>TOTAL</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endParaRPr lang="fr-FR"/>
                    </a:p>
                  </a:txBody>
                  <a:tcPr/>
                </a:tc>
                <a:tc>
                  <a:txBody>
                    <a:bodyPr/>
                    <a:lstStyle/>
                    <a:p>
                      <a:pPr algn="ctr" fontAlgn="b"/>
                      <a:r>
                        <a:rPr lang="fr-FR" sz="1400" b="1" u="none" strike="noStrike" dirty="0">
                          <a:solidFill>
                            <a:schemeClr val="bg1"/>
                          </a:solidFill>
                          <a:effectLst/>
                        </a:rPr>
                        <a:t>        23 991 163,15 € </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fr-FR" sz="1400" b="1" u="none" strike="noStrike" dirty="0">
                          <a:solidFill>
                            <a:schemeClr val="bg1"/>
                          </a:solidFill>
                          <a:effectLst/>
                        </a:rPr>
                        <a:t>    23 789 984,87 € </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val="811049765"/>
                  </a:ext>
                </a:extLst>
              </a:tr>
            </a:tbl>
          </a:graphicData>
        </a:graphic>
      </p:graphicFrame>
      <p:sp>
        <p:nvSpPr>
          <p:cNvPr id="6" name="ZoneTexte 5">
            <a:extLst>
              <a:ext uri="{FF2B5EF4-FFF2-40B4-BE49-F238E27FC236}">
                <a16:creationId xmlns:a16="http://schemas.microsoft.com/office/drawing/2014/main" id="{C710C608-9564-B645-B2EC-A200A4E5ABD2}"/>
              </a:ext>
            </a:extLst>
          </p:cNvPr>
          <p:cNvSpPr txBox="1"/>
          <p:nvPr/>
        </p:nvSpPr>
        <p:spPr>
          <a:xfrm>
            <a:off x="1617133" y="321732"/>
            <a:ext cx="9313333" cy="369332"/>
          </a:xfrm>
          <a:prstGeom prst="rect">
            <a:avLst/>
          </a:prstGeom>
          <a:noFill/>
        </p:spPr>
        <p:txBody>
          <a:bodyPr wrap="square" rtlCol="0">
            <a:spAutoFit/>
          </a:bodyPr>
          <a:lstStyle/>
          <a:p>
            <a:pPr algn="ctr"/>
            <a:r>
              <a:rPr lang="fr-FR" b="1" dirty="0"/>
              <a:t>DEPENSES DE FONCTIONNEMENT PAR CHAPITRE</a:t>
            </a:r>
          </a:p>
        </p:txBody>
      </p:sp>
      <p:graphicFrame>
        <p:nvGraphicFramePr>
          <p:cNvPr id="4" name="Graphique 3">
            <a:extLst>
              <a:ext uri="{FF2B5EF4-FFF2-40B4-BE49-F238E27FC236}">
                <a16:creationId xmlns:a16="http://schemas.microsoft.com/office/drawing/2014/main" id="{5EC6623A-D8E4-4218-B394-0A2938FDBC8C}"/>
              </a:ext>
            </a:extLst>
          </p:cNvPr>
          <p:cNvGraphicFramePr>
            <a:graphicFrameLocks/>
          </p:cNvGraphicFramePr>
          <p:nvPr>
            <p:extLst>
              <p:ext uri="{D42A27DB-BD31-4B8C-83A1-F6EECF244321}">
                <p14:modId xmlns:p14="http://schemas.microsoft.com/office/powerpoint/2010/main" val="2531249246"/>
              </p:ext>
            </p:extLst>
          </p:nvPr>
        </p:nvGraphicFramePr>
        <p:xfrm>
          <a:off x="7900827" y="1243625"/>
          <a:ext cx="4078841" cy="3837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853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Graphique 2">
            <a:extLst>
              <a:ext uri="{FF2B5EF4-FFF2-40B4-BE49-F238E27FC236}">
                <a16:creationId xmlns:a16="http://schemas.microsoft.com/office/drawing/2014/main" id="{737B8854-F986-8B4C-AC19-CEFA0012BE0A}"/>
              </a:ext>
            </a:extLst>
          </p:cNvPr>
          <p:cNvGraphicFramePr>
            <a:graphicFrameLocks/>
          </p:cNvGraphicFramePr>
          <p:nvPr>
            <p:extLst>
              <p:ext uri="{D42A27DB-BD31-4B8C-83A1-F6EECF244321}">
                <p14:modId xmlns:p14="http://schemas.microsoft.com/office/powerpoint/2010/main" val="2192584063"/>
              </p:ext>
            </p:extLst>
          </p:nvPr>
        </p:nvGraphicFramePr>
        <p:xfrm>
          <a:off x="595745" y="1125296"/>
          <a:ext cx="10659533" cy="3894667"/>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a:extLst>
              <a:ext uri="{FF2B5EF4-FFF2-40B4-BE49-F238E27FC236}">
                <a16:creationId xmlns:a16="http://schemas.microsoft.com/office/drawing/2014/main" id="{610015E2-05E0-1940-AB83-075756B89161}"/>
              </a:ext>
            </a:extLst>
          </p:cNvPr>
          <p:cNvSpPr txBox="1"/>
          <p:nvPr/>
        </p:nvSpPr>
        <p:spPr>
          <a:xfrm>
            <a:off x="698500" y="152400"/>
            <a:ext cx="10951634" cy="369332"/>
          </a:xfrm>
          <a:prstGeom prst="rect">
            <a:avLst/>
          </a:prstGeom>
          <a:noFill/>
        </p:spPr>
        <p:txBody>
          <a:bodyPr wrap="square" rtlCol="0">
            <a:spAutoFit/>
          </a:bodyPr>
          <a:lstStyle/>
          <a:p>
            <a:pPr algn="ctr"/>
            <a:r>
              <a:rPr lang="fr-FR" b="1" dirty="0"/>
              <a:t>REPARTITION DES DEPENSES REELLES DE FONCTIONNEMENT</a:t>
            </a:r>
          </a:p>
        </p:txBody>
      </p:sp>
    </p:spTree>
    <p:extLst>
      <p:ext uri="{BB962C8B-B14F-4D97-AF65-F5344CB8AC3E}">
        <p14:creationId xmlns:p14="http://schemas.microsoft.com/office/powerpoint/2010/main" val="926487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8D4768B-EE89-8143-9A68-4587CB03DF53}"/>
              </a:ext>
            </a:extLst>
          </p:cNvPr>
          <p:cNvSpPr txBox="1"/>
          <p:nvPr/>
        </p:nvSpPr>
        <p:spPr>
          <a:xfrm>
            <a:off x="2348380" y="1372605"/>
            <a:ext cx="7847759" cy="400110"/>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t>fluides : eau, gaz, électricité, carburant (</a:t>
            </a:r>
            <a:r>
              <a:rPr lang="fr-FR" sz="2000" b="1" dirty="0">
                <a:highlight>
                  <a:srgbClr val="FFFF00"/>
                </a:highlight>
              </a:rPr>
              <a:t>951 K€)</a:t>
            </a:r>
          </a:p>
        </p:txBody>
      </p:sp>
      <p:sp>
        <p:nvSpPr>
          <p:cNvPr id="7" name="ZoneTexte 6">
            <a:extLst>
              <a:ext uri="{FF2B5EF4-FFF2-40B4-BE49-F238E27FC236}">
                <a16:creationId xmlns:a16="http://schemas.microsoft.com/office/drawing/2014/main" id="{E31258B6-59D1-C54A-88C3-D12EDB5FFDE6}"/>
              </a:ext>
            </a:extLst>
          </p:cNvPr>
          <p:cNvSpPr txBox="1"/>
          <p:nvPr/>
        </p:nvSpPr>
        <p:spPr>
          <a:xfrm>
            <a:off x="2371790" y="4709842"/>
            <a:ext cx="7894558" cy="707886"/>
          </a:xfrm>
          <a:prstGeom prst="rect">
            <a:avLst/>
          </a:prstGeom>
          <a:solidFill>
            <a:schemeClr val="bg1"/>
          </a:solidFill>
        </p:spPr>
        <p:txBody>
          <a:bodyPr wrap="square" rtlCol="0">
            <a:spAutoFit/>
          </a:bodyPr>
          <a:lstStyle/>
          <a:p>
            <a:pPr marL="342900" indent="-342900">
              <a:buFont typeface="Wingdings" panose="05000000000000000000" pitchFamily="2" charset="2"/>
              <a:buChar char="§"/>
            </a:pPr>
            <a:r>
              <a:rPr lang="fr-FR" sz="2000" b="1" dirty="0"/>
              <a:t>Augmentation de la prime d’assurance concernant la flotte automobile (+33 K€)</a:t>
            </a:r>
          </a:p>
        </p:txBody>
      </p:sp>
      <p:sp>
        <p:nvSpPr>
          <p:cNvPr id="8" name="ZoneTexte 7">
            <a:extLst>
              <a:ext uri="{FF2B5EF4-FFF2-40B4-BE49-F238E27FC236}">
                <a16:creationId xmlns:a16="http://schemas.microsoft.com/office/drawing/2014/main" id="{BB24F5AA-3B6A-FC4A-ACB7-8437E4B468D7}"/>
              </a:ext>
            </a:extLst>
          </p:cNvPr>
          <p:cNvSpPr txBox="1"/>
          <p:nvPr/>
        </p:nvSpPr>
        <p:spPr>
          <a:xfrm>
            <a:off x="2366845" y="3324053"/>
            <a:ext cx="7847773" cy="707886"/>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t>Contrats de maintenance </a:t>
            </a:r>
            <a:r>
              <a:rPr lang="fr-FR" sz="2000" b="1" dirty="0">
                <a:highlight>
                  <a:srgbClr val="FFFF00"/>
                </a:highlight>
              </a:rPr>
              <a:t>(298 K€), </a:t>
            </a:r>
            <a:r>
              <a:rPr lang="fr-FR" sz="2000" b="1" dirty="0"/>
              <a:t>baisse liée au transfert des logiciels dans le SaaS</a:t>
            </a:r>
          </a:p>
        </p:txBody>
      </p:sp>
      <p:sp>
        <p:nvSpPr>
          <p:cNvPr id="9" name="ZoneTexte 8">
            <a:extLst>
              <a:ext uri="{FF2B5EF4-FFF2-40B4-BE49-F238E27FC236}">
                <a16:creationId xmlns:a16="http://schemas.microsoft.com/office/drawing/2014/main" id="{EECA64E4-FBF3-254F-A614-D2468AB3D0E5}"/>
              </a:ext>
            </a:extLst>
          </p:cNvPr>
          <p:cNvSpPr txBox="1"/>
          <p:nvPr/>
        </p:nvSpPr>
        <p:spPr>
          <a:xfrm>
            <a:off x="2348379" y="1861165"/>
            <a:ext cx="7871181" cy="707886"/>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t>contrats de prestations de service ( l’entretien espaces verts, voirie, linge, repas Petite enfance et scolaire…) </a:t>
            </a:r>
            <a:r>
              <a:rPr lang="fr-FR" sz="2000" b="1" dirty="0">
                <a:highlight>
                  <a:srgbClr val="FFFF00"/>
                </a:highlight>
              </a:rPr>
              <a:t>(1 039 K€)</a:t>
            </a:r>
          </a:p>
        </p:txBody>
      </p:sp>
      <p:sp>
        <p:nvSpPr>
          <p:cNvPr id="10" name="ZoneTexte 9">
            <a:extLst>
              <a:ext uri="{FF2B5EF4-FFF2-40B4-BE49-F238E27FC236}">
                <a16:creationId xmlns:a16="http://schemas.microsoft.com/office/drawing/2014/main" id="{C6D032ED-3E07-AF4C-B157-DAFC13CE1AD1}"/>
              </a:ext>
            </a:extLst>
          </p:cNvPr>
          <p:cNvSpPr txBox="1"/>
          <p:nvPr/>
        </p:nvSpPr>
        <p:spPr>
          <a:xfrm>
            <a:off x="2357607" y="2658750"/>
            <a:ext cx="7859474" cy="707886"/>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t>frais de nettoyage des locaux </a:t>
            </a:r>
            <a:r>
              <a:rPr lang="fr-FR" sz="2000" b="1" dirty="0">
                <a:highlight>
                  <a:srgbClr val="FFFF00"/>
                </a:highlight>
              </a:rPr>
              <a:t>(552 K€), </a:t>
            </a:r>
            <a:r>
              <a:rPr lang="fr-FR" sz="2000" b="1" dirty="0"/>
              <a:t>et fournitures d’entretien (70  K€)</a:t>
            </a:r>
          </a:p>
        </p:txBody>
      </p:sp>
      <p:sp>
        <p:nvSpPr>
          <p:cNvPr id="11" name="ZoneTexte 10">
            <a:extLst>
              <a:ext uri="{FF2B5EF4-FFF2-40B4-BE49-F238E27FC236}">
                <a16:creationId xmlns:a16="http://schemas.microsoft.com/office/drawing/2014/main" id="{C6F92765-3B30-1E41-B545-78E716959AF6}"/>
              </a:ext>
            </a:extLst>
          </p:cNvPr>
          <p:cNvSpPr txBox="1"/>
          <p:nvPr/>
        </p:nvSpPr>
        <p:spPr>
          <a:xfrm>
            <a:off x="2348379" y="4019239"/>
            <a:ext cx="7917969" cy="707886"/>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t>coût de la navette mise en place en collaboration avec la CPS et la commune de Massy (40 K€)</a:t>
            </a:r>
          </a:p>
        </p:txBody>
      </p:sp>
      <p:sp>
        <p:nvSpPr>
          <p:cNvPr id="16" name="ZoneTexte 15">
            <a:extLst>
              <a:ext uri="{FF2B5EF4-FFF2-40B4-BE49-F238E27FC236}">
                <a16:creationId xmlns:a16="http://schemas.microsoft.com/office/drawing/2014/main" id="{2609667B-F45E-7743-881D-C0AC1B27EA80}"/>
              </a:ext>
            </a:extLst>
          </p:cNvPr>
          <p:cNvSpPr txBox="1"/>
          <p:nvPr/>
        </p:nvSpPr>
        <p:spPr>
          <a:xfrm>
            <a:off x="2371790" y="5514478"/>
            <a:ext cx="7894558" cy="707886"/>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t>Autres dépenses nécessaires au bon fonctionnement de la Ville afin qu’elle remplisse ses obligations de service public</a:t>
            </a:r>
          </a:p>
        </p:txBody>
      </p:sp>
      <p:graphicFrame>
        <p:nvGraphicFramePr>
          <p:cNvPr id="5" name="Tableau 4">
            <a:extLst>
              <a:ext uri="{FF2B5EF4-FFF2-40B4-BE49-F238E27FC236}">
                <a16:creationId xmlns:a16="http://schemas.microsoft.com/office/drawing/2014/main" id="{49DE6804-7408-4AD4-B34E-DD222906D2CD}"/>
              </a:ext>
            </a:extLst>
          </p:cNvPr>
          <p:cNvGraphicFramePr>
            <a:graphicFrameLocks noGrp="1"/>
          </p:cNvGraphicFramePr>
          <p:nvPr>
            <p:extLst>
              <p:ext uri="{D42A27DB-BD31-4B8C-83A1-F6EECF244321}">
                <p14:modId xmlns:p14="http://schemas.microsoft.com/office/powerpoint/2010/main" val="955827693"/>
              </p:ext>
            </p:extLst>
          </p:nvPr>
        </p:nvGraphicFramePr>
        <p:xfrm>
          <a:off x="1393371" y="924783"/>
          <a:ext cx="9370423" cy="314325"/>
        </p:xfrm>
        <a:graphic>
          <a:graphicData uri="http://schemas.openxmlformats.org/drawingml/2006/table">
            <a:tbl>
              <a:tblPr>
                <a:tableStyleId>{5C22544A-7EE6-4342-B048-85BDC9FD1C3A}</a:tableStyleId>
              </a:tblPr>
              <a:tblGrid>
                <a:gridCol w="4612110">
                  <a:extLst>
                    <a:ext uri="{9D8B030D-6E8A-4147-A177-3AD203B41FA5}">
                      <a16:colId xmlns:a16="http://schemas.microsoft.com/office/drawing/2014/main" val="478459134"/>
                    </a:ext>
                  </a:extLst>
                </a:gridCol>
                <a:gridCol w="2445615">
                  <a:extLst>
                    <a:ext uri="{9D8B030D-6E8A-4147-A177-3AD203B41FA5}">
                      <a16:colId xmlns:a16="http://schemas.microsoft.com/office/drawing/2014/main" val="2532700776"/>
                    </a:ext>
                  </a:extLst>
                </a:gridCol>
                <a:gridCol w="2312698">
                  <a:extLst>
                    <a:ext uri="{9D8B030D-6E8A-4147-A177-3AD203B41FA5}">
                      <a16:colId xmlns:a16="http://schemas.microsoft.com/office/drawing/2014/main" val="2918651605"/>
                    </a:ext>
                  </a:extLst>
                </a:gridCol>
              </a:tblGrid>
              <a:tr h="256514">
                <a:tc>
                  <a:txBody>
                    <a:bodyPr/>
                    <a:lstStyle/>
                    <a:p>
                      <a:pPr algn="ctr" fontAlgn="ctr"/>
                      <a:r>
                        <a:rPr lang="fr-FR" sz="2000" b="1" u="none" strike="noStrike" dirty="0">
                          <a:solidFill>
                            <a:schemeClr val="bg1"/>
                          </a:solidFill>
                          <a:effectLst/>
                        </a:rPr>
                        <a:t>Charges à caractère général</a:t>
                      </a:r>
                      <a:endParaRPr lang="fr-FR" sz="20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2000" u="none" strike="noStrike" dirty="0">
                          <a:effectLst/>
                        </a:rPr>
                        <a:t>           5 290 746,15 €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       5 227 998,03 € </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7820472"/>
                  </a:ext>
                </a:extLst>
              </a:tr>
            </a:tbl>
          </a:graphicData>
        </a:graphic>
      </p:graphicFrame>
    </p:spTree>
    <p:extLst>
      <p:ext uri="{BB962C8B-B14F-4D97-AF65-F5344CB8AC3E}">
        <p14:creationId xmlns:p14="http://schemas.microsoft.com/office/powerpoint/2010/main" val="708044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8D4768B-EE89-8143-9A68-4587CB03DF53}"/>
              </a:ext>
            </a:extLst>
          </p:cNvPr>
          <p:cNvSpPr txBox="1"/>
          <p:nvPr/>
        </p:nvSpPr>
        <p:spPr>
          <a:xfrm>
            <a:off x="2578072" y="1316880"/>
            <a:ext cx="7977568" cy="3754874"/>
          </a:xfrm>
          <a:prstGeom prst="rect">
            <a:avLst/>
          </a:prstGeom>
          <a:solidFill>
            <a:schemeClr val="bg1"/>
          </a:solidFill>
        </p:spPr>
        <p:txBody>
          <a:bodyPr wrap="square" rtlCol="0">
            <a:spAutoFit/>
          </a:bodyPr>
          <a:lstStyle/>
          <a:p>
            <a:pPr lvl="0"/>
            <a:r>
              <a:rPr lang="fr-FR" sz="2000" b="1" dirty="0"/>
              <a:t>Maintien de l’ offre de service ainsi que de plusieurs événements, au profit de la population, et notamment :</a:t>
            </a:r>
          </a:p>
          <a:p>
            <a:pPr lvl="0"/>
            <a:endParaRPr lang="en-US" sz="2000" b="1" dirty="0"/>
          </a:p>
          <a:p>
            <a:pPr lvl="1">
              <a:buFont typeface="Wingdings" pitchFamily="2" charset="2"/>
              <a:buChar char=""/>
            </a:pPr>
            <a:r>
              <a:rPr lang="fr-FR" sz="2000" b="1" dirty="0"/>
              <a:t> Festival Hors Scène </a:t>
            </a:r>
          </a:p>
          <a:p>
            <a:pPr lvl="1">
              <a:buFont typeface="Wingdings" pitchFamily="2" charset="2"/>
              <a:buChar char=""/>
            </a:pPr>
            <a:endParaRPr lang="fr-FR" sz="2000" b="1" dirty="0"/>
          </a:p>
          <a:p>
            <a:pPr lvl="1">
              <a:buFont typeface="Wingdings" pitchFamily="2" charset="2"/>
              <a:buChar char=""/>
            </a:pPr>
            <a:r>
              <a:rPr lang="fr-FR" sz="2000" b="1" dirty="0"/>
              <a:t> Classes transplantées, annulées en 2021, pour cause de crise sanitaire.</a:t>
            </a:r>
          </a:p>
          <a:p>
            <a:pPr lvl="1"/>
            <a:endParaRPr lang="fr-FR" sz="2000" b="1" dirty="0"/>
          </a:p>
          <a:p>
            <a:pPr lvl="1">
              <a:buFont typeface="Wingdings" pitchFamily="2" charset="2"/>
              <a:buChar char=""/>
            </a:pPr>
            <a:r>
              <a:rPr lang="fr-FR" sz="2000" b="1" dirty="0"/>
              <a:t> Hommage à Louise de Vilmorin </a:t>
            </a:r>
          </a:p>
          <a:p>
            <a:pPr lvl="1">
              <a:buFont typeface="Wingdings" pitchFamily="2" charset="2"/>
              <a:buChar char=""/>
            </a:pPr>
            <a:endParaRPr lang="fr-FR" sz="2000" b="1" dirty="0"/>
          </a:p>
          <a:p>
            <a:pPr lvl="1">
              <a:buFont typeface="Wingdings" pitchFamily="2" charset="2"/>
              <a:buChar char=""/>
            </a:pPr>
            <a:r>
              <a:rPr lang="fr-FR" sz="2000" b="1" dirty="0"/>
              <a:t> Reconduction de l’opération Verrières Eté Grandeur Nature</a:t>
            </a:r>
          </a:p>
          <a:p>
            <a:pPr lvl="1"/>
            <a:endParaRPr lang="fr-FR" dirty="0"/>
          </a:p>
        </p:txBody>
      </p:sp>
      <p:graphicFrame>
        <p:nvGraphicFramePr>
          <p:cNvPr id="2" name="Tableau 1">
            <a:extLst>
              <a:ext uri="{FF2B5EF4-FFF2-40B4-BE49-F238E27FC236}">
                <a16:creationId xmlns:a16="http://schemas.microsoft.com/office/drawing/2014/main" id="{5EB44DA1-BE74-4754-8D0C-F9BB0C5B3A7C}"/>
              </a:ext>
            </a:extLst>
          </p:cNvPr>
          <p:cNvGraphicFramePr>
            <a:graphicFrameLocks noGrp="1"/>
          </p:cNvGraphicFramePr>
          <p:nvPr>
            <p:extLst>
              <p:ext uri="{D42A27DB-BD31-4B8C-83A1-F6EECF244321}">
                <p14:modId xmlns:p14="http://schemas.microsoft.com/office/powerpoint/2010/main" val="3200860418"/>
              </p:ext>
            </p:extLst>
          </p:nvPr>
        </p:nvGraphicFramePr>
        <p:xfrm>
          <a:off x="1003663" y="597717"/>
          <a:ext cx="9986554" cy="314325"/>
        </p:xfrm>
        <a:graphic>
          <a:graphicData uri="http://schemas.openxmlformats.org/drawingml/2006/table">
            <a:tbl>
              <a:tblPr>
                <a:tableStyleId>{5C22544A-7EE6-4342-B048-85BDC9FD1C3A}</a:tableStyleId>
              </a:tblPr>
              <a:tblGrid>
                <a:gridCol w="4915369">
                  <a:extLst>
                    <a:ext uri="{9D8B030D-6E8A-4147-A177-3AD203B41FA5}">
                      <a16:colId xmlns:a16="http://schemas.microsoft.com/office/drawing/2014/main" val="478459134"/>
                    </a:ext>
                  </a:extLst>
                </a:gridCol>
                <a:gridCol w="2606421">
                  <a:extLst>
                    <a:ext uri="{9D8B030D-6E8A-4147-A177-3AD203B41FA5}">
                      <a16:colId xmlns:a16="http://schemas.microsoft.com/office/drawing/2014/main" val="2532700776"/>
                    </a:ext>
                  </a:extLst>
                </a:gridCol>
                <a:gridCol w="2464764">
                  <a:extLst>
                    <a:ext uri="{9D8B030D-6E8A-4147-A177-3AD203B41FA5}">
                      <a16:colId xmlns:a16="http://schemas.microsoft.com/office/drawing/2014/main" val="2918651605"/>
                    </a:ext>
                  </a:extLst>
                </a:gridCol>
              </a:tblGrid>
              <a:tr h="256514">
                <a:tc>
                  <a:txBody>
                    <a:bodyPr/>
                    <a:lstStyle/>
                    <a:p>
                      <a:pPr algn="ctr" fontAlgn="ctr"/>
                      <a:r>
                        <a:rPr lang="fr-FR" sz="2000" b="1" u="none" strike="noStrike" dirty="0">
                          <a:solidFill>
                            <a:schemeClr val="bg1"/>
                          </a:solidFill>
                          <a:effectLst/>
                        </a:rPr>
                        <a:t>Charges à caractère général</a:t>
                      </a:r>
                      <a:endParaRPr lang="fr-FR" sz="20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2000" u="none" strike="noStrike" dirty="0">
                          <a:effectLst/>
                        </a:rPr>
                        <a:t>           5 290 746,15 €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       5 227 998,03 € </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7820472"/>
                  </a:ext>
                </a:extLst>
              </a:tr>
            </a:tbl>
          </a:graphicData>
        </a:graphic>
      </p:graphicFrame>
    </p:spTree>
    <p:extLst>
      <p:ext uri="{BB962C8B-B14F-4D97-AF65-F5344CB8AC3E}">
        <p14:creationId xmlns:p14="http://schemas.microsoft.com/office/powerpoint/2010/main" val="415207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B48B1A5-F6C6-F741-AB1D-5CC94CF8E1A7}"/>
              </a:ext>
            </a:extLst>
          </p:cNvPr>
          <p:cNvSpPr txBox="1"/>
          <p:nvPr/>
        </p:nvSpPr>
        <p:spPr>
          <a:xfrm>
            <a:off x="827314" y="192929"/>
            <a:ext cx="10367159" cy="646331"/>
          </a:xfrm>
          <a:prstGeom prst="rect">
            <a:avLst/>
          </a:prstGeom>
          <a:noFill/>
        </p:spPr>
        <p:txBody>
          <a:bodyPr wrap="square" rtlCol="0">
            <a:spAutoFit/>
          </a:bodyPr>
          <a:lstStyle/>
          <a:p>
            <a:endParaRPr lang="fr-FR" b="1" dirty="0">
              <a:solidFill>
                <a:schemeClr val="bg1"/>
              </a:solidFill>
              <a:latin typeface="Arial" panose="020B0604020202020204" pitchFamily="34" charset="0"/>
              <a:cs typeface="Arial" panose="020B0604020202020204" pitchFamily="34" charset="0"/>
            </a:endParaRPr>
          </a:p>
          <a:p>
            <a:pPr algn="ctr"/>
            <a:r>
              <a:rPr lang="fr-FR" b="1" dirty="0">
                <a:solidFill>
                  <a:schemeClr val="bg1"/>
                </a:solidFill>
                <a:latin typeface="Arial" panose="020B0604020202020204" pitchFamily="34" charset="0"/>
                <a:cs typeface="Arial" panose="020B0604020202020204" pitchFamily="34" charset="0"/>
              </a:rPr>
              <a:t>Chapitre 012:  CHARGES DE PERSONNEL</a:t>
            </a:r>
            <a:endParaRPr lang="fr-FR" dirty="0">
              <a:solidFill>
                <a:schemeClr val="bg1"/>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8D4768B-EE89-8143-9A68-4587CB03DF53}"/>
              </a:ext>
            </a:extLst>
          </p:cNvPr>
          <p:cNvSpPr txBox="1"/>
          <p:nvPr/>
        </p:nvSpPr>
        <p:spPr>
          <a:xfrm>
            <a:off x="2945867" y="1473378"/>
            <a:ext cx="6923317" cy="2585323"/>
          </a:xfrm>
          <a:prstGeom prst="rect">
            <a:avLst/>
          </a:prstGeom>
          <a:solidFill>
            <a:schemeClr val="bg1"/>
          </a:solidFill>
        </p:spPr>
        <p:txBody>
          <a:bodyPr wrap="square" rtlCol="0">
            <a:spAutoFit/>
          </a:bodyPr>
          <a:lstStyle/>
          <a:p>
            <a:pPr lvl="0"/>
            <a:endParaRPr lang="fr-FR" dirty="0"/>
          </a:p>
          <a:p>
            <a:pPr lvl="0"/>
            <a:endParaRPr lang="fr-FR" dirty="0"/>
          </a:p>
          <a:p>
            <a:pPr lvl="0" algn="ctr"/>
            <a:r>
              <a:rPr lang="fr-FR" sz="2400" b="1" dirty="0"/>
              <a:t>Poursuite de la politique de résorption des emplois vacants</a:t>
            </a:r>
          </a:p>
          <a:p>
            <a:pPr lvl="0" algn="ctr"/>
            <a:r>
              <a:rPr lang="fr-FR" sz="2400" b="1" dirty="0"/>
              <a:t>(identique au BP 2021)</a:t>
            </a:r>
          </a:p>
          <a:p>
            <a:pPr lvl="0"/>
            <a:endParaRPr lang="fr-FR" dirty="0"/>
          </a:p>
          <a:p>
            <a:pPr lvl="0"/>
            <a:endParaRPr lang="fr-FR" dirty="0"/>
          </a:p>
          <a:p>
            <a:pPr lvl="0"/>
            <a:endParaRPr lang="fr-FR" dirty="0"/>
          </a:p>
        </p:txBody>
      </p:sp>
      <p:graphicFrame>
        <p:nvGraphicFramePr>
          <p:cNvPr id="5" name="Tableau 4">
            <a:extLst>
              <a:ext uri="{FF2B5EF4-FFF2-40B4-BE49-F238E27FC236}">
                <a16:creationId xmlns:a16="http://schemas.microsoft.com/office/drawing/2014/main" id="{49E26A1E-5941-49EA-A5E4-6DE63050873F}"/>
              </a:ext>
            </a:extLst>
          </p:cNvPr>
          <p:cNvGraphicFramePr>
            <a:graphicFrameLocks noGrp="1"/>
          </p:cNvGraphicFramePr>
          <p:nvPr>
            <p:extLst>
              <p:ext uri="{D42A27DB-BD31-4B8C-83A1-F6EECF244321}">
                <p14:modId xmlns:p14="http://schemas.microsoft.com/office/powerpoint/2010/main" val="2205270718"/>
              </p:ext>
            </p:extLst>
          </p:nvPr>
        </p:nvGraphicFramePr>
        <p:xfrm>
          <a:off x="1660899" y="675991"/>
          <a:ext cx="8780678" cy="314325"/>
        </p:xfrm>
        <a:graphic>
          <a:graphicData uri="http://schemas.openxmlformats.org/drawingml/2006/table">
            <a:tbl>
              <a:tblPr>
                <a:tableStyleId>{5C22544A-7EE6-4342-B048-85BDC9FD1C3A}</a:tableStyleId>
              </a:tblPr>
              <a:tblGrid>
                <a:gridCol w="4321838">
                  <a:extLst>
                    <a:ext uri="{9D8B030D-6E8A-4147-A177-3AD203B41FA5}">
                      <a16:colId xmlns:a16="http://schemas.microsoft.com/office/drawing/2014/main" val="554698668"/>
                    </a:ext>
                  </a:extLst>
                </a:gridCol>
                <a:gridCol w="2291696">
                  <a:extLst>
                    <a:ext uri="{9D8B030D-6E8A-4147-A177-3AD203B41FA5}">
                      <a16:colId xmlns:a16="http://schemas.microsoft.com/office/drawing/2014/main" val="1986428638"/>
                    </a:ext>
                  </a:extLst>
                </a:gridCol>
                <a:gridCol w="2167144">
                  <a:extLst>
                    <a:ext uri="{9D8B030D-6E8A-4147-A177-3AD203B41FA5}">
                      <a16:colId xmlns:a16="http://schemas.microsoft.com/office/drawing/2014/main" val="39570321"/>
                    </a:ext>
                  </a:extLst>
                </a:gridCol>
              </a:tblGrid>
              <a:tr h="256514">
                <a:tc>
                  <a:txBody>
                    <a:bodyPr/>
                    <a:lstStyle/>
                    <a:p>
                      <a:pPr algn="ctr" fontAlgn="ctr"/>
                      <a:r>
                        <a:rPr lang="fr-FR" sz="2000" b="1" u="none" strike="noStrike" dirty="0">
                          <a:solidFill>
                            <a:schemeClr val="bg1"/>
                          </a:solidFill>
                          <a:effectLst/>
                        </a:rPr>
                        <a:t>Charges de personnel</a:t>
                      </a:r>
                      <a:endParaRPr lang="fr-FR" sz="20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2000" u="none" strike="noStrike" dirty="0">
                          <a:effectLst/>
                        </a:rPr>
                        <a:t>        13 500 000,00 €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    13 500 000,00 € </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639643"/>
                  </a:ext>
                </a:extLst>
              </a:tr>
            </a:tbl>
          </a:graphicData>
        </a:graphic>
      </p:graphicFrame>
    </p:spTree>
    <p:extLst>
      <p:ext uri="{BB962C8B-B14F-4D97-AF65-F5344CB8AC3E}">
        <p14:creationId xmlns:p14="http://schemas.microsoft.com/office/powerpoint/2010/main" val="398707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8D4768B-EE89-8143-9A68-4587CB03DF53}"/>
              </a:ext>
            </a:extLst>
          </p:cNvPr>
          <p:cNvSpPr txBox="1"/>
          <p:nvPr/>
        </p:nvSpPr>
        <p:spPr>
          <a:xfrm>
            <a:off x="2533398" y="1345288"/>
            <a:ext cx="7788614" cy="400110"/>
          </a:xfrm>
          <a:prstGeom prst="rect">
            <a:avLst/>
          </a:prstGeom>
          <a:solidFill>
            <a:schemeClr val="bg1"/>
          </a:solidFill>
        </p:spPr>
        <p:txBody>
          <a:bodyPr wrap="square" rtlCol="0">
            <a:spAutoFit/>
          </a:bodyPr>
          <a:lstStyle/>
          <a:p>
            <a:pPr marL="285750" lvl="0" indent="-285750">
              <a:buFont typeface="Wingdings" panose="05000000000000000000" pitchFamily="2" charset="2"/>
              <a:buChar char="§"/>
            </a:pPr>
            <a:r>
              <a:rPr lang="fr-FR" sz="2000" b="1" dirty="0"/>
              <a:t>rémunérations des élus (179 K€)</a:t>
            </a:r>
            <a:endParaRPr lang="en-US" sz="2000" b="1" dirty="0"/>
          </a:p>
        </p:txBody>
      </p:sp>
      <p:sp>
        <p:nvSpPr>
          <p:cNvPr id="7" name="ZoneTexte 6">
            <a:extLst>
              <a:ext uri="{FF2B5EF4-FFF2-40B4-BE49-F238E27FC236}">
                <a16:creationId xmlns:a16="http://schemas.microsoft.com/office/drawing/2014/main" id="{E31258B6-59D1-C54A-88C3-D12EDB5FFDE6}"/>
              </a:ext>
            </a:extLst>
          </p:cNvPr>
          <p:cNvSpPr txBox="1"/>
          <p:nvPr/>
        </p:nvSpPr>
        <p:spPr>
          <a:xfrm>
            <a:off x="2524158" y="4699910"/>
            <a:ext cx="7765856" cy="400110"/>
          </a:xfrm>
          <a:prstGeom prst="rect">
            <a:avLst/>
          </a:prstGeom>
          <a:solidFill>
            <a:schemeClr val="bg1"/>
          </a:solidFill>
        </p:spPr>
        <p:txBody>
          <a:bodyPr wrap="square" rtlCol="0">
            <a:spAutoFit/>
          </a:bodyPr>
          <a:lstStyle/>
          <a:p>
            <a:pPr marL="285750" lvl="0" indent="-285750">
              <a:buFont typeface="Wingdings" panose="05000000000000000000" pitchFamily="2" charset="2"/>
              <a:buChar char="§"/>
            </a:pPr>
            <a:r>
              <a:rPr lang="fr-FR" sz="2000" b="1" dirty="0"/>
              <a:t>nouveau dispositif de bourses aux projets en faveur des jeunes (8 K€)</a:t>
            </a:r>
          </a:p>
        </p:txBody>
      </p:sp>
      <p:sp>
        <p:nvSpPr>
          <p:cNvPr id="8" name="ZoneTexte 7">
            <a:extLst>
              <a:ext uri="{FF2B5EF4-FFF2-40B4-BE49-F238E27FC236}">
                <a16:creationId xmlns:a16="http://schemas.microsoft.com/office/drawing/2014/main" id="{BB24F5AA-3B6A-FC4A-ACB7-8437E4B468D7}"/>
              </a:ext>
            </a:extLst>
          </p:cNvPr>
          <p:cNvSpPr txBox="1"/>
          <p:nvPr/>
        </p:nvSpPr>
        <p:spPr>
          <a:xfrm>
            <a:off x="2542637" y="3141169"/>
            <a:ext cx="7788614" cy="707886"/>
          </a:xfrm>
          <a:prstGeom prst="rect">
            <a:avLst/>
          </a:prstGeom>
          <a:solidFill>
            <a:schemeClr val="bg1"/>
          </a:solidFill>
        </p:spPr>
        <p:txBody>
          <a:bodyPr wrap="square" rtlCol="0">
            <a:spAutoFit/>
          </a:bodyPr>
          <a:lstStyle/>
          <a:p>
            <a:pPr marL="285750" lvl="0" indent="-285750">
              <a:buFont typeface="Wingdings" panose="05000000000000000000" pitchFamily="2" charset="2"/>
              <a:buChar char="§"/>
            </a:pPr>
            <a:r>
              <a:rPr lang="fr-FR" sz="2000" b="1" dirty="0"/>
              <a:t>Obligation de financement des écoles privées (maternelles et primaires) (170 K€)</a:t>
            </a:r>
          </a:p>
        </p:txBody>
      </p:sp>
      <p:sp>
        <p:nvSpPr>
          <p:cNvPr id="9" name="ZoneTexte 8">
            <a:extLst>
              <a:ext uri="{FF2B5EF4-FFF2-40B4-BE49-F238E27FC236}">
                <a16:creationId xmlns:a16="http://schemas.microsoft.com/office/drawing/2014/main" id="{EECA64E4-FBF3-254F-A614-D2468AB3D0E5}"/>
              </a:ext>
            </a:extLst>
          </p:cNvPr>
          <p:cNvSpPr txBox="1"/>
          <p:nvPr/>
        </p:nvSpPr>
        <p:spPr>
          <a:xfrm>
            <a:off x="2524159" y="1881579"/>
            <a:ext cx="7788615" cy="400110"/>
          </a:xfrm>
          <a:prstGeom prst="rect">
            <a:avLst/>
          </a:prstGeom>
          <a:solidFill>
            <a:schemeClr val="bg1"/>
          </a:solidFill>
        </p:spPr>
        <p:txBody>
          <a:bodyPr wrap="square" rtlCol="0">
            <a:spAutoFit/>
          </a:bodyPr>
          <a:lstStyle/>
          <a:p>
            <a:pPr marL="285750" lvl="0" indent="-285750">
              <a:buFont typeface="Wingdings" panose="05000000000000000000" pitchFamily="2" charset="2"/>
              <a:buChar char="§"/>
            </a:pPr>
            <a:r>
              <a:rPr lang="fr-FR" sz="2000" b="1" dirty="0"/>
              <a:t>subvention au CCAS </a:t>
            </a:r>
            <a:r>
              <a:rPr lang="fr-FR" sz="2000" b="1" dirty="0">
                <a:highlight>
                  <a:srgbClr val="FFFF00"/>
                </a:highlight>
              </a:rPr>
              <a:t>(300 K€</a:t>
            </a:r>
            <a:r>
              <a:rPr lang="fr-FR" sz="2000" b="1" dirty="0"/>
              <a:t>)  (Réajustement) </a:t>
            </a:r>
          </a:p>
        </p:txBody>
      </p:sp>
      <p:sp>
        <p:nvSpPr>
          <p:cNvPr id="10" name="ZoneTexte 9">
            <a:extLst>
              <a:ext uri="{FF2B5EF4-FFF2-40B4-BE49-F238E27FC236}">
                <a16:creationId xmlns:a16="http://schemas.microsoft.com/office/drawing/2014/main" id="{C6D032ED-3E07-AF4C-B157-DAFC13CE1AD1}"/>
              </a:ext>
            </a:extLst>
          </p:cNvPr>
          <p:cNvSpPr txBox="1"/>
          <p:nvPr/>
        </p:nvSpPr>
        <p:spPr>
          <a:xfrm>
            <a:off x="2524158" y="2406626"/>
            <a:ext cx="7777237" cy="400110"/>
          </a:xfrm>
          <a:prstGeom prst="rect">
            <a:avLst/>
          </a:prstGeom>
          <a:solidFill>
            <a:schemeClr val="bg1"/>
          </a:solidFill>
        </p:spPr>
        <p:txBody>
          <a:bodyPr wrap="square" rtlCol="0">
            <a:spAutoFit/>
          </a:bodyPr>
          <a:lstStyle/>
          <a:p>
            <a:pPr marL="285750" lvl="0" indent="-285750">
              <a:buFont typeface="Wingdings" panose="05000000000000000000" pitchFamily="2" charset="2"/>
              <a:buChar char="§"/>
            </a:pPr>
            <a:r>
              <a:rPr lang="fr-FR" sz="2000" b="1" dirty="0"/>
              <a:t>Informatique : passages  des logiciels en SaaS  (cloud) (220 K€)</a:t>
            </a:r>
          </a:p>
        </p:txBody>
      </p:sp>
      <p:sp>
        <p:nvSpPr>
          <p:cNvPr id="11" name="ZoneTexte 10">
            <a:extLst>
              <a:ext uri="{FF2B5EF4-FFF2-40B4-BE49-F238E27FC236}">
                <a16:creationId xmlns:a16="http://schemas.microsoft.com/office/drawing/2014/main" id="{C6F92765-3B30-1E41-B545-78E716959AF6}"/>
              </a:ext>
            </a:extLst>
          </p:cNvPr>
          <p:cNvSpPr txBox="1"/>
          <p:nvPr/>
        </p:nvSpPr>
        <p:spPr>
          <a:xfrm>
            <a:off x="2588154" y="4074427"/>
            <a:ext cx="7743097" cy="400110"/>
          </a:xfrm>
          <a:prstGeom prst="rect">
            <a:avLst/>
          </a:prstGeom>
          <a:solidFill>
            <a:schemeClr val="bg1"/>
          </a:solidFill>
        </p:spPr>
        <p:txBody>
          <a:bodyPr wrap="square" rtlCol="0">
            <a:spAutoFit/>
          </a:bodyPr>
          <a:lstStyle/>
          <a:p>
            <a:pPr marL="285750" lvl="0" indent="-285750">
              <a:buFont typeface="Wingdings" panose="05000000000000000000" pitchFamily="2" charset="2"/>
              <a:buChar char="§"/>
            </a:pPr>
            <a:r>
              <a:rPr lang="fr-FR" sz="2000" b="1" dirty="0"/>
              <a:t>subventions aux associations </a:t>
            </a:r>
            <a:r>
              <a:rPr lang="fr-FR" sz="2000" b="1" dirty="0">
                <a:highlight>
                  <a:srgbClr val="FFFF00"/>
                </a:highlight>
              </a:rPr>
              <a:t>(443 K€)</a:t>
            </a:r>
          </a:p>
        </p:txBody>
      </p:sp>
      <p:graphicFrame>
        <p:nvGraphicFramePr>
          <p:cNvPr id="6" name="Tableau 5">
            <a:extLst>
              <a:ext uri="{FF2B5EF4-FFF2-40B4-BE49-F238E27FC236}">
                <a16:creationId xmlns:a16="http://schemas.microsoft.com/office/drawing/2014/main" id="{98003C3C-3905-4A70-880D-DBD4EC6154B4}"/>
              </a:ext>
            </a:extLst>
          </p:cNvPr>
          <p:cNvGraphicFramePr>
            <a:graphicFrameLocks noGrp="1"/>
          </p:cNvGraphicFramePr>
          <p:nvPr>
            <p:extLst>
              <p:ext uri="{D42A27DB-BD31-4B8C-83A1-F6EECF244321}">
                <p14:modId xmlns:p14="http://schemas.microsoft.com/office/powerpoint/2010/main" val="4092444919"/>
              </p:ext>
            </p:extLst>
          </p:nvPr>
        </p:nvGraphicFramePr>
        <p:xfrm>
          <a:off x="1295401" y="913595"/>
          <a:ext cx="8994613" cy="314325"/>
        </p:xfrm>
        <a:graphic>
          <a:graphicData uri="http://schemas.openxmlformats.org/drawingml/2006/table">
            <a:tbl>
              <a:tblPr>
                <a:tableStyleId>{5C22544A-7EE6-4342-B048-85BDC9FD1C3A}</a:tableStyleId>
              </a:tblPr>
              <a:tblGrid>
                <a:gridCol w="4427137">
                  <a:extLst>
                    <a:ext uri="{9D8B030D-6E8A-4147-A177-3AD203B41FA5}">
                      <a16:colId xmlns:a16="http://schemas.microsoft.com/office/drawing/2014/main" val="2994278899"/>
                    </a:ext>
                  </a:extLst>
                </a:gridCol>
                <a:gridCol w="2347531">
                  <a:extLst>
                    <a:ext uri="{9D8B030D-6E8A-4147-A177-3AD203B41FA5}">
                      <a16:colId xmlns:a16="http://schemas.microsoft.com/office/drawing/2014/main" val="292400237"/>
                    </a:ext>
                  </a:extLst>
                </a:gridCol>
                <a:gridCol w="2219945">
                  <a:extLst>
                    <a:ext uri="{9D8B030D-6E8A-4147-A177-3AD203B41FA5}">
                      <a16:colId xmlns:a16="http://schemas.microsoft.com/office/drawing/2014/main" val="549250147"/>
                    </a:ext>
                  </a:extLst>
                </a:gridCol>
              </a:tblGrid>
              <a:tr h="256514">
                <a:tc>
                  <a:txBody>
                    <a:bodyPr/>
                    <a:lstStyle/>
                    <a:p>
                      <a:pPr algn="ctr" fontAlgn="ctr"/>
                      <a:r>
                        <a:rPr lang="fr-FR" sz="2000" b="1" u="none" strike="noStrike" dirty="0">
                          <a:solidFill>
                            <a:schemeClr val="bg1"/>
                          </a:solidFill>
                          <a:effectLst/>
                        </a:rPr>
                        <a:t>Autres charges de gestion courante</a:t>
                      </a:r>
                      <a:endParaRPr lang="fr-FR" sz="20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2000" u="none" strike="noStrike" dirty="0">
                          <a:effectLst/>
                        </a:rPr>
                        <a:t>           1 337 710,00 €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       1 373 030,00 € </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5254072"/>
                  </a:ext>
                </a:extLst>
              </a:tr>
            </a:tbl>
          </a:graphicData>
        </a:graphic>
      </p:graphicFrame>
    </p:spTree>
    <p:extLst>
      <p:ext uri="{BB962C8B-B14F-4D97-AF65-F5344CB8AC3E}">
        <p14:creationId xmlns:p14="http://schemas.microsoft.com/office/powerpoint/2010/main" val="1393077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13F8168B-9B49-514E-9538-4DD7B7FFB533}"/>
              </a:ext>
            </a:extLst>
          </p:cNvPr>
          <p:cNvGraphicFramePr>
            <a:graphicFrameLocks noGrp="1"/>
          </p:cNvGraphicFramePr>
          <p:nvPr>
            <p:extLst>
              <p:ext uri="{D42A27DB-BD31-4B8C-83A1-F6EECF244321}">
                <p14:modId xmlns:p14="http://schemas.microsoft.com/office/powerpoint/2010/main" val="2766434977"/>
              </p:ext>
            </p:extLst>
          </p:nvPr>
        </p:nvGraphicFramePr>
        <p:xfrm>
          <a:off x="369870" y="926417"/>
          <a:ext cx="7102084" cy="4282582"/>
        </p:xfrm>
        <a:graphic>
          <a:graphicData uri="http://schemas.openxmlformats.org/drawingml/2006/table">
            <a:tbl>
              <a:tblPr>
                <a:tableStyleId>{5C22544A-7EE6-4342-B048-85BDC9FD1C3A}</a:tableStyleId>
              </a:tblPr>
              <a:tblGrid>
                <a:gridCol w="1659227">
                  <a:extLst>
                    <a:ext uri="{9D8B030D-6E8A-4147-A177-3AD203B41FA5}">
                      <a16:colId xmlns:a16="http://schemas.microsoft.com/office/drawing/2014/main" val="4024545408"/>
                    </a:ext>
                  </a:extLst>
                </a:gridCol>
                <a:gridCol w="1584960">
                  <a:extLst>
                    <a:ext uri="{9D8B030D-6E8A-4147-A177-3AD203B41FA5}">
                      <a16:colId xmlns:a16="http://schemas.microsoft.com/office/drawing/2014/main" val="261293159"/>
                    </a:ext>
                  </a:extLst>
                </a:gridCol>
                <a:gridCol w="1672046">
                  <a:extLst>
                    <a:ext uri="{9D8B030D-6E8A-4147-A177-3AD203B41FA5}">
                      <a16:colId xmlns:a16="http://schemas.microsoft.com/office/drawing/2014/main" val="1820987333"/>
                    </a:ext>
                  </a:extLst>
                </a:gridCol>
                <a:gridCol w="2185851">
                  <a:extLst>
                    <a:ext uri="{9D8B030D-6E8A-4147-A177-3AD203B41FA5}">
                      <a16:colId xmlns:a16="http://schemas.microsoft.com/office/drawing/2014/main" val="1260935577"/>
                    </a:ext>
                  </a:extLst>
                </a:gridCol>
              </a:tblGrid>
              <a:tr h="591482">
                <a:tc>
                  <a:txBody>
                    <a:bodyPr/>
                    <a:lstStyle/>
                    <a:p>
                      <a:pPr algn="ctr" fontAlgn="b"/>
                      <a:r>
                        <a:rPr lang="fr-FR" sz="1400" b="1" u="none" strike="noStrike" dirty="0">
                          <a:solidFill>
                            <a:schemeClr val="bg1"/>
                          </a:solidFill>
                          <a:effectLst/>
                        </a:rPr>
                        <a:t>SERVICES</a:t>
                      </a:r>
                      <a:endParaRPr lang="fr-FR" sz="1400" b="1" i="0" u="none" strike="noStrike" dirty="0">
                        <a:solidFill>
                          <a:schemeClr val="bg1"/>
                        </a:solidFill>
                        <a:effectLst/>
                        <a:latin typeface="Calibri" panose="020F0502020204030204" pitchFamily="34" charset="0"/>
                      </a:endParaRPr>
                    </a:p>
                  </a:txBody>
                  <a:tcPr marL="5060" marR="5060" marT="5060" marB="0" anchor="b">
                    <a:solidFill>
                      <a:schemeClr val="accent1"/>
                    </a:solidFill>
                  </a:tcPr>
                </a:tc>
                <a:tc>
                  <a:txBody>
                    <a:bodyPr/>
                    <a:lstStyle/>
                    <a:p>
                      <a:pPr algn="ctr" fontAlgn="b"/>
                      <a:r>
                        <a:rPr lang="fr-FR" sz="1400" b="1" u="none" strike="noStrike" dirty="0">
                          <a:solidFill>
                            <a:schemeClr val="bg1"/>
                          </a:solidFill>
                          <a:effectLst/>
                        </a:rPr>
                        <a:t>BP + BS 2021</a:t>
                      </a:r>
                      <a:endParaRPr lang="fr-FR" sz="1400" b="1" i="0" u="none" strike="noStrike" dirty="0">
                        <a:solidFill>
                          <a:schemeClr val="bg1"/>
                        </a:solidFill>
                        <a:effectLst/>
                        <a:latin typeface="Calibri" panose="020F0502020204030204" pitchFamily="34" charset="0"/>
                      </a:endParaRPr>
                    </a:p>
                  </a:txBody>
                  <a:tcPr marL="5060" marR="5060" marT="5060" marB="0" anchor="b">
                    <a:solidFill>
                      <a:schemeClr val="accent1"/>
                    </a:solidFill>
                  </a:tcPr>
                </a:tc>
                <a:tc>
                  <a:txBody>
                    <a:bodyPr/>
                    <a:lstStyle/>
                    <a:p>
                      <a:pPr algn="ctr" fontAlgn="b"/>
                      <a:r>
                        <a:rPr lang="fr-FR" sz="1400" b="1" u="none" strike="noStrike" dirty="0">
                          <a:solidFill>
                            <a:schemeClr val="bg1"/>
                          </a:solidFill>
                          <a:effectLst/>
                        </a:rPr>
                        <a:t>BP 2022</a:t>
                      </a:r>
                      <a:endParaRPr lang="fr-FR" sz="1400" b="1" i="0" u="none" strike="noStrike" dirty="0">
                        <a:solidFill>
                          <a:schemeClr val="bg1"/>
                        </a:solidFill>
                        <a:effectLst/>
                        <a:latin typeface="Calibri" panose="020F0502020204030204" pitchFamily="34" charset="0"/>
                      </a:endParaRPr>
                    </a:p>
                  </a:txBody>
                  <a:tcPr marL="5060" marR="5060" marT="5060" marB="0" anchor="b">
                    <a:solidFill>
                      <a:schemeClr val="accent1"/>
                    </a:solidFill>
                  </a:tcPr>
                </a:tc>
                <a:tc>
                  <a:txBody>
                    <a:bodyPr/>
                    <a:lstStyle/>
                    <a:p>
                      <a:pPr algn="ctr" fontAlgn="b"/>
                      <a:r>
                        <a:rPr lang="fr-FR" sz="1400" b="1" u="none" strike="noStrike" dirty="0">
                          <a:solidFill>
                            <a:schemeClr val="bg1"/>
                          </a:solidFill>
                          <a:effectLst/>
                        </a:rPr>
                        <a:t>Ecart en €</a:t>
                      </a:r>
                      <a:endParaRPr lang="fr-FR" sz="1400" b="1" i="0" u="none" strike="noStrike" dirty="0">
                        <a:solidFill>
                          <a:schemeClr val="bg1"/>
                        </a:solidFill>
                        <a:effectLst/>
                        <a:latin typeface="Calibri" panose="020F0502020204030204" pitchFamily="34" charset="0"/>
                      </a:endParaRPr>
                    </a:p>
                  </a:txBody>
                  <a:tcPr marL="5060" marR="5060" marT="5060" marB="0" anchor="b">
                    <a:solidFill>
                      <a:schemeClr val="accent1"/>
                    </a:solidFill>
                  </a:tcPr>
                </a:tc>
                <a:extLst>
                  <a:ext uri="{0D108BD9-81ED-4DB2-BD59-A6C34878D82A}">
                    <a16:rowId xmlns:a16="http://schemas.microsoft.com/office/drawing/2014/main" val="588371431"/>
                  </a:ext>
                </a:extLst>
              </a:tr>
              <a:tr h="591482">
                <a:tc>
                  <a:txBody>
                    <a:bodyPr/>
                    <a:lstStyle/>
                    <a:p>
                      <a:pPr algn="ctr" fontAlgn="b"/>
                      <a:r>
                        <a:rPr lang="fr-FR" sz="1400" b="1" u="none" strike="noStrike" dirty="0">
                          <a:solidFill>
                            <a:schemeClr val="bg1"/>
                          </a:solidFill>
                          <a:effectLst/>
                        </a:rPr>
                        <a:t>POLE SERVICE A LA POPULATION</a:t>
                      </a:r>
                      <a:endParaRPr lang="fr-FR" sz="1400" b="1" i="0" u="none" strike="noStrike" dirty="0">
                        <a:solidFill>
                          <a:schemeClr val="bg1"/>
                        </a:solidFill>
                        <a:effectLst/>
                        <a:latin typeface="Calibri" panose="020F0502020204030204" pitchFamily="34" charset="0"/>
                      </a:endParaRPr>
                    </a:p>
                  </a:txBody>
                  <a:tcPr marL="5060" marR="5060" marT="5060" marB="0" anchor="b">
                    <a:solidFill>
                      <a:schemeClr val="accent1"/>
                    </a:solidFill>
                  </a:tcPr>
                </a:tc>
                <a:tc>
                  <a:txBody>
                    <a:bodyPr/>
                    <a:lstStyle/>
                    <a:p>
                      <a:pPr algn="ctr" fontAlgn="b"/>
                      <a:r>
                        <a:rPr lang="fr-FR" sz="1300" u="none" strike="noStrike" dirty="0">
                          <a:effectLst/>
                        </a:rPr>
                        <a:t>            1 142 350,00 € </a:t>
                      </a:r>
                      <a:endParaRPr lang="fr-FR" sz="1300" b="0" i="0" u="none" strike="noStrike" dirty="0">
                        <a:solidFill>
                          <a:srgbClr val="000000"/>
                        </a:solidFill>
                        <a:effectLst/>
                        <a:latin typeface="Calibri" panose="020F0502020204030204" pitchFamily="34" charset="0"/>
                      </a:endParaRPr>
                    </a:p>
                  </a:txBody>
                  <a:tcPr marL="5060" marR="5060" marT="5060" marB="0" anchor="b"/>
                </a:tc>
                <a:tc>
                  <a:txBody>
                    <a:bodyPr/>
                    <a:lstStyle/>
                    <a:p>
                      <a:pPr algn="ctr" fontAlgn="b"/>
                      <a:r>
                        <a:rPr lang="fr-FR" sz="1300" u="none" strike="noStrike" dirty="0">
                          <a:effectLst/>
                        </a:rPr>
                        <a:t>             1 296 950,08 € </a:t>
                      </a:r>
                      <a:endParaRPr lang="fr-FR" sz="1300" b="0" i="0" u="none" strike="noStrike" dirty="0">
                        <a:solidFill>
                          <a:srgbClr val="000000"/>
                        </a:solidFill>
                        <a:effectLst/>
                        <a:latin typeface="Calibri" panose="020F0502020204030204" pitchFamily="34" charset="0"/>
                      </a:endParaRPr>
                    </a:p>
                  </a:txBody>
                  <a:tcPr marL="5060" marR="5060" marT="5060" marB="0" anchor="b"/>
                </a:tc>
                <a:tc>
                  <a:txBody>
                    <a:bodyPr/>
                    <a:lstStyle/>
                    <a:p>
                      <a:pPr algn="ctr" fontAlgn="b"/>
                      <a:r>
                        <a:rPr lang="fr-FR" sz="1300" u="none" strike="noStrike" dirty="0">
                          <a:effectLst/>
                        </a:rPr>
                        <a:t>                              +154 600,08 € </a:t>
                      </a:r>
                      <a:endParaRPr lang="fr-FR" sz="1300" b="0" i="0" u="none" strike="noStrike" dirty="0">
                        <a:solidFill>
                          <a:srgbClr val="000000"/>
                        </a:solidFill>
                        <a:effectLst/>
                        <a:latin typeface="Calibri" panose="020F0502020204030204" pitchFamily="34" charset="0"/>
                      </a:endParaRPr>
                    </a:p>
                  </a:txBody>
                  <a:tcPr marL="5060" marR="5060" marT="5060" marB="0" anchor="b"/>
                </a:tc>
                <a:extLst>
                  <a:ext uri="{0D108BD9-81ED-4DB2-BD59-A6C34878D82A}">
                    <a16:rowId xmlns:a16="http://schemas.microsoft.com/office/drawing/2014/main" val="3098850352"/>
                  </a:ext>
                </a:extLst>
              </a:tr>
              <a:tr h="591482">
                <a:tc>
                  <a:txBody>
                    <a:bodyPr/>
                    <a:lstStyle/>
                    <a:p>
                      <a:pPr algn="ctr" fontAlgn="b"/>
                      <a:r>
                        <a:rPr lang="fr-FR" sz="1400" b="1" i="0" u="none" strike="noStrike" dirty="0">
                          <a:solidFill>
                            <a:schemeClr val="bg1"/>
                          </a:solidFill>
                          <a:effectLst/>
                          <a:latin typeface="Calibri" panose="020F0502020204030204" pitchFamily="34" charset="0"/>
                        </a:rPr>
                        <a:t>DIRECTION GENERALE </a:t>
                      </a:r>
                    </a:p>
                  </a:txBody>
                  <a:tcPr marL="9525" marR="9525" marT="9525" marB="0" anchor="b">
                    <a:solidFill>
                      <a:schemeClr val="accent1"/>
                    </a:solidFill>
                  </a:tcPr>
                </a:tc>
                <a:tc>
                  <a:txBody>
                    <a:bodyPr/>
                    <a:lstStyle/>
                    <a:p>
                      <a:pPr algn="ctr" fontAlgn="b"/>
                      <a:r>
                        <a:rPr lang="fr-FR" sz="1300" u="none" strike="noStrike" dirty="0">
                          <a:effectLst/>
                        </a:rPr>
                        <a:t>            1 370 285,00 € </a:t>
                      </a:r>
                      <a:endParaRPr lang="fr-FR" sz="1300" b="0" i="0" u="none" strike="noStrike" dirty="0">
                        <a:solidFill>
                          <a:srgbClr val="000000"/>
                        </a:solidFill>
                        <a:effectLst/>
                        <a:latin typeface="Calibri" panose="020F0502020204030204" pitchFamily="34" charset="0"/>
                      </a:endParaRPr>
                    </a:p>
                  </a:txBody>
                  <a:tcPr marL="5060" marR="5060" marT="5060" marB="0" anchor="b"/>
                </a:tc>
                <a:tc>
                  <a:txBody>
                    <a:bodyPr/>
                    <a:lstStyle/>
                    <a:p>
                      <a:pPr algn="ctr" fontAlgn="b"/>
                      <a:r>
                        <a:rPr lang="fr-FR" sz="1300" u="none" strike="noStrike" dirty="0">
                          <a:effectLst/>
                        </a:rPr>
                        <a:t>             1 288 565,44 € </a:t>
                      </a:r>
                      <a:endParaRPr lang="fr-FR" sz="1300" b="0" i="0" u="none" strike="noStrike" dirty="0">
                        <a:solidFill>
                          <a:srgbClr val="000000"/>
                        </a:solidFill>
                        <a:effectLst/>
                        <a:latin typeface="Calibri" panose="020F0502020204030204" pitchFamily="34" charset="0"/>
                      </a:endParaRPr>
                    </a:p>
                  </a:txBody>
                  <a:tcPr marL="5060" marR="5060" marT="5060" marB="0" anchor="b"/>
                </a:tc>
                <a:tc>
                  <a:txBody>
                    <a:bodyPr/>
                    <a:lstStyle/>
                    <a:p>
                      <a:pPr algn="ctr" fontAlgn="b"/>
                      <a:r>
                        <a:rPr lang="fr-FR" sz="1300" u="none" strike="noStrike" dirty="0">
                          <a:effectLst/>
                        </a:rPr>
                        <a:t>                             -   81 719,56 € </a:t>
                      </a:r>
                      <a:endParaRPr lang="fr-FR" sz="1300" b="0" i="0" u="none" strike="noStrike" dirty="0">
                        <a:solidFill>
                          <a:srgbClr val="000000"/>
                        </a:solidFill>
                        <a:effectLst/>
                        <a:latin typeface="Calibri" panose="020F0502020204030204" pitchFamily="34" charset="0"/>
                      </a:endParaRPr>
                    </a:p>
                  </a:txBody>
                  <a:tcPr marL="5060" marR="5060" marT="5060" marB="0" anchor="b"/>
                </a:tc>
                <a:extLst>
                  <a:ext uri="{0D108BD9-81ED-4DB2-BD59-A6C34878D82A}">
                    <a16:rowId xmlns:a16="http://schemas.microsoft.com/office/drawing/2014/main" val="349189760"/>
                  </a:ext>
                </a:extLst>
              </a:tr>
              <a:tr h="591482">
                <a:tc>
                  <a:txBody>
                    <a:bodyPr/>
                    <a:lstStyle/>
                    <a:p>
                      <a:pPr algn="ctr" fontAlgn="b"/>
                      <a:r>
                        <a:rPr lang="fr-FR" sz="1400" b="1" u="none" strike="noStrike" dirty="0">
                          <a:solidFill>
                            <a:schemeClr val="bg1"/>
                          </a:solidFill>
                          <a:effectLst/>
                        </a:rPr>
                        <a:t>POLE RESSOURCES</a:t>
                      </a:r>
                      <a:endParaRPr lang="fr-FR" sz="1400" b="1" i="0" u="none" strike="noStrike" dirty="0">
                        <a:solidFill>
                          <a:schemeClr val="bg1"/>
                        </a:solidFill>
                        <a:effectLst/>
                        <a:latin typeface="Calibri" panose="020F0502020204030204" pitchFamily="34" charset="0"/>
                      </a:endParaRPr>
                    </a:p>
                  </a:txBody>
                  <a:tcPr marL="5060" marR="5060" marT="5060" marB="0" anchor="b">
                    <a:solidFill>
                      <a:schemeClr val="accent1"/>
                    </a:solidFill>
                  </a:tcPr>
                </a:tc>
                <a:tc>
                  <a:txBody>
                    <a:bodyPr/>
                    <a:lstStyle/>
                    <a:p>
                      <a:pPr algn="ctr" fontAlgn="b"/>
                      <a:r>
                        <a:rPr lang="fr-FR" sz="1300" u="none" strike="noStrike" dirty="0">
                          <a:effectLst/>
                        </a:rPr>
                        <a:t>          15 444 646,15 € </a:t>
                      </a:r>
                      <a:endParaRPr lang="fr-FR" sz="1300" b="0" i="0" u="none" strike="noStrike" dirty="0">
                        <a:solidFill>
                          <a:srgbClr val="000000"/>
                        </a:solidFill>
                        <a:effectLst/>
                        <a:latin typeface="Calibri" panose="020F0502020204030204" pitchFamily="34" charset="0"/>
                      </a:endParaRPr>
                    </a:p>
                  </a:txBody>
                  <a:tcPr marL="5060" marR="5060" marT="5060" marB="0" anchor="b"/>
                </a:tc>
                <a:tc>
                  <a:txBody>
                    <a:bodyPr/>
                    <a:lstStyle/>
                    <a:p>
                      <a:pPr algn="ctr" fontAlgn="b"/>
                      <a:r>
                        <a:rPr lang="fr-FR" sz="1300" u="none" strike="noStrike" dirty="0">
                          <a:effectLst/>
                        </a:rPr>
                        <a:t>           15 458 556,47 € </a:t>
                      </a:r>
                      <a:endParaRPr lang="fr-FR" sz="1300" b="0" i="0" u="none" strike="noStrike" dirty="0">
                        <a:solidFill>
                          <a:srgbClr val="000000"/>
                        </a:solidFill>
                        <a:effectLst/>
                        <a:latin typeface="Calibri" panose="020F0502020204030204" pitchFamily="34" charset="0"/>
                      </a:endParaRPr>
                    </a:p>
                  </a:txBody>
                  <a:tcPr marL="5060" marR="5060" marT="5060" marB="0" anchor="b"/>
                </a:tc>
                <a:tc>
                  <a:txBody>
                    <a:bodyPr/>
                    <a:lstStyle/>
                    <a:p>
                      <a:pPr algn="ctr" fontAlgn="b"/>
                      <a:r>
                        <a:rPr lang="fr-FR" sz="1300" u="none" strike="noStrike" dirty="0">
                          <a:effectLst/>
                        </a:rPr>
                        <a:t>                               +13 910,32 € </a:t>
                      </a:r>
                      <a:endParaRPr lang="fr-FR" sz="1300" b="0" i="0" u="none" strike="noStrike" dirty="0">
                        <a:solidFill>
                          <a:srgbClr val="000000"/>
                        </a:solidFill>
                        <a:effectLst/>
                        <a:latin typeface="Calibri" panose="020F0502020204030204" pitchFamily="34" charset="0"/>
                      </a:endParaRPr>
                    </a:p>
                  </a:txBody>
                  <a:tcPr marL="5060" marR="5060" marT="5060" marB="0" anchor="b"/>
                </a:tc>
                <a:extLst>
                  <a:ext uri="{0D108BD9-81ED-4DB2-BD59-A6C34878D82A}">
                    <a16:rowId xmlns:a16="http://schemas.microsoft.com/office/drawing/2014/main" val="4284878556"/>
                  </a:ext>
                </a:extLst>
              </a:tr>
              <a:tr h="591482">
                <a:tc>
                  <a:txBody>
                    <a:bodyPr/>
                    <a:lstStyle/>
                    <a:p>
                      <a:pPr algn="ctr" fontAlgn="b"/>
                      <a:r>
                        <a:rPr lang="fr-FR" sz="1400" b="1" u="none" strike="noStrike" dirty="0">
                          <a:solidFill>
                            <a:schemeClr val="bg1"/>
                          </a:solidFill>
                          <a:effectLst/>
                        </a:rPr>
                        <a:t>POLE SOLIDARITE</a:t>
                      </a:r>
                      <a:endParaRPr lang="fr-FR" sz="1400" b="1" i="0" u="none" strike="noStrike" dirty="0">
                        <a:solidFill>
                          <a:schemeClr val="bg1"/>
                        </a:solidFill>
                        <a:effectLst/>
                        <a:latin typeface="Calibri" panose="020F0502020204030204" pitchFamily="34" charset="0"/>
                      </a:endParaRPr>
                    </a:p>
                  </a:txBody>
                  <a:tcPr marL="5060" marR="5060" marT="5060" marB="0" anchor="b">
                    <a:solidFill>
                      <a:schemeClr val="accent1"/>
                    </a:solidFill>
                  </a:tcPr>
                </a:tc>
                <a:tc>
                  <a:txBody>
                    <a:bodyPr/>
                    <a:lstStyle/>
                    <a:p>
                      <a:pPr algn="ctr" fontAlgn="b"/>
                      <a:r>
                        <a:rPr lang="fr-FR" sz="1300" u="none" strike="noStrike" dirty="0">
                          <a:effectLst/>
                        </a:rPr>
                        <a:t>               402 500,00 € </a:t>
                      </a:r>
                      <a:endParaRPr lang="fr-FR" sz="1300" b="0" i="0" u="none" strike="noStrike" dirty="0">
                        <a:solidFill>
                          <a:srgbClr val="000000"/>
                        </a:solidFill>
                        <a:effectLst/>
                        <a:latin typeface="Calibri" panose="020F0502020204030204" pitchFamily="34" charset="0"/>
                      </a:endParaRPr>
                    </a:p>
                  </a:txBody>
                  <a:tcPr marL="5060" marR="5060" marT="5060" marB="0" anchor="b"/>
                </a:tc>
                <a:tc>
                  <a:txBody>
                    <a:bodyPr/>
                    <a:lstStyle/>
                    <a:p>
                      <a:pPr algn="ctr" fontAlgn="b"/>
                      <a:r>
                        <a:rPr lang="fr-FR" sz="1300" u="none" strike="noStrike" dirty="0">
                          <a:effectLst/>
                        </a:rPr>
                        <a:t>                302 500,00 € </a:t>
                      </a:r>
                      <a:endParaRPr lang="fr-FR" sz="1300" b="0" i="0" u="none" strike="noStrike" dirty="0">
                        <a:solidFill>
                          <a:srgbClr val="000000"/>
                        </a:solidFill>
                        <a:effectLst/>
                        <a:latin typeface="Calibri" panose="020F0502020204030204" pitchFamily="34" charset="0"/>
                      </a:endParaRPr>
                    </a:p>
                  </a:txBody>
                  <a:tcPr marL="5060" marR="5060" marT="5060" marB="0" anchor="b"/>
                </a:tc>
                <a:tc>
                  <a:txBody>
                    <a:bodyPr/>
                    <a:lstStyle/>
                    <a:p>
                      <a:pPr algn="ctr" fontAlgn="b"/>
                      <a:r>
                        <a:rPr lang="fr-FR" sz="1300" u="none" strike="noStrike" dirty="0">
                          <a:effectLst/>
                        </a:rPr>
                        <a:t>                             - 100 000,00 € </a:t>
                      </a:r>
                      <a:endParaRPr lang="fr-FR" sz="1300" b="0" i="0" u="none" strike="noStrike" dirty="0">
                        <a:solidFill>
                          <a:srgbClr val="000000"/>
                        </a:solidFill>
                        <a:effectLst/>
                        <a:latin typeface="Calibri" panose="020F0502020204030204" pitchFamily="34" charset="0"/>
                      </a:endParaRPr>
                    </a:p>
                  </a:txBody>
                  <a:tcPr marL="5060" marR="5060" marT="5060" marB="0" anchor="b"/>
                </a:tc>
                <a:extLst>
                  <a:ext uri="{0D108BD9-81ED-4DB2-BD59-A6C34878D82A}">
                    <a16:rowId xmlns:a16="http://schemas.microsoft.com/office/drawing/2014/main" val="3051144861"/>
                  </a:ext>
                </a:extLst>
              </a:tr>
              <a:tr h="591482">
                <a:tc>
                  <a:txBody>
                    <a:bodyPr/>
                    <a:lstStyle/>
                    <a:p>
                      <a:pPr algn="ctr" fontAlgn="b"/>
                      <a:r>
                        <a:rPr lang="fr-FR" sz="1400" b="1" i="0" u="none" strike="noStrike" dirty="0">
                          <a:solidFill>
                            <a:schemeClr val="bg1"/>
                          </a:solidFill>
                          <a:effectLst/>
                          <a:latin typeface="Calibri" panose="020F0502020204030204" pitchFamily="34" charset="0"/>
                        </a:rPr>
                        <a:t> SERVICES TECHNIQUES</a:t>
                      </a:r>
                    </a:p>
                  </a:txBody>
                  <a:tcPr marL="9525" marR="9525" marT="9525" marB="0" anchor="b">
                    <a:solidFill>
                      <a:schemeClr val="accent1"/>
                    </a:solidFill>
                  </a:tcPr>
                </a:tc>
                <a:tc>
                  <a:txBody>
                    <a:bodyPr/>
                    <a:lstStyle/>
                    <a:p>
                      <a:pPr algn="ctr" fontAlgn="b"/>
                      <a:r>
                        <a:rPr lang="fr-FR" sz="1300" u="none" strike="noStrike" dirty="0">
                          <a:effectLst/>
                        </a:rPr>
                        <a:t>            2 506 175,00 € </a:t>
                      </a:r>
                      <a:endParaRPr lang="fr-FR" sz="1300" b="0" i="0" u="none" strike="noStrike" dirty="0">
                        <a:solidFill>
                          <a:srgbClr val="000000"/>
                        </a:solidFill>
                        <a:effectLst/>
                        <a:latin typeface="Calibri" panose="020F0502020204030204" pitchFamily="34" charset="0"/>
                      </a:endParaRPr>
                    </a:p>
                  </a:txBody>
                  <a:tcPr marL="5060" marR="5060" marT="5060" marB="0" anchor="b"/>
                </a:tc>
                <a:tc>
                  <a:txBody>
                    <a:bodyPr/>
                    <a:lstStyle/>
                    <a:p>
                      <a:pPr algn="ctr" fontAlgn="b"/>
                      <a:r>
                        <a:rPr lang="fr-FR" sz="1300" u="none" strike="noStrike" dirty="0">
                          <a:effectLst/>
                        </a:rPr>
                        <a:t>             2 473 456,04 € </a:t>
                      </a:r>
                      <a:endParaRPr lang="fr-FR" sz="1300" b="0" i="0" u="none" strike="noStrike" dirty="0">
                        <a:solidFill>
                          <a:srgbClr val="000000"/>
                        </a:solidFill>
                        <a:effectLst/>
                        <a:latin typeface="Calibri" panose="020F0502020204030204" pitchFamily="34" charset="0"/>
                      </a:endParaRPr>
                    </a:p>
                  </a:txBody>
                  <a:tcPr marL="5060" marR="5060" marT="5060" marB="0" anchor="b"/>
                </a:tc>
                <a:tc>
                  <a:txBody>
                    <a:bodyPr/>
                    <a:lstStyle/>
                    <a:p>
                      <a:pPr algn="ctr" fontAlgn="b"/>
                      <a:r>
                        <a:rPr lang="fr-FR" sz="1300" u="none" strike="noStrike" dirty="0">
                          <a:effectLst/>
                        </a:rPr>
                        <a:t>                              - 32 718,96 € </a:t>
                      </a:r>
                      <a:endParaRPr lang="fr-FR" sz="1300" b="0" i="0" u="none" strike="noStrike" dirty="0">
                        <a:solidFill>
                          <a:srgbClr val="000000"/>
                        </a:solidFill>
                        <a:effectLst/>
                        <a:latin typeface="Calibri" panose="020F0502020204030204" pitchFamily="34" charset="0"/>
                      </a:endParaRPr>
                    </a:p>
                  </a:txBody>
                  <a:tcPr marL="5060" marR="5060" marT="5060" marB="0" anchor="b"/>
                </a:tc>
                <a:extLst>
                  <a:ext uri="{0D108BD9-81ED-4DB2-BD59-A6C34878D82A}">
                    <a16:rowId xmlns:a16="http://schemas.microsoft.com/office/drawing/2014/main" val="582110571"/>
                  </a:ext>
                </a:extLst>
              </a:tr>
              <a:tr h="733690">
                <a:tc>
                  <a:txBody>
                    <a:bodyPr/>
                    <a:lstStyle/>
                    <a:p>
                      <a:pPr algn="ctr" fontAlgn="ctr"/>
                      <a:r>
                        <a:rPr lang="fr-FR" sz="1400" b="1" u="none" strike="noStrike" dirty="0">
                          <a:solidFill>
                            <a:schemeClr val="bg1"/>
                          </a:solidFill>
                          <a:effectLst/>
                        </a:rPr>
                        <a:t>TOTAL GENERAL</a:t>
                      </a:r>
                      <a:endParaRPr lang="fr-FR" sz="1400" b="1" i="0" u="none" strike="noStrike" dirty="0">
                        <a:solidFill>
                          <a:schemeClr val="bg1"/>
                        </a:solidFill>
                        <a:effectLst/>
                        <a:latin typeface="Calibri" panose="020F0502020204030204" pitchFamily="34" charset="0"/>
                      </a:endParaRPr>
                    </a:p>
                  </a:txBody>
                  <a:tcPr marL="5060" marR="5060" marT="5060" marB="0" anchor="ctr">
                    <a:solidFill>
                      <a:schemeClr val="tx2">
                        <a:lumMod val="60000"/>
                        <a:lumOff val="40000"/>
                      </a:schemeClr>
                    </a:solidFill>
                  </a:tcPr>
                </a:tc>
                <a:tc>
                  <a:txBody>
                    <a:bodyPr/>
                    <a:lstStyle/>
                    <a:p>
                      <a:pPr algn="ctr" fontAlgn="ctr"/>
                      <a:r>
                        <a:rPr lang="fr-FR" sz="1400" b="1" u="none" strike="noStrike" dirty="0">
                          <a:solidFill>
                            <a:schemeClr val="bg1"/>
                          </a:solidFill>
                          <a:effectLst/>
                        </a:rPr>
                        <a:t>          20 865 956,15 € </a:t>
                      </a:r>
                      <a:endParaRPr lang="fr-FR" sz="1400" b="1" i="0" u="none" strike="noStrike" dirty="0">
                        <a:solidFill>
                          <a:schemeClr val="bg1"/>
                        </a:solidFill>
                        <a:effectLst/>
                        <a:latin typeface="Calibri" panose="020F0502020204030204" pitchFamily="34" charset="0"/>
                      </a:endParaRPr>
                    </a:p>
                  </a:txBody>
                  <a:tcPr marL="5060" marR="5060" marT="5060" marB="0" anchor="ctr">
                    <a:solidFill>
                      <a:schemeClr val="tx2">
                        <a:lumMod val="60000"/>
                        <a:lumOff val="40000"/>
                      </a:schemeClr>
                    </a:solidFill>
                  </a:tcPr>
                </a:tc>
                <a:tc>
                  <a:txBody>
                    <a:bodyPr/>
                    <a:lstStyle/>
                    <a:p>
                      <a:pPr algn="ctr" fontAlgn="ctr"/>
                      <a:r>
                        <a:rPr lang="fr-FR" sz="1400" b="1" u="none" strike="noStrike" dirty="0">
                          <a:solidFill>
                            <a:schemeClr val="bg1"/>
                          </a:solidFill>
                          <a:effectLst/>
                        </a:rPr>
                        <a:t>           20 820 028,03 € </a:t>
                      </a:r>
                      <a:endParaRPr lang="fr-FR" sz="1400" b="1" i="0" u="none" strike="noStrike" dirty="0">
                        <a:solidFill>
                          <a:schemeClr val="bg1"/>
                        </a:solidFill>
                        <a:effectLst/>
                        <a:latin typeface="Calibri" panose="020F0502020204030204" pitchFamily="34" charset="0"/>
                      </a:endParaRPr>
                    </a:p>
                  </a:txBody>
                  <a:tcPr marL="5060" marR="5060" marT="5060" marB="0" anchor="ctr">
                    <a:solidFill>
                      <a:schemeClr val="tx2">
                        <a:lumMod val="60000"/>
                        <a:lumOff val="40000"/>
                      </a:schemeClr>
                    </a:solidFill>
                  </a:tcPr>
                </a:tc>
                <a:tc>
                  <a:txBody>
                    <a:bodyPr/>
                    <a:lstStyle/>
                    <a:p>
                      <a:pPr algn="ctr" fontAlgn="ctr"/>
                      <a:r>
                        <a:rPr lang="fr-FR" sz="1400" b="1" u="none" strike="noStrike" dirty="0">
                          <a:solidFill>
                            <a:schemeClr val="bg1"/>
                          </a:solidFill>
                          <a:effectLst/>
                        </a:rPr>
                        <a:t>                              - 45 928,12 € </a:t>
                      </a:r>
                      <a:endParaRPr lang="fr-FR" sz="1400" b="1" i="0" u="none" strike="noStrike" dirty="0">
                        <a:solidFill>
                          <a:schemeClr val="bg1"/>
                        </a:solidFill>
                        <a:effectLst/>
                        <a:latin typeface="Calibri" panose="020F0502020204030204" pitchFamily="34" charset="0"/>
                      </a:endParaRPr>
                    </a:p>
                  </a:txBody>
                  <a:tcPr marL="5060" marR="5060" marT="5060" marB="0" anchor="ctr">
                    <a:solidFill>
                      <a:schemeClr val="tx2">
                        <a:lumMod val="60000"/>
                        <a:lumOff val="40000"/>
                      </a:schemeClr>
                    </a:solidFill>
                  </a:tcPr>
                </a:tc>
                <a:extLst>
                  <a:ext uri="{0D108BD9-81ED-4DB2-BD59-A6C34878D82A}">
                    <a16:rowId xmlns:a16="http://schemas.microsoft.com/office/drawing/2014/main" val="2777652990"/>
                  </a:ext>
                </a:extLst>
              </a:tr>
            </a:tbl>
          </a:graphicData>
        </a:graphic>
      </p:graphicFrame>
      <p:sp>
        <p:nvSpPr>
          <p:cNvPr id="2" name="ZoneTexte 1">
            <a:extLst>
              <a:ext uri="{FF2B5EF4-FFF2-40B4-BE49-F238E27FC236}">
                <a16:creationId xmlns:a16="http://schemas.microsoft.com/office/drawing/2014/main" id="{31791809-EE6E-0F4C-A0FC-D1D43A75F9B3}"/>
              </a:ext>
            </a:extLst>
          </p:cNvPr>
          <p:cNvSpPr txBox="1"/>
          <p:nvPr/>
        </p:nvSpPr>
        <p:spPr>
          <a:xfrm>
            <a:off x="369870" y="280086"/>
            <a:ext cx="11281023" cy="646331"/>
          </a:xfrm>
          <a:prstGeom prst="rect">
            <a:avLst/>
          </a:prstGeom>
          <a:noFill/>
        </p:spPr>
        <p:txBody>
          <a:bodyPr wrap="square" rtlCol="0">
            <a:spAutoFit/>
          </a:bodyPr>
          <a:lstStyle/>
          <a:p>
            <a:pPr algn="ctr"/>
            <a:r>
              <a:rPr lang="fr-FR" b="1" dirty="0"/>
              <a:t>DEPENSES DE FONCTIONNEMENT PAR SERVICES</a:t>
            </a:r>
          </a:p>
          <a:p>
            <a:pPr algn="ctr"/>
            <a:endParaRPr lang="fr-FR" dirty="0"/>
          </a:p>
        </p:txBody>
      </p:sp>
      <p:graphicFrame>
        <p:nvGraphicFramePr>
          <p:cNvPr id="4" name="Graphique 3">
            <a:extLst>
              <a:ext uri="{FF2B5EF4-FFF2-40B4-BE49-F238E27FC236}">
                <a16:creationId xmlns:a16="http://schemas.microsoft.com/office/drawing/2014/main" id="{A1A8B186-D21A-47AE-8353-0DBC3FA1D8F6}"/>
              </a:ext>
            </a:extLst>
          </p:cNvPr>
          <p:cNvGraphicFramePr>
            <a:graphicFrameLocks/>
          </p:cNvGraphicFramePr>
          <p:nvPr>
            <p:extLst>
              <p:ext uri="{D42A27DB-BD31-4B8C-83A1-F6EECF244321}">
                <p14:modId xmlns:p14="http://schemas.microsoft.com/office/powerpoint/2010/main" val="3006713778"/>
              </p:ext>
            </p:extLst>
          </p:nvPr>
        </p:nvGraphicFramePr>
        <p:xfrm>
          <a:off x="7471954" y="926417"/>
          <a:ext cx="4350176" cy="42424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5431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B7C147D3-930B-7F46-9FEC-FB682B795190}"/>
              </a:ext>
            </a:extLst>
          </p:cNvPr>
          <p:cNvGraphicFramePr>
            <a:graphicFrameLocks/>
          </p:cNvGraphicFramePr>
          <p:nvPr>
            <p:extLst>
              <p:ext uri="{D42A27DB-BD31-4B8C-83A1-F6EECF244321}">
                <p14:modId xmlns:p14="http://schemas.microsoft.com/office/powerpoint/2010/main" val="28270814"/>
              </p:ext>
            </p:extLst>
          </p:nvPr>
        </p:nvGraphicFramePr>
        <p:xfrm>
          <a:off x="1089061" y="1202267"/>
          <a:ext cx="9866806" cy="3598333"/>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a:extLst>
              <a:ext uri="{FF2B5EF4-FFF2-40B4-BE49-F238E27FC236}">
                <a16:creationId xmlns:a16="http://schemas.microsoft.com/office/drawing/2014/main" id="{7798DE1B-48A3-D04E-A7F0-E585E53465DE}"/>
              </a:ext>
            </a:extLst>
          </p:cNvPr>
          <p:cNvSpPr txBox="1"/>
          <p:nvPr/>
        </p:nvSpPr>
        <p:spPr>
          <a:xfrm>
            <a:off x="2396066" y="194733"/>
            <a:ext cx="8373533" cy="646331"/>
          </a:xfrm>
          <a:prstGeom prst="rect">
            <a:avLst/>
          </a:prstGeom>
          <a:noFill/>
        </p:spPr>
        <p:txBody>
          <a:bodyPr wrap="square" rtlCol="0">
            <a:spAutoFit/>
          </a:bodyPr>
          <a:lstStyle/>
          <a:p>
            <a:pPr algn="ctr"/>
            <a:r>
              <a:rPr lang="fr-FR" b="1" dirty="0"/>
              <a:t>REPARTITION des DEPENSES DE FONCTIONNEMENT : </a:t>
            </a:r>
          </a:p>
          <a:p>
            <a:pPr algn="ctr"/>
            <a:r>
              <a:rPr lang="fr-FR" b="1" dirty="0"/>
              <a:t>Hors répartition des charges de personnel</a:t>
            </a:r>
          </a:p>
        </p:txBody>
      </p:sp>
    </p:spTree>
    <p:extLst>
      <p:ext uri="{BB962C8B-B14F-4D97-AF65-F5344CB8AC3E}">
        <p14:creationId xmlns:p14="http://schemas.microsoft.com/office/powerpoint/2010/main" val="306493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AA07A74-7F7F-4FFC-A552-211CA980E2E5}"/>
              </a:ext>
            </a:extLst>
          </p:cNvPr>
          <p:cNvSpPr txBox="1"/>
          <p:nvPr/>
        </p:nvSpPr>
        <p:spPr>
          <a:xfrm>
            <a:off x="1219199" y="1201496"/>
            <a:ext cx="9831977" cy="3629840"/>
          </a:xfrm>
          <a:prstGeom prst="rect">
            <a:avLst/>
          </a:prstGeom>
          <a:noFill/>
          <a:ln w="127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just">
              <a:lnSpc>
                <a:spcPct val="150000"/>
              </a:lnSpc>
              <a:spcAft>
                <a:spcPts val="1000"/>
              </a:spcAft>
            </a:pPr>
            <a:r>
              <a:rPr lang="fr-FR" sz="1800" dirty="0">
                <a:effectLst/>
                <a:ea typeface="Calibri" panose="020F0502020204030204" pitchFamily="34" charset="0"/>
                <a:cs typeface="Times New Roman" panose="02020603050405020304" pitchFamily="18" charset="0"/>
              </a:rPr>
              <a:t>Le budget primitif 2022 a été élaboré, une nouvelle fois, avec prudence. Le contexte budgétaire </a:t>
            </a:r>
            <a:r>
              <a:rPr lang="fr-FR" dirty="0">
                <a:ea typeface="Calibri" panose="020F0502020204030204" pitchFamily="34" charset="0"/>
                <a:cs typeface="Times New Roman" panose="02020603050405020304" pitchFamily="18" charset="0"/>
              </a:rPr>
              <a:t>se situe  dans </a:t>
            </a:r>
            <a:r>
              <a:rPr lang="fr-FR" dirty="0">
                <a:effectLst/>
                <a:latin typeface="Arial" panose="020B0604020202020204" pitchFamily="34" charset="0"/>
              </a:rPr>
              <a:t>un contexte de reprise économique fragile, et </a:t>
            </a:r>
            <a:r>
              <a:rPr lang="fr-FR" sz="1800" dirty="0">
                <a:effectLst/>
                <a:ea typeface="Calibri" panose="020F0502020204030204" pitchFamily="34" charset="0"/>
                <a:cs typeface="Times New Roman" panose="02020603050405020304" pitchFamily="18" charset="0"/>
              </a:rPr>
              <a:t>reste toujours aussi contraint, compte tenu de la baisse structurelle des ressources. Cette baisse structurelle concerne notamment la dotation globale de fonctionnement (DGF), estimée prudemment à 850 K€ en 2022 (943 K€ en 2021, 1 055 K€ en 2020, 1 158 K€ en 2019). </a:t>
            </a:r>
            <a:endParaRPr lang="fr-FR" sz="1600" dirty="0">
              <a:effectLst/>
              <a:ea typeface="Calibri" panose="020F0502020204030204" pitchFamily="34" charset="0"/>
              <a:cs typeface="Times New Roman" panose="02020603050405020304" pitchFamily="18" charset="0"/>
            </a:endParaRPr>
          </a:p>
          <a:p>
            <a:pPr algn="just">
              <a:lnSpc>
                <a:spcPct val="150000"/>
              </a:lnSpc>
              <a:spcAft>
                <a:spcPts val="1000"/>
              </a:spcAft>
            </a:pPr>
            <a:r>
              <a:rPr lang="fr-FR" sz="1800" dirty="0">
                <a:effectLst/>
                <a:ea typeface="Calibri" panose="020F0502020204030204" pitchFamily="34" charset="0"/>
                <a:cs typeface="Times New Roman" panose="02020603050405020304" pitchFamily="18" charset="0"/>
              </a:rPr>
              <a:t>Du fait de la nouvelle procédure appliquée pour le vote du budget, les résultats de l’exercice 2021 sont connus au moment de la construction du budget, le budget 2022 a donc été élaboré en incorporant les résultats de l’exercice précédent.</a:t>
            </a:r>
            <a:endParaRPr lang="fr-FR" sz="1600" dirty="0">
              <a:effectLst/>
              <a:ea typeface="Calibri" panose="020F0502020204030204" pitchFamily="34" charset="0"/>
              <a:cs typeface="Times New Roman" panose="02020603050405020304" pitchFamily="18" charset="0"/>
            </a:endParaRPr>
          </a:p>
        </p:txBody>
      </p:sp>
      <p:sp>
        <p:nvSpPr>
          <p:cNvPr id="2" name="Bande diagonale 1">
            <a:extLst>
              <a:ext uri="{FF2B5EF4-FFF2-40B4-BE49-F238E27FC236}">
                <a16:creationId xmlns:a16="http://schemas.microsoft.com/office/drawing/2014/main" id="{DD4787A1-DCAC-4152-96A4-C8E2941A3004}"/>
              </a:ext>
            </a:extLst>
          </p:cNvPr>
          <p:cNvSpPr/>
          <p:nvPr/>
        </p:nvSpPr>
        <p:spPr>
          <a:xfrm>
            <a:off x="895350" y="542925"/>
            <a:ext cx="819150" cy="1447800"/>
          </a:xfrm>
          <a:prstGeom prst="diagStrip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232462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8A7345B-B169-554C-8CA3-DCCEABD38BD6}"/>
              </a:ext>
            </a:extLst>
          </p:cNvPr>
          <p:cNvGraphicFramePr>
            <a:graphicFrameLocks noGrp="1"/>
          </p:cNvGraphicFramePr>
          <p:nvPr>
            <p:extLst>
              <p:ext uri="{D42A27DB-BD31-4B8C-83A1-F6EECF244321}">
                <p14:modId xmlns:p14="http://schemas.microsoft.com/office/powerpoint/2010/main" val="3918256743"/>
              </p:ext>
            </p:extLst>
          </p:nvPr>
        </p:nvGraphicFramePr>
        <p:xfrm>
          <a:off x="1199966" y="1183849"/>
          <a:ext cx="9486583" cy="4336524"/>
        </p:xfrm>
        <a:graphic>
          <a:graphicData uri="http://schemas.openxmlformats.org/drawingml/2006/table">
            <a:tbl>
              <a:tblPr>
                <a:tableStyleId>{5C22544A-7EE6-4342-B048-85BDC9FD1C3A}</a:tableStyleId>
              </a:tblPr>
              <a:tblGrid>
                <a:gridCol w="2913780">
                  <a:extLst>
                    <a:ext uri="{9D8B030D-6E8A-4147-A177-3AD203B41FA5}">
                      <a16:colId xmlns:a16="http://schemas.microsoft.com/office/drawing/2014/main" val="3130533998"/>
                    </a:ext>
                  </a:extLst>
                </a:gridCol>
                <a:gridCol w="1905868">
                  <a:extLst>
                    <a:ext uri="{9D8B030D-6E8A-4147-A177-3AD203B41FA5}">
                      <a16:colId xmlns:a16="http://schemas.microsoft.com/office/drawing/2014/main" val="1283140772"/>
                    </a:ext>
                  </a:extLst>
                </a:gridCol>
                <a:gridCol w="1930304">
                  <a:extLst>
                    <a:ext uri="{9D8B030D-6E8A-4147-A177-3AD203B41FA5}">
                      <a16:colId xmlns:a16="http://schemas.microsoft.com/office/drawing/2014/main" val="892858510"/>
                    </a:ext>
                  </a:extLst>
                </a:gridCol>
                <a:gridCol w="2736631">
                  <a:extLst>
                    <a:ext uri="{9D8B030D-6E8A-4147-A177-3AD203B41FA5}">
                      <a16:colId xmlns:a16="http://schemas.microsoft.com/office/drawing/2014/main" val="3391963708"/>
                    </a:ext>
                  </a:extLst>
                </a:gridCol>
              </a:tblGrid>
              <a:tr h="296334">
                <a:tc>
                  <a:txBody>
                    <a:bodyPr/>
                    <a:lstStyle/>
                    <a:p>
                      <a:pPr algn="ctr" fontAlgn="b"/>
                      <a:r>
                        <a:rPr lang="fr-FR" sz="1600" b="1" u="none" strike="noStrike" dirty="0">
                          <a:solidFill>
                            <a:schemeClr val="tx1"/>
                          </a:solidFill>
                          <a:effectLst/>
                        </a:rPr>
                        <a:t>PÔLE SERVICE A LA POPULATION</a:t>
                      </a:r>
                      <a:endParaRPr lang="fr-FR" sz="1600" b="1" i="0" u="none" strike="noStrike" dirty="0">
                        <a:solidFill>
                          <a:schemeClr val="tx1"/>
                        </a:solidFill>
                        <a:effectLst/>
                        <a:latin typeface="Calibri" panose="020F0502020204030204" pitchFamily="34" charset="0"/>
                      </a:endParaRPr>
                    </a:p>
                  </a:txBody>
                  <a:tcPr marL="9525" marR="9525" marT="9525" marB="0" anchor="b">
                    <a:solidFill>
                      <a:srgbClr val="00B0F0"/>
                    </a:solidFill>
                  </a:tcPr>
                </a:tc>
                <a:tc>
                  <a:txBody>
                    <a:bodyPr/>
                    <a:lstStyle/>
                    <a:p>
                      <a:pPr algn="l" fontAlgn="b"/>
                      <a:r>
                        <a:rPr lang="fr-FR" sz="1200" b="1" u="none" strike="noStrike" dirty="0">
                          <a:solidFill>
                            <a:schemeClr val="bg1"/>
                          </a:solidFill>
                          <a:effectLst/>
                        </a:rPr>
                        <a:t> </a:t>
                      </a:r>
                      <a:endParaRPr lang="fr-FR" sz="1200" b="1" i="0" u="none" strike="noStrike" dirty="0">
                        <a:solidFill>
                          <a:schemeClr val="bg1"/>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200" b="1" u="none" strike="noStrike" dirty="0">
                          <a:solidFill>
                            <a:schemeClr val="bg1"/>
                          </a:solidFill>
                          <a:effectLst/>
                        </a:rPr>
                        <a:t> </a:t>
                      </a:r>
                      <a:endParaRPr lang="fr-FR" sz="1200" b="1" i="0" u="none" strike="noStrike" dirty="0">
                        <a:solidFill>
                          <a:schemeClr val="bg1"/>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200" b="1" u="none" strike="noStrike" dirty="0">
                          <a:solidFill>
                            <a:schemeClr val="bg1"/>
                          </a:solidFill>
                          <a:effectLst/>
                        </a:rPr>
                        <a:t> </a:t>
                      </a:r>
                      <a:endParaRPr lang="fr-FR" sz="1200" b="1" i="0" u="none" strike="noStrike" dirty="0">
                        <a:solidFill>
                          <a:schemeClr val="bg1"/>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31273985"/>
                  </a:ext>
                </a:extLst>
              </a:tr>
              <a:tr h="269346">
                <a:tc>
                  <a:txBody>
                    <a:bodyPr/>
                    <a:lstStyle/>
                    <a:p>
                      <a:pPr algn="ctr" fontAlgn="b"/>
                      <a:r>
                        <a:rPr lang="fr-FR" sz="1600" b="1" u="none" strike="noStrike" dirty="0">
                          <a:solidFill>
                            <a:schemeClr val="bg1"/>
                          </a:solidFill>
                          <a:effectLst/>
                        </a:rPr>
                        <a:t>Petite Enfance</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85 831,00 €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80 918,96 €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4 912,04 €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821916840"/>
                  </a:ext>
                </a:extLst>
              </a:tr>
              <a:tr h="269346">
                <a:tc>
                  <a:txBody>
                    <a:bodyPr/>
                    <a:lstStyle/>
                    <a:p>
                      <a:pPr algn="ctr" fontAlgn="b"/>
                      <a:r>
                        <a:rPr lang="fr-FR" sz="1600" b="1" u="none" strike="noStrike" dirty="0">
                          <a:solidFill>
                            <a:schemeClr val="bg1"/>
                          </a:solidFill>
                          <a:effectLst/>
                        </a:rPr>
                        <a:t>Scolaire</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423 684,00 €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613 864,12 €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190 180,12 €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844527255"/>
                  </a:ext>
                </a:extLst>
              </a:tr>
              <a:tr h="269346">
                <a:tc>
                  <a:txBody>
                    <a:bodyPr/>
                    <a:lstStyle/>
                    <a:p>
                      <a:pPr algn="ctr" fontAlgn="b"/>
                      <a:r>
                        <a:rPr lang="fr-FR" sz="1600" b="1" u="none" strike="noStrike" dirty="0">
                          <a:solidFill>
                            <a:schemeClr val="bg1"/>
                          </a:solidFill>
                          <a:effectLst/>
                        </a:rPr>
                        <a:t>Jeunesse</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239 835,00 €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202 100,00 €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37 735,00 €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231740588"/>
                  </a:ext>
                </a:extLst>
              </a:tr>
              <a:tr h="269346">
                <a:tc>
                  <a:txBody>
                    <a:bodyPr/>
                    <a:lstStyle/>
                    <a:p>
                      <a:pPr algn="ctr" fontAlgn="b"/>
                      <a:r>
                        <a:rPr lang="fr-FR" sz="1600" b="1" u="none" strike="noStrike" dirty="0">
                          <a:solidFill>
                            <a:schemeClr val="bg1"/>
                          </a:solidFill>
                          <a:effectLst/>
                        </a:rPr>
                        <a:t>Restauration</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288 000,00 €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292 196,00 €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4 196,00 €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3279101834"/>
                  </a:ext>
                </a:extLst>
              </a:tr>
              <a:tr h="269346">
                <a:tc>
                  <a:txBody>
                    <a:bodyPr/>
                    <a:lstStyle/>
                    <a:p>
                      <a:pPr algn="ctr" fontAlgn="b"/>
                      <a:r>
                        <a:rPr lang="fr-FR" sz="1600" b="1" u="none" strike="noStrike" dirty="0">
                          <a:solidFill>
                            <a:schemeClr val="bg1"/>
                          </a:solidFill>
                          <a:effectLst/>
                        </a:rPr>
                        <a:t>Classes transplantées</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75 000,00 €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71 871,00 €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3 129,00 €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264811496"/>
                  </a:ext>
                </a:extLst>
              </a:tr>
              <a:tr h="269346">
                <a:tc>
                  <a:txBody>
                    <a:bodyPr/>
                    <a:lstStyle/>
                    <a:p>
                      <a:pPr algn="ctr" fontAlgn="b"/>
                      <a:r>
                        <a:rPr lang="fr-FR" sz="1600" b="1" u="none" strike="noStrike" dirty="0">
                          <a:solidFill>
                            <a:schemeClr val="bg1"/>
                          </a:solidFill>
                          <a:effectLst/>
                        </a:rPr>
                        <a:t>Alimentation</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28 500,00 €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34 500,00 €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6 000,00 €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303110685"/>
                  </a:ext>
                </a:extLst>
              </a:tr>
              <a:tr h="269346">
                <a:tc>
                  <a:txBody>
                    <a:bodyPr/>
                    <a:lstStyle/>
                    <a:p>
                      <a:pPr algn="ctr" fontAlgn="b"/>
                      <a:r>
                        <a:rPr lang="fr-FR" sz="1600" b="1" u="none" strike="noStrike" dirty="0">
                          <a:solidFill>
                            <a:schemeClr val="bg1"/>
                          </a:solidFill>
                          <a:effectLst/>
                        </a:rPr>
                        <a:t>Santé scolaire</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a:effectLst/>
                        </a:rPr>
                        <a:t>                   1 500,00 € </a:t>
                      </a:r>
                      <a:endParaRPr lang="fr-FR" sz="16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1 500,00 €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726656728"/>
                  </a:ext>
                </a:extLst>
              </a:tr>
              <a:tr h="269346">
                <a:tc>
                  <a:txBody>
                    <a:bodyPr/>
                    <a:lstStyle/>
                    <a:p>
                      <a:pPr algn="ctr" fontAlgn="b"/>
                      <a:r>
                        <a:rPr lang="fr-FR" sz="1600" b="1" u="none" strike="noStrike" dirty="0">
                          <a:solidFill>
                            <a:schemeClr val="bg1"/>
                          </a:solidFill>
                          <a:effectLst/>
                        </a:rPr>
                        <a:t>TOTAL</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l" fontAlgn="b"/>
                      <a:r>
                        <a:rPr lang="fr-FR" sz="1600" b="1" u="none" strike="noStrike" dirty="0">
                          <a:solidFill>
                            <a:schemeClr val="bg1"/>
                          </a:solidFill>
                          <a:effectLst/>
                        </a:rPr>
                        <a:t>            1 142 350,00 € </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l" fontAlgn="b"/>
                      <a:r>
                        <a:rPr lang="fr-FR" sz="1600" b="1" u="none" strike="noStrike" dirty="0">
                          <a:solidFill>
                            <a:schemeClr val="bg1"/>
                          </a:solidFill>
                          <a:effectLst/>
                        </a:rPr>
                        <a:t>             1 296 950,08 € </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l" fontAlgn="b"/>
                      <a:r>
                        <a:rPr lang="fr-FR" sz="1600" b="1" u="none" strike="noStrike" dirty="0">
                          <a:solidFill>
                            <a:schemeClr val="bg1"/>
                          </a:solidFill>
                          <a:effectLst/>
                        </a:rPr>
                        <a:t>                                154 600,08 € </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val="3367288768"/>
                  </a:ext>
                </a:extLst>
              </a:tr>
              <a:tr h="269346">
                <a:tc>
                  <a:txBody>
                    <a:bodyPr/>
                    <a:lstStyle/>
                    <a:p>
                      <a:pPr algn="ctr" fontAlgn="b"/>
                      <a:r>
                        <a:rPr lang="fr-FR" sz="1600" b="1" u="none" strike="noStrike" dirty="0">
                          <a:solidFill>
                            <a:schemeClr val="tx1"/>
                          </a:solidFill>
                          <a:effectLst/>
                        </a:rPr>
                        <a:t>DIRECTION GENERALE </a:t>
                      </a:r>
                      <a:endParaRPr lang="fr-FR" sz="1600" b="1" i="0" u="none" strike="noStrike" dirty="0">
                        <a:solidFill>
                          <a:schemeClr val="tx1"/>
                        </a:solidFill>
                        <a:effectLst/>
                        <a:latin typeface="Calibri" panose="020F0502020204030204" pitchFamily="34" charset="0"/>
                      </a:endParaRPr>
                    </a:p>
                  </a:txBody>
                  <a:tcPr marL="9525" marR="9525" marT="9525" marB="0" anchor="b">
                    <a:solidFill>
                      <a:srgbClr val="00B0F0"/>
                    </a:solidFill>
                  </a:tcPr>
                </a:tc>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845320383"/>
                  </a:ext>
                </a:extLst>
              </a:tr>
              <a:tr h="269346">
                <a:tc>
                  <a:txBody>
                    <a:bodyPr/>
                    <a:lstStyle/>
                    <a:p>
                      <a:pPr algn="ctr" fontAlgn="b"/>
                      <a:r>
                        <a:rPr lang="fr-FR" sz="1600" b="1" u="none" strike="noStrike" dirty="0">
                          <a:solidFill>
                            <a:schemeClr val="bg1"/>
                          </a:solidFill>
                          <a:effectLst/>
                        </a:rPr>
                        <a:t>Vie associative*</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563 850,00 €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378 940,00 €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184 910,00 €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3573911359"/>
                  </a:ext>
                </a:extLst>
              </a:tr>
              <a:tr h="269346">
                <a:tc>
                  <a:txBody>
                    <a:bodyPr/>
                    <a:lstStyle/>
                    <a:p>
                      <a:pPr algn="ctr" fontAlgn="b"/>
                      <a:r>
                        <a:rPr lang="fr-FR" sz="1600" b="1" u="none" strike="noStrike" dirty="0">
                          <a:solidFill>
                            <a:schemeClr val="bg1"/>
                          </a:solidFill>
                          <a:effectLst/>
                        </a:rPr>
                        <a:t>Communication - Evénementiel</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a:effectLst/>
                        </a:rPr>
                        <a:t>               211 665,00 € </a:t>
                      </a:r>
                      <a:endParaRPr lang="fr-FR" sz="16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196 500,00 €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15 165,00 €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695990211"/>
                  </a:ext>
                </a:extLst>
              </a:tr>
              <a:tr h="269346">
                <a:tc>
                  <a:txBody>
                    <a:bodyPr/>
                    <a:lstStyle/>
                    <a:p>
                      <a:pPr algn="ctr" fontAlgn="b"/>
                      <a:r>
                        <a:rPr lang="fr-FR" sz="1600" b="1" u="none" strike="noStrike" dirty="0">
                          <a:solidFill>
                            <a:schemeClr val="bg1"/>
                          </a:solidFill>
                          <a:effectLst/>
                        </a:rPr>
                        <a:t>Activités culturelles</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534 543,00 €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534 825,44 €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282,44 €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694793292"/>
                  </a:ext>
                </a:extLst>
              </a:tr>
              <a:tr h="269346">
                <a:tc>
                  <a:txBody>
                    <a:bodyPr/>
                    <a:lstStyle/>
                    <a:p>
                      <a:pPr algn="ctr" fontAlgn="b"/>
                      <a:r>
                        <a:rPr lang="fr-FR" sz="1600" b="1" u="none" strike="noStrike" dirty="0">
                          <a:solidFill>
                            <a:schemeClr val="bg1"/>
                          </a:solidFill>
                          <a:effectLst/>
                        </a:rPr>
                        <a:t>Administration générale</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24 600,00 €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110 500,00 €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85 900,00 €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3726987235"/>
                  </a:ext>
                </a:extLst>
              </a:tr>
              <a:tr h="269346">
                <a:tc>
                  <a:txBody>
                    <a:bodyPr/>
                    <a:lstStyle/>
                    <a:p>
                      <a:pPr algn="ctr" fontAlgn="b"/>
                      <a:r>
                        <a:rPr lang="fr-FR" sz="1600" b="1" u="none" strike="noStrike" dirty="0">
                          <a:solidFill>
                            <a:schemeClr val="bg1"/>
                          </a:solidFill>
                          <a:effectLst/>
                        </a:rPr>
                        <a:t>Police municipale</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a:effectLst/>
                        </a:rPr>
                        <a:t>                 35 627,00 € </a:t>
                      </a:r>
                      <a:endParaRPr lang="fr-FR" sz="16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67 800,00 €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32 173,00 €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484680228"/>
                  </a:ext>
                </a:extLst>
              </a:tr>
              <a:tr h="269346">
                <a:tc>
                  <a:txBody>
                    <a:bodyPr/>
                    <a:lstStyle/>
                    <a:p>
                      <a:pPr algn="ctr" fontAlgn="b"/>
                      <a:r>
                        <a:rPr lang="fr-FR" sz="1600" b="1" u="none" strike="noStrike" dirty="0">
                          <a:solidFill>
                            <a:schemeClr val="bg1"/>
                          </a:solidFill>
                          <a:effectLst/>
                        </a:rPr>
                        <a:t>TOTAL</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l" fontAlgn="b"/>
                      <a:r>
                        <a:rPr lang="fr-FR" sz="1600" b="1" u="none" strike="noStrike" dirty="0">
                          <a:solidFill>
                            <a:schemeClr val="bg1"/>
                          </a:solidFill>
                          <a:effectLst/>
                        </a:rPr>
                        <a:t>            1 370 285,00 € </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l" fontAlgn="b"/>
                      <a:r>
                        <a:rPr lang="fr-FR" sz="1600" b="1" u="none" strike="noStrike" dirty="0">
                          <a:solidFill>
                            <a:schemeClr val="bg1"/>
                          </a:solidFill>
                          <a:effectLst/>
                        </a:rPr>
                        <a:t>             1 288 565,44 € </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l" fontAlgn="b"/>
                      <a:r>
                        <a:rPr lang="fr-FR" sz="1600" b="1" u="none" strike="noStrike" dirty="0">
                          <a:solidFill>
                            <a:schemeClr val="bg1"/>
                          </a:solidFill>
                          <a:effectLst/>
                        </a:rPr>
                        <a:t>-                                 81 719,56 € </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val="984633162"/>
                  </a:ext>
                </a:extLst>
              </a:tr>
            </a:tbl>
          </a:graphicData>
        </a:graphic>
      </p:graphicFrame>
      <p:graphicFrame>
        <p:nvGraphicFramePr>
          <p:cNvPr id="7" name="Tableau 6">
            <a:extLst>
              <a:ext uri="{FF2B5EF4-FFF2-40B4-BE49-F238E27FC236}">
                <a16:creationId xmlns:a16="http://schemas.microsoft.com/office/drawing/2014/main" id="{DD0F6735-88FD-E540-8DBA-8A65BA54DC15}"/>
              </a:ext>
            </a:extLst>
          </p:cNvPr>
          <p:cNvGraphicFramePr>
            <a:graphicFrameLocks noGrp="1"/>
          </p:cNvGraphicFramePr>
          <p:nvPr>
            <p:extLst>
              <p:ext uri="{D42A27DB-BD31-4B8C-83A1-F6EECF244321}">
                <p14:modId xmlns:p14="http://schemas.microsoft.com/office/powerpoint/2010/main" val="311443532"/>
              </p:ext>
            </p:extLst>
          </p:nvPr>
        </p:nvGraphicFramePr>
        <p:xfrm>
          <a:off x="1199967" y="802850"/>
          <a:ext cx="9588195" cy="380999"/>
        </p:xfrm>
        <a:graphic>
          <a:graphicData uri="http://schemas.openxmlformats.org/drawingml/2006/table">
            <a:tbl>
              <a:tblPr>
                <a:tableStyleId>{5C22544A-7EE6-4342-B048-85BDC9FD1C3A}</a:tableStyleId>
              </a:tblPr>
              <a:tblGrid>
                <a:gridCol w="2959728">
                  <a:extLst>
                    <a:ext uri="{9D8B030D-6E8A-4147-A177-3AD203B41FA5}">
                      <a16:colId xmlns:a16="http://schemas.microsoft.com/office/drawing/2014/main" val="3589334916"/>
                    </a:ext>
                  </a:extLst>
                </a:gridCol>
                <a:gridCol w="1935922">
                  <a:extLst>
                    <a:ext uri="{9D8B030D-6E8A-4147-A177-3AD203B41FA5}">
                      <a16:colId xmlns:a16="http://schemas.microsoft.com/office/drawing/2014/main" val="3730160578"/>
                    </a:ext>
                  </a:extLst>
                </a:gridCol>
                <a:gridCol w="1960744">
                  <a:extLst>
                    <a:ext uri="{9D8B030D-6E8A-4147-A177-3AD203B41FA5}">
                      <a16:colId xmlns:a16="http://schemas.microsoft.com/office/drawing/2014/main" val="674984049"/>
                    </a:ext>
                  </a:extLst>
                </a:gridCol>
                <a:gridCol w="2731801">
                  <a:extLst>
                    <a:ext uri="{9D8B030D-6E8A-4147-A177-3AD203B41FA5}">
                      <a16:colId xmlns:a16="http://schemas.microsoft.com/office/drawing/2014/main" val="837896690"/>
                    </a:ext>
                  </a:extLst>
                </a:gridCol>
              </a:tblGrid>
              <a:tr h="380999">
                <a:tc>
                  <a:txBody>
                    <a:bodyPr/>
                    <a:lstStyle/>
                    <a:p>
                      <a:pPr algn="ctr" fontAlgn="b"/>
                      <a:r>
                        <a:rPr lang="fr-FR" sz="1600" b="1" u="none" strike="noStrike" dirty="0">
                          <a:solidFill>
                            <a:schemeClr val="bg1"/>
                          </a:solidFill>
                          <a:effectLst/>
                        </a:rPr>
                        <a:t>SERVICES</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600" b="1" u="none" strike="noStrike" dirty="0">
                          <a:solidFill>
                            <a:schemeClr val="bg1"/>
                          </a:solidFill>
                          <a:effectLst/>
                        </a:rPr>
                        <a:t>BP + BS 2021</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600" b="1" u="none" strike="noStrike" dirty="0">
                          <a:solidFill>
                            <a:schemeClr val="bg1"/>
                          </a:solidFill>
                          <a:effectLst/>
                        </a:rPr>
                        <a:t>BP 2022</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600" b="1" u="none" strike="noStrike" dirty="0">
                          <a:solidFill>
                            <a:schemeClr val="bg1"/>
                          </a:solidFill>
                          <a:effectLst/>
                        </a:rPr>
                        <a:t>Ecart en € BP22/BP+BS 21</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extLst>
                  <a:ext uri="{0D108BD9-81ED-4DB2-BD59-A6C34878D82A}">
                    <a16:rowId xmlns:a16="http://schemas.microsoft.com/office/drawing/2014/main" val="3241839605"/>
                  </a:ext>
                </a:extLst>
              </a:tr>
            </a:tbl>
          </a:graphicData>
        </a:graphic>
      </p:graphicFrame>
      <p:sp>
        <p:nvSpPr>
          <p:cNvPr id="2" name="ZoneTexte 1">
            <a:extLst>
              <a:ext uri="{FF2B5EF4-FFF2-40B4-BE49-F238E27FC236}">
                <a16:creationId xmlns:a16="http://schemas.microsoft.com/office/drawing/2014/main" id="{0857AC05-15B3-7940-88C4-A5231B3C52E0}"/>
              </a:ext>
            </a:extLst>
          </p:cNvPr>
          <p:cNvSpPr txBox="1"/>
          <p:nvPr/>
        </p:nvSpPr>
        <p:spPr>
          <a:xfrm>
            <a:off x="1301579" y="156519"/>
            <a:ext cx="9283358" cy="646331"/>
          </a:xfrm>
          <a:prstGeom prst="rect">
            <a:avLst/>
          </a:prstGeom>
          <a:noFill/>
        </p:spPr>
        <p:txBody>
          <a:bodyPr wrap="square" rtlCol="0">
            <a:spAutoFit/>
          </a:bodyPr>
          <a:lstStyle/>
          <a:p>
            <a:pPr algn="ctr"/>
            <a:r>
              <a:rPr lang="fr-FR" b="1" dirty="0"/>
              <a:t>DEPENSES DE FONCTIONNEMENT PAR SERVICES</a:t>
            </a:r>
          </a:p>
          <a:p>
            <a:pPr algn="ctr"/>
            <a:r>
              <a:rPr lang="fr-FR" b="1" dirty="0"/>
              <a:t>PÔLE SERVICE A LA POPULATION &amp; DIRECTION GENERALE</a:t>
            </a:r>
          </a:p>
        </p:txBody>
      </p:sp>
    </p:spTree>
    <p:extLst>
      <p:ext uri="{BB962C8B-B14F-4D97-AF65-F5344CB8AC3E}">
        <p14:creationId xmlns:p14="http://schemas.microsoft.com/office/powerpoint/2010/main" val="1864907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9ADC20E3-3881-E341-A687-AC27795661F2}"/>
              </a:ext>
            </a:extLst>
          </p:cNvPr>
          <p:cNvGraphicFramePr>
            <a:graphicFrameLocks/>
          </p:cNvGraphicFramePr>
          <p:nvPr>
            <p:extLst>
              <p:ext uri="{D42A27DB-BD31-4B8C-83A1-F6EECF244321}">
                <p14:modId xmlns:p14="http://schemas.microsoft.com/office/powerpoint/2010/main" val="2354729540"/>
              </p:ext>
            </p:extLst>
          </p:nvPr>
        </p:nvGraphicFramePr>
        <p:xfrm>
          <a:off x="1231900" y="651934"/>
          <a:ext cx="9512300" cy="4525433"/>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a:extLst>
              <a:ext uri="{FF2B5EF4-FFF2-40B4-BE49-F238E27FC236}">
                <a16:creationId xmlns:a16="http://schemas.microsoft.com/office/drawing/2014/main" id="{D89FC153-F50D-C746-B428-EEA559ADD934}"/>
              </a:ext>
            </a:extLst>
          </p:cNvPr>
          <p:cNvSpPr txBox="1"/>
          <p:nvPr/>
        </p:nvSpPr>
        <p:spPr>
          <a:xfrm>
            <a:off x="2846918" y="93133"/>
            <a:ext cx="6982882" cy="646331"/>
          </a:xfrm>
          <a:prstGeom prst="rect">
            <a:avLst/>
          </a:prstGeom>
          <a:noFill/>
        </p:spPr>
        <p:txBody>
          <a:bodyPr wrap="square" rtlCol="0">
            <a:spAutoFit/>
          </a:bodyPr>
          <a:lstStyle/>
          <a:p>
            <a:pPr algn="ctr"/>
            <a:r>
              <a:rPr lang="fr-FR" b="1" dirty="0"/>
              <a:t>DEPENSES DE FONCTIONNEMENT PAR SERVICES</a:t>
            </a:r>
          </a:p>
          <a:p>
            <a:pPr algn="ctr"/>
            <a:r>
              <a:rPr lang="fr-FR" b="1" dirty="0"/>
              <a:t>PÔLE SERVICE A LA POPULATION</a:t>
            </a:r>
          </a:p>
        </p:txBody>
      </p:sp>
    </p:spTree>
    <p:extLst>
      <p:ext uri="{BB962C8B-B14F-4D97-AF65-F5344CB8AC3E}">
        <p14:creationId xmlns:p14="http://schemas.microsoft.com/office/powerpoint/2010/main" val="4279357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89FC153-F50D-C746-B428-EEA559ADD934}"/>
              </a:ext>
            </a:extLst>
          </p:cNvPr>
          <p:cNvSpPr txBox="1"/>
          <p:nvPr/>
        </p:nvSpPr>
        <p:spPr>
          <a:xfrm>
            <a:off x="2846918" y="93133"/>
            <a:ext cx="6982882" cy="923330"/>
          </a:xfrm>
          <a:prstGeom prst="rect">
            <a:avLst/>
          </a:prstGeom>
          <a:noFill/>
        </p:spPr>
        <p:txBody>
          <a:bodyPr wrap="square" rtlCol="0">
            <a:spAutoFit/>
          </a:bodyPr>
          <a:lstStyle/>
          <a:p>
            <a:pPr algn="ctr"/>
            <a:r>
              <a:rPr lang="fr-FR" b="1" dirty="0"/>
              <a:t>DEPENSES DE FONCTIONNEMENT PAR SERVICES</a:t>
            </a:r>
          </a:p>
          <a:p>
            <a:pPr algn="ctr"/>
            <a:r>
              <a:rPr lang="fr-FR" b="1" dirty="0"/>
              <a:t>PÔLE SERVICE A LA POPULATION</a:t>
            </a:r>
          </a:p>
          <a:p>
            <a:pPr algn="ctr"/>
            <a:endParaRPr lang="fr-FR" b="1" dirty="0"/>
          </a:p>
        </p:txBody>
      </p:sp>
      <p:sp>
        <p:nvSpPr>
          <p:cNvPr id="5" name="ZoneTexte 4">
            <a:extLst>
              <a:ext uri="{FF2B5EF4-FFF2-40B4-BE49-F238E27FC236}">
                <a16:creationId xmlns:a16="http://schemas.microsoft.com/office/drawing/2014/main" id="{DDE356F4-665A-4C11-AB82-6E4E9D4A584E}"/>
              </a:ext>
            </a:extLst>
          </p:cNvPr>
          <p:cNvSpPr txBox="1"/>
          <p:nvPr/>
        </p:nvSpPr>
        <p:spPr>
          <a:xfrm>
            <a:off x="907550" y="2165995"/>
            <a:ext cx="10376899" cy="2944652"/>
          </a:xfrm>
          <a:prstGeom prst="rect">
            <a:avLst/>
          </a:prstGeom>
          <a:noFill/>
          <a:ln w="19050">
            <a:solidFill>
              <a:schemeClr val="accent1"/>
            </a:solidFill>
          </a:ln>
        </p:spPr>
        <p:txBody>
          <a:bodyPr wrap="square">
            <a:spAutoFit/>
          </a:bodyPr>
          <a:lstStyle/>
          <a:p>
            <a:pPr marL="285750" indent="-285750" algn="just">
              <a:lnSpc>
                <a:spcPct val="115000"/>
              </a:lnSpc>
              <a:spcAft>
                <a:spcPts val="1000"/>
              </a:spcAft>
              <a:buFont typeface="Wingdings" panose="05000000000000000000" pitchFamily="2" charset="2"/>
              <a:buChar char="q"/>
            </a:pPr>
            <a:r>
              <a:rPr lang="fr-FR" b="1" dirty="0">
                <a:effectLst/>
                <a:ea typeface="Calibri" panose="020F0502020204030204" pitchFamily="34" charset="0"/>
                <a:cs typeface="Times New Roman" panose="02020603050405020304" pitchFamily="18" charset="0"/>
              </a:rPr>
              <a:t>Les services activités Jeunesse et activités péri et extrascolaire: </a:t>
            </a:r>
            <a:r>
              <a:rPr lang="fr-FR" b="1" dirty="0">
                <a:highlight>
                  <a:srgbClr val="FFFF00"/>
                </a:highlight>
              </a:rPr>
              <a:t>202 100,00 €</a:t>
            </a:r>
            <a:endParaRPr lang="fr-FR" b="1" dirty="0">
              <a:effectLst/>
              <a:highlight>
                <a:srgbClr val="FFFF00"/>
              </a:highlight>
              <a:ea typeface="Calibri" panose="020F0502020204030204" pitchFamily="34" charset="0"/>
              <a:cs typeface="Times New Roman" panose="02020603050405020304" pitchFamily="18" charset="0"/>
            </a:endParaRPr>
          </a:p>
          <a:p>
            <a:pPr marL="1657350" lvl="3" indent="-285750" algn="just">
              <a:lnSpc>
                <a:spcPct val="115000"/>
              </a:lnSpc>
              <a:spcAft>
                <a:spcPts val="1000"/>
              </a:spcAft>
              <a:buFont typeface="Wingdings" panose="05000000000000000000" pitchFamily="2" charset="2"/>
              <a:buChar char="§"/>
            </a:pPr>
            <a:r>
              <a:rPr lang="fr-FR" dirty="0">
                <a:effectLst/>
                <a:ea typeface="Calibri" panose="020F0502020204030204" pitchFamily="34" charset="0"/>
                <a:cs typeface="Times New Roman" panose="02020603050405020304" pitchFamily="18" charset="0"/>
              </a:rPr>
              <a:t>La baisse liée à la réorganisation du service et la reprise progressive des accueils. </a:t>
            </a:r>
          </a:p>
          <a:p>
            <a:pPr marL="1657350" lvl="3" indent="-285750" algn="just">
              <a:lnSpc>
                <a:spcPct val="115000"/>
              </a:lnSpc>
              <a:spcAft>
                <a:spcPts val="1000"/>
              </a:spcAft>
              <a:buFont typeface="Wingdings" panose="05000000000000000000" pitchFamily="2" charset="2"/>
              <a:buChar char="§"/>
            </a:pPr>
            <a:r>
              <a:rPr lang="fr-FR" dirty="0">
                <a:effectLst/>
                <a:ea typeface="Calibri" panose="020F0502020204030204" pitchFamily="34" charset="0"/>
                <a:cs typeface="Times New Roman" panose="02020603050405020304" pitchFamily="18" charset="0"/>
              </a:rPr>
              <a:t>Reconduction de  « Verrières Eté Grandeur Nature ». </a:t>
            </a:r>
            <a:r>
              <a:rPr lang="fr-FR" dirty="0">
                <a:solidFill>
                  <a:srgbClr val="002060"/>
                </a:solidFill>
                <a:effectLst/>
                <a:ea typeface="Calibri" panose="020F0502020204030204" pitchFamily="34" charset="0"/>
                <a:cs typeface="Times New Roman" panose="02020603050405020304" pitchFamily="18" charset="0"/>
              </a:rPr>
              <a:t> </a:t>
            </a:r>
          </a:p>
          <a:p>
            <a:pPr lvl="1" algn="just">
              <a:lnSpc>
                <a:spcPct val="115000"/>
              </a:lnSpc>
              <a:spcAft>
                <a:spcPts val="1000"/>
              </a:spcAft>
            </a:pPr>
            <a:endParaRPr lang="fr-FR" dirty="0">
              <a:solidFill>
                <a:srgbClr val="002060"/>
              </a:solidFill>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q"/>
            </a:pPr>
            <a:r>
              <a:rPr lang="fr-FR" b="1" dirty="0">
                <a:effectLst/>
                <a:ea typeface="Calibri" panose="020F0502020204030204" pitchFamily="34" charset="0"/>
                <a:cs typeface="Times New Roman" panose="02020603050405020304" pitchFamily="18" charset="0"/>
              </a:rPr>
              <a:t>Le service Petite Enfance : </a:t>
            </a:r>
            <a:r>
              <a:rPr lang="fr-FR" b="1" dirty="0">
                <a:highlight>
                  <a:srgbClr val="FFFF00"/>
                </a:highlight>
              </a:rPr>
              <a:t>80 918,96 € </a:t>
            </a:r>
            <a:endParaRPr lang="fr-FR" b="1" dirty="0">
              <a:effectLst/>
              <a:highlight>
                <a:srgbClr val="FFFF00"/>
              </a:highlight>
              <a:ea typeface="Calibri" panose="020F0502020204030204" pitchFamily="34" charset="0"/>
              <a:cs typeface="Times New Roman" panose="02020603050405020304" pitchFamily="18" charset="0"/>
            </a:endParaRPr>
          </a:p>
          <a:p>
            <a:pPr marL="1657350" lvl="3" indent="-285750" algn="just">
              <a:lnSpc>
                <a:spcPct val="115000"/>
              </a:lnSpc>
              <a:spcAft>
                <a:spcPts val="1000"/>
              </a:spcAft>
              <a:buFont typeface="Wingdings" panose="05000000000000000000" pitchFamily="2" charset="2"/>
              <a:buChar char="§"/>
            </a:pPr>
            <a:r>
              <a:rPr lang="fr-FR" dirty="0">
                <a:effectLst/>
                <a:ea typeface="Calibri" panose="020F0502020204030204" pitchFamily="34" charset="0"/>
                <a:cs typeface="Times New Roman" panose="02020603050405020304" pitchFamily="18" charset="0"/>
              </a:rPr>
              <a:t>En dehors des couches, du lait et des petites fournitures diverses, le budget comprend principalement le coût du ménage des quatre structures.</a:t>
            </a:r>
          </a:p>
        </p:txBody>
      </p:sp>
      <p:graphicFrame>
        <p:nvGraphicFramePr>
          <p:cNvPr id="3" name="Tableau 2">
            <a:extLst>
              <a:ext uri="{FF2B5EF4-FFF2-40B4-BE49-F238E27FC236}">
                <a16:creationId xmlns:a16="http://schemas.microsoft.com/office/drawing/2014/main" id="{738FC35C-A1BA-4367-8E58-171A10ACD0CD}"/>
              </a:ext>
            </a:extLst>
          </p:cNvPr>
          <p:cNvGraphicFramePr>
            <a:graphicFrameLocks noGrp="1"/>
          </p:cNvGraphicFramePr>
          <p:nvPr>
            <p:extLst>
              <p:ext uri="{D42A27DB-BD31-4B8C-83A1-F6EECF244321}">
                <p14:modId xmlns:p14="http://schemas.microsoft.com/office/powerpoint/2010/main" val="361516860"/>
              </p:ext>
            </p:extLst>
          </p:nvPr>
        </p:nvGraphicFramePr>
        <p:xfrm>
          <a:off x="907551" y="1567543"/>
          <a:ext cx="10268309" cy="283845"/>
        </p:xfrm>
        <a:graphic>
          <a:graphicData uri="http://schemas.openxmlformats.org/drawingml/2006/table">
            <a:tbl>
              <a:tblPr>
                <a:tableStyleId>{5C22544A-7EE6-4342-B048-85BDC9FD1C3A}</a:tableStyleId>
              </a:tblPr>
              <a:tblGrid>
                <a:gridCol w="3153885">
                  <a:extLst>
                    <a:ext uri="{9D8B030D-6E8A-4147-A177-3AD203B41FA5}">
                      <a16:colId xmlns:a16="http://schemas.microsoft.com/office/drawing/2014/main" val="296455098"/>
                    </a:ext>
                  </a:extLst>
                </a:gridCol>
                <a:gridCol w="2062918">
                  <a:extLst>
                    <a:ext uri="{9D8B030D-6E8A-4147-A177-3AD203B41FA5}">
                      <a16:colId xmlns:a16="http://schemas.microsoft.com/office/drawing/2014/main" val="128258613"/>
                    </a:ext>
                  </a:extLst>
                </a:gridCol>
                <a:gridCol w="2089367">
                  <a:extLst>
                    <a:ext uri="{9D8B030D-6E8A-4147-A177-3AD203B41FA5}">
                      <a16:colId xmlns:a16="http://schemas.microsoft.com/office/drawing/2014/main" val="4196861902"/>
                    </a:ext>
                  </a:extLst>
                </a:gridCol>
                <a:gridCol w="2962139">
                  <a:extLst>
                    <a:ext uri="{9D8B030D-6E8A-4147-A177-3AD203B41FA5}">
                      <a16:colId xmlns:a16="http://schemas.microsoft.com/office/drawing/2014/main" val="554797099"/>
                    </a:ext>
                  </a:extLst>
                </a:gridCol>
              </a:tblGrid>
              <a:tr h="243840">
                <a:tc>
                  <a:txBody>
                    <a:bodyPr/>
                    <a:lstStyle/>
                    <a:p>
                      <a:pPr algn="ctr" fontAlgn="b"/>
                      <a:r>
                        <a:rPr lang="fr-FR" sz="1800" b="1" u="none" strike="noStrike" dirty="0">
                          <a:solidFill>
                            <a:schemeClr val="bg1"/>
                          </a:solidFill>
                          <a:effectLst/>
                        </a:rPr>
                        <a:t>Jeunesse</a:t>
                      </a:r>
                      <a:endParaRPr lang="fr-FR" sz="18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800" u="none" strike="noStrike" dirty="0">
                          <a:effectLst/>
                        </a:rPr>
                        <a:t>               239 835,00 € </a:t>
                      </a:r>
                      <a:endParaRPr lang="fr-FR" sz="18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800" u="none" strike="noStrike" dirty="0">
                          <a:effectLst/>
                        </a:rPr>
                        <a:t>                202 100,00 € </a:t>
                      </a:r>
                      <a:endParaRPr lang="fr-FR" sz="18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800" u="none" strike="noStrike" dirty="0">
                          <a:effectLst/>
                        </a:rPr>
                        <a:t>-                                 37 735,00 € </a:t>
                      </a:r>
                      <a:endParaRPr lang="fr-FR" sz="18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406576518"/>
                  </a:ext>
                </a:extLst>
              </a:tr>
            </a:tbl>
          </a:graphicData>
        </a:graphic>
      </p:graphicFrame>
      <p:graphicFrame>
        <p:nvGraphicFramePr>
          <p:cNvPr id="4" name="Tableau 3">
            <a:extLst>
              <a:ext uri="{FF2B5EF4-FFF2-40B4-BE49-F238E27FC236}">
                <a16:creationId xmlns:a16="http://schemas.microsoft.com/office/drawing/2014/main" id="{F37DDCCC-68C3-4B9C-85E7-80009220BF01}"/>
              </a:ext>
            </a:extLst>
          </p:cNvPr>
          <p:cNvGraphicFramePr>
            <a:graphicFrameLocks noGrp="1"/>
          </p:cNvGraphicFramePr>
          <p:nvPr>
            <p:extLst>
              <p:ext uri="{D42A27DB-BD31-4B8C-83A1-F6EECF244321}">
                <p14:modId xmlns:p14="http://schemas.microsoft.com/office/powerpoint/2010/main" val="4219818447"/>
              </p:ext>
            </p:extLst>
          </p:nvPr>
        </p:nvGraphicFramePr>
        <p:xfrm>
          <a:off x="907551" y="1825625"/>
          <a:ext cx="10376898" cy="283845"/>
        </p:xfrm>
        <a:graphic>
          <a:graphicData uri="http://schemas.openxmlformats.org/drawingml/2006/table">
            <a:tbl>
              <a:tblPr>
                <a:tableStyleId>{5C22544A-7EE6-4342-B048-85BDC9FD1C3A}</a:tableStyleId>
              </a:tblPr>
              <a:tblGrid>
                <a:gridCol w="3133226">
                  <a:extLst>
                    <a:ext uri="{9D8B030D-6E8A-4147-A177-3AD203B41FA5}">
                      <a16:colId xmlns:a16="http://schemas.microsoft.com/office/drawing/2014/main" val="1437648231"/>
                    </a:ext>
                  </a:extLst>
                </a:gridCol>
                <a:gridCol w="2138747">
                  <a:extLst>
                    <a:ext uri="{9D8B030D-6E8A-4147-A177-3AD203B41FA5}">
                      <a16:colId xmlns:a16="http://schemas.microsoft.com/office/drawing/2014/main" val="999253642"/>
                    </a:ext>
                  </a:extLst>
                </a:gridCol>
                <a:gridCol w="2111462">
                  <a:extLst>
                    <a:ext uri="{9D8B030D-6E8A-4147-A177-3AD203B41FA5}">
                      <a16:colId xmlns:a16="http://schemas.microsoft.com/office/drawing/2014/main" val="2736234887"/>
                    </a:ext>
                  </a:extLst>
                </a:gridCol>
                <a:gridCol w="2993463">
                  <a:extLst>
                    <a:ext uri="{9D8B030D-6E8A-4147-A177-3AD203B41FA5}">
                      <a16:colId xmlns:a16="http://schemas.microsoft.com/office/drawing/2014/main" val="3565476835"/>
                    </a:ext>
                  </a:extLst>
                </a:gridCol>
              </a:tblGrid>
              <a:tr h="269346">
                <a:tc>
                  <a:txBody>
                    <a:bodyPr/>
                    <a:lstStyle/>
                    <a:p>
                      <a:pPr algn="ctr" fontAlgn="b"/>
                      <a:r>
                        <a:rPr lang="fr-FR" sz="1800" b="1" u="none" strike="noStrike" dirty="0">
                          <a:solidFill>
                            <a:schemeClr val="bg1"/>
                          </a:solidFill>
                          <a:effectLst/>
                        </a:rPr>
                        <a:t>Petite Enfance</a:t>
                      </a:r>
                      <a:endParaRPr lang="fr-FR" sz="18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800" u="none" strike="noStrike" dirty="0">
                          <a:effectLst/>
                        </a:rPr>
                        <a:t>                 85 831,00 € </a:t>
                      </a:r>
                      <a:endParaRPr lang="fr-FR" sz="18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fr-FR" sz="1800" u="none" strike="noStrike" dirty="0">
                          <a:effectLst/>
                        </a:rPr>
                        <a:t>                  80 918,96 € </a:t>
                      </a:r>
                      <a:endParaRPr lang="fr-FR" sz="18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fr-FR" sz="1800" u="none" strike="noStrike" dirty="0">
                          <a:effectLst/>
                        </a:rPr>
                        <a:t>-                                   4 912,04 € </a:t>
                      </a:r>
                      <a:endParaRPr lang="fr-FR" sz="18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190288020"/>
                  </a:ext>
                </a:extLst>
              </a:tr>
            </a:tbl>
          </a:graphicData>
        </a:graphic>
      </p:graphicFrame>
    </p:spTree>
    <p:extLst>
      <p:ext uri="{BB962C8B-B14F-4D97-AF65-F5344CB8AC3E}">
        <p14:creationId xmlns:p14="http://schemas.microsoft.com/office/powerpoint/2010/main" val="264219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89FC153-F50D-C746-B428-EEA559ADD934}"/>
              </a:ext>
            </a:extLst>
          </p:cNvPr>
          <p:cNvSpPr txBox="1"/>
          <p:nvPr/>
        </p:nvSpPr>
        <p:spPr>
          <a:xfrm>
            <a:off x="2846918" y="93133"/>
            <a:ext cx="6982882" cy="646331"/>
          </a:xfrm>
          <a:prstGeom prst="rect">
            <a:avLst/>
          </a:prstGeom>
          <a:noFill/>
        </p:spPr>
        <p:txBody>
          <a:bodyPr wrap="square" rtlCol="0">
            <a:spAutoFit/>
          </a:bodyPr>
          <a:lstStyle/>
          <a:p>
            <a:pPr algn="ctr"/>
            <a:r>
              <a:rPr lang="fr-FR" b="1" dirty="0"/>
              <a:t>DEPENSES DE FONCTIONNEMENT PAR SERVICES</a:t>
            </a:r>
          </a:p>
          <a:p>
            <a:pPr algn="ctr"/>
            <a:r>
              <a:rPr lang="fr-FR" b="1" dirty="0"/>
              <a:t>PÔLE SERVICE A LA POPULATION</a:t>
            </a:r>
          </a:p>
        </p:txBody>
      </p:sp>
      <p:sp>
        <p:nvSpPr>
          <p:cNvPr id="5" name="ZoneTexte 4">
            <a:extLst>
              <a:ext uri="{FF2B5EF4-FFF2-40B4-BE49-F238E27FC236}">
                <a16:creationId xmlns:a16="http://schemas.microsoft.com/office/drawing/2014/main" id="{D2FE3AE6-F116-4B8F-9FA6-4599BF478EBD}"/>
              </a:ext>
            </a:extLst>
          </p:cNvPr>
          <p:cNvSpPr txBox="1"/>
          <p:nvPr/>
        </p:nvSpPr>
        <p:spPr>
          <a:xfrm>
            <a:off x="592183" y="1626414"/>
            <a:ext cx="11086011" cy="3788858"/>
          </a:xfrm>
          <a:prstGeom prst="rect">
            <a:avLst/>
          </a:prstGeom>
          <a:noFill/>
          <a:ln w="19050">
            <a:solidFill>
              <a:schemeClr val="accent1"/>
            </a:solidFill>
          </a:ln>
        </p:spPr>
        <p:txBody>
          <a:bodyPr wrap="square">
            <a:spAutoFit/>
          </a:bodyPr>
          <a:lstStyle/>
          <a:p>
            <a:pPr marL="285750" indent="-285750" algn="just">
              <a:lnSpc>
                <a:spcPct val="150000"/>
              </a:lnSpc>
              <a:buFont typeface="Wingdings" panose="05000000000000000000" pitchFamily="2" charset="2"/>
              <a:buChar char="q"/>
            </a:pPr>
            <a:r>
              <a:rPr lang="fr-FR" sz="1600" b="1" kern="50" dirty="0">
                <a:ea typeface="Arial Unicode MS"/>
              </a:rPr>
              <a:t>S</a:t>
            </a:r>
            <a:r>
              <a:rPr lang="fr-FR" b="1" kern="50" dirty="0">
                <a:effectLst/>
                <a:ea typeface="Arial Unicode MS"/>
              </a:rPr>
              <a:t>ervice Affaires scolaires : </a:t>
            </a:r>
            <a:r>
              <a:rPr lang="fr-FR" b="1" dirty="0">
                <a:highlight>
                  <a:srgbClr val="FFFF00"/>
                </a:highlight>
              </a:rPr>
              <a:t>613 864,12 € </a:t>
            </a:r>
          </a:p>
          <a:p>
            <a:pPr marL="2114550" lvl="4" indent="-285750" algn="just">
              <a:lnSpc>
                <a:spcPct val="150000"/>
              </a:lnSpc>
              <a:buFont typeface="Wingdings" pitchFamily="2" charset="2"/>
              <a:buChar char="§"/>
            </a:pPr>
            <a:r>
              <a:rPr lang="fr-FR" kern="50" dirty="0">
                <a:ea typeface="Arial Unicode MS"/>
              </a:rPr>
              <a:t>Dépenses de ménage des écoles, les dépenses d’entretien du linge, l’achat des fournitures scolaires, les sorties et transports. </a:t>
            </a:r>
          </a:p>
          <a:p>
            <a:pPr marL="2114550" lvl="4" indent="-285750" algn="just">
              <a:lnSpc>
                <a:spcPct val="150000"/>
              </a:lnSpc>
              <a:buFont typeface="Wingdings" pitchFamily="2" charset="2"/>
              <a:buChar char="§"/>
            </a:pPr>
            <a:r>
              <a:rPr lang="fr-FR" kern="50" dirty="0">
                <a:ea typeface="Arial Unicode MS"/>
              </a:rPr>
              <a:t>dépenses liées à l’obligation  de financement des écoles privées</a:t>
            </a:r>
            <a:endParaRPr lang="fr-FR" b="1" dirty="0">
              <a:highlight>
                <a:srgbClr val="C0C0C0"/>
              </a:highlight>
            </a:endParaRPr>
          </a:p>
          <a:p>
            <a:pPr marL="285750" indent="-285750" algn="just">
              <a:lnSpc>
                <a:spcPct val="150000"/>
              </a:lnSpc>
              <a:buFont typeface="Wingdings" panose="05000000000000000000" pitchFamily="2" charset="2"/>
              <a:buChar char="q"/>
            </a:pPr>
            <a:r>
              <a:rPr lang="fr-FR" b="1" kern="50" dirty="0">
                <a:ea typeface="Arial Unicode MS"/>
              </a:rPr>
              <a:t>Dépenses de restauration : </a:t>
            </a:r>
            <a:r>
              <a:rPr lang="fr-FR" b="1" dirty="0">
                <a:highlight>
                  <a:srgbClr val="FFFF00"/>
                </a:highlight>
              </a:rPr>
              <a:t>292 196,00 €</a:t>
            </a:r>
            <a:endParaRPr lang="fr-FR" b="1" kern="50" dirty="0">
              <a:effectLst/>
              <a:highlight>
                <a:srgbClr val="FFFF00"/>
              </a:highlight>
              <a:ea typeface="Arial Unicode MS"/>
            </a:endParaRPr>
          </a:p>
          <a:p>
            <a:pPr marL="2114550" lvl="4" indent="-285750">
              <a:lnSpc>
                <a:spcPct val="150000"/>
              </a:lnSpc>
              <a:buFont typeface="Wingdings" panose="05000000000000000000" pitchFamily="2" charset="2"/>
              <a:buChar char="§"/>
            </a:pPr>
            <a:r>
              <a:rPr lang="fr-FR" kern="50" dirty="0">
                <a:effectLst/>
                <a:ea typeface="Calibri" panose="020F0502020204030204" pitchFamily="34" charset="0"/>
              </a:rPr>
              <a:t>prise en charge par la Ville des repas du personnel de surveillance de cantine, dans le cadre de l’accompagnement pédagogique sur le temps méridien ;</a:t>
            </a:r>
          </a:p>
          <a:p>
            <a:pPr marL="2114550" lvl="4" indent="-285750">
              <a:lnSpc>
                <a:spcPct val="150000"/>
              </a:lnSpc>
              <a:buFont typeface="Wingdings" panose="05000000000000000000" pitchFamily="2" charset="2"/>
              <a:buChar char="§"/>
            </a:pPr>
            <a:r>
              <a:rPr lang="fr-FR" kern="50" dirty="0">
                <a:effectLst/>
                <a:ea typeface="Calibri" panose="020F0502020204030204" pitchFamily="34" charset="0"/>
              </a:rPr>
              <a:t>prise en charge par la Ville de la compensation entre le coût d’un repas composé par la société API Restauration et le montant du repas facturé aux parents selon le quotient familial. </a:t>
            </a:r>
            <a:r>
              <a:rPr lang="fr-FR" u="none" strike="noStrike" kern="50" dirty="0">
                <a:effectLst/>
                <a:ea typeface="Arial Unicode MS"/>
              </a:rPr>
              <a:t> </a:t>
            </a:r>
          </a:p>
        </p:txBody>
      </p:sp>
      <p:graphicFrame>
        <p:nvGraphicFramePr>
          <p:cNvPr id="3" name="Tableau 2">
            <a:extLst>
              <a:ext uri="{FF2B5EF4-FFF2-40B4-BE49-F238E27FC236}">
                <a16:creationId xmlns:a16="http://schemas.microsoft.com/office/drawing/2014/main" id="{3B0ECA6B-2298-4BA4-9117-42EB6E8D0066}"/>
              </a:ext>
            </a:extLst>
          </p:cNvPr>
          <p:cNvGraphicFramePr>
            <a:graphicFrameLocks noGrp="1"/>
          </p:cNvGraphicFramePr>
          <p:nvPr>
            <p:extLst>
              <p:ext uri="{D42A27DB-BD31-4B8C-83A1-F6EECF244321}">
                <p14:modId xmlns:p14="http://schemas.microsoft.com/office/powerpoint/2010/main" val="2551316388"/>
              </p:ext>
            </p:extLst>
          </p:nvPr>
        </p:nvGraphicFramePr>
        <p:xfrm>
          <a:off x="592184" y="736289"/>
          <a:ext cx="11086010" cy="269346"/>
        </p:xfrm>
        <a:graphic>
          <a:graphicData uri="http://schemas.openxmlformats.org/drawingml/2006/table">
            <a:tbl>
              <a:tblPr>
                <a:tableStyleId>{5C22544A-7EE6-4342-B048-85BDC9FD1C3A}</a:tableStyleId>
              </a:tblPr>
              <a:tblGrid>
                <a:gridCol w="3405039">
                  <a:extLst>
                    <a:ext uri="{9D8B030D-6E8A-4147-A177-3AD203B41FA5}">
                      <a16:colId xmlns:a16="http://schemas.microsoft.com/office/drawing/2014/main" val="32828899"/>
                    </a:ext>
                  </a:extLst>
                </a:gridCol>
                <a:gridCol w="2227195">
                  <a:extLst>
                    <a:ext uri="{9D8B030D-6E8A-4147-A177-3AD203B41FA5}">
                      <a16:colId xmlns:a16="http://schemas.microsoft.com/office/drawing/2014/main" val="540405514"/>
                    </a:ext>
                  </a:extLst>
                </a:gridCol>
                <a:gridCol w="2255752">
                  <a:extLst>
                    <a:ext uri="{9D8B030D-6E8A-4147-A177-3AD203B41FA5}">
                      <a16:colId xmlns:a16="http://schemas.microsoft.com/office/drawing/2014/main" val="2630062427"/>
                    </a:ext>
                  </a:extLst>
                </a:gridCol>
                <a:gridCol w="3198024">
                  <a:extLst>
                    <a:ext uri="{9D8B030D-6E8A-4147-A177-3AD203B41FA5}">
                      <a16:colId xmlns:a16="http://schemas.microsoft.com/office/drawing/2014/main" val="2658936808"/>
                    </a:ext>
                  </a:extLst>
                </a:gridCol>
              </a:tblGrid>
              <a:tr h="269346">
                <a:tc>
                  <a:txBody>
                    <a:bodyPr/>
                    <a:lstStyle/>
                    <a:p>
                      <a:pPr algn="ctr" fontAlgn="b"/>
                      <a:r>
                        <a:rPr lang="fr-FR" sz="1600" b="1" u="none" strike="noStrike" dirty="0">
                          <a:solidFill>
                            <a:schemeClr val="bg1"/>
                          </a:solidFill>
                          <a:effectLst/>
                        </a:rPr>
                        <a:t>Scolaire</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423 684,00 €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fr-FR" sz="1600" u="none" strike="noStrike" dirty="0">
                          <a:effectLst/>
                        </a:rPr>
                        <a:t>                613 864,12 €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fr-FR" sz="1600" u="none" strike="noStrike" dirty="0">
                          <a:effectLst/>
                        </a:rPr>
                        <a:t>                                190 180,12 €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609347832"/>
                  </a:ext>
                </a:extLst>
              </a:tr>
            </a:tbl>
          </a:graphicData>
        </a:graphic>
      </p:graphicFrame>
      <p:graphicFrame>
        <p:nvGraphicFramePr>
          <p:cNvPr id="4" name="Tableau 3">
            <a:extLst>
              <a:ext uri="{FF2B5EF4-FFF2-40B4-BE49-F238E27FC236}">
                <a16:creationId xmlns:a16="http://schemas.microsoft.com/office/drawing/2014/main" id="{84A675B4-634B-4412-9F8D-F764E7C340C3}"/>
              </a:ext>
            </a:extLst>
          </p:cNvPr>
          <p:cNvGraphicFramePr>
            <a:graphicFrameLocks noGrp="1"/>
          </p:cNvGraphicFramePr>
          <p:nvPr>
            <p:extLst>
              <p:ext uri="{D42A27DB-BD31-4B8C-83A1-F6EECF244321}">
                <p14:modId xmlns:p14="http://schemas.microsoft.com/office/powerpoint/2010/main" val="146587945"/>
              </p:ext>
            </p:extLst>
          </p:nvPr>
        </p:nvGraphicFramePr>
        <p:xfrm>
          <a:off x="592184" y="1002460"/>
          <a:ext cx="11086010" cy="538692"/>
        </p:xfrm>
        <a:graphic>
          <a:graphicData uri="http://schemas.openxmlformats.org/drawingml/2006/table">
            <a:tbl>
              <a:tblPr>
                <a:tableStyleId>{5C22544A-7EE6-4342-B048-85BDC9FD1C3A}</a:tableStyleId>
              </a:tblPr>
              <a:tblGrid>
                <a:gridCol w="3405039">
                  <a:extLst>
                    <a:ext uri="{9D8B030D-6E8A-4147-A177-3AD203B41FA5}">
                      <a16:colId xmlns:a16="http://schemas.microsoft.com/office/drawing/2014/main" val="3655063401"/>
                    </a:ext>
                  </a:extLst>
                </a:gridCol>
                <a:gridCol w="2227195">
                  <a:extLst>
                    <a:ext uri="{9D8B030D-6E8A-4147-A177-3AD203B41FA5}">
                      <a16:colId xmlns:a16="http://schemas.microsoft.com/office/drawing/2014/main" val="2999668565"/>
                    </a:ext>
                  </a:extLst>
                </a:gridCol>
                <a:gridCol w="2255752">
                  <a:extLst>
                    <a:ext uri="{9D8B030D-6E8A-4147-A177-3AD203B41FA5}">
                      <a16:colId xmlns:a16="http://schemas.microsoft.com/office/drawing/2014/main" val="2492310691"/>
                    </a:ext>
                  </a:extLst>
                </a:gridCol>
                <a:gridCol w="3198024">
                  <a:extLst>
                    <a:ext uri="{9D8B030D-6E8A-4147-A177-3AD203B41FA5}">
                      <a16:colId xmlns:a16="http://schemas.microsoft.com/office/drawing/2014/main" val="3903053784"/>
                    </a:ext>
                  </a:extLst>
                </a:gridCol>
              </a:tblGrid>
              <a:tr h="269346">
                <a:tc>
                  <a:txBody>
                    <a:bodyPr/>
                    <a:lstStyle/>
                    <a:p>
                      <a:pPr algn="ctr" fontAlgn="b"/>
                      <a:r>
                        <a:rPr lang="fr-FR" sz="1600" b="1" u="none" strike="noStrike" dirty="0">
                          <a:solidFill>
                            <a:schemeClr val="bg1"/>
                          </a:solidFill>
                          <a:effectLst/>
                        </a:rPr>
                        <a:t>Restauration</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288 000,00 €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fr-FR" sz="1600" u="none" strike="noStrike" dirty="0">
                          <a:effectLst/>
                        </a:rPr>
                        <a:t>                292 196,00 €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fr-FR" sz="1600" u="none" strike="noStrike" dirty="0">
                          <a:effectLst/>
                        </a:rPr>
                        <a:t>                                    4 196,00 €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92917524"/>
                  </a:ext>
                </a:extLst>
              </a:tr>
              <a:tr h="269346">
                <a:tc>
                  <a:txBody>
                    <a:bodyPr/>
                    <a:lstStyle/>
                    <a:p>
                      <a:pPr algn="ctr" fontAlgn="b"/>
                      <a:r>
                        <a:rPr lang="fr-FR" sz="1600" b="1" u="none" strike="noStrike" dirty="0">
                          <a:solidFill>
                            <a:schemeClr val="bg1"/>
                          </a:solidFill>
                          <a:effectLst/>
                        </a:rPr>
                        <a:t>Classes transplantées</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75 000,00 €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fr-FR" sz="1600" u="none" strike="noStrike" dirty="0">
                          <a:effectLst/>
                        </a:rPr>
                        <a:t>                  71 871,00 €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fr-FR" sz="1600" u="none" strike="noStrike" dirty="0">
                          <a:effectLst/>
                        </a:rPr>
                        <a:t>-                                   3 129,00 €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128835144"/>
                  </a:ext>
                </a:extLst>
              </a:tr>
            </a:tbl>
          </a:graphicData>
        </a:graphic>
      </p:graphicFrame>
    </p:spTree>
    <p:extLst>
      <p:ext uri="{BB962C8B-B14F-4D97-AF65-F5344CB8AC3E}">
        <p14:creationId xmlns:p14="http://schemas.microsoft.com/office/powerpoint/2010/main" val="1973281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89FC153-F50D-C746-B428-EEA559ADD934}"/>
              </a:ext>
            </a:extLst>
          </p:cNvPr>
          <p:cNvSpPr txBox="1"/>
          <p:nvPr/>
        </p:nvSpPr>
        <p:spPr>
          <a:xfrm>
            <a:off x="2846918" y="93133"/>
            <a:ext cx="6982882" cy="646331"/>
          </a:xfrm>
          <a:prstGeom prst="rect">
            <a:avLst/>
          </a:prstGeom>
          <a:noFill/>
        </p:spPr>
        <p:txBody>
          <a:bodyPr wrap="square" rtlCol="0">
            <a:spAutoFit/>
          </a:bodyPr>
          <a:lstStyle/>
          <a:p>
            <a:pPr algn="ctr"/>
            <a:r>
              <a:rPr lang="fr-FR" b="1" dirty="0"/>
              <a:t>DEPENSES DE FONCTIONNEMENT PAR SERVICES</a:t>
            </a:r>
          </a:p>
          <a:p>
            <a:pPr algn="ctr"/>
            <a:r>
              <a:rPr lang="fr-FR" b="1" dirty="0"/>
              <a:t>PÔLE SERVICE A LA POPULATION</a:t>
            </a:r>
          </a:p>
        </p:txBody>
      </p:sp>
      <p:sp>
        <p:nvSpPr>
          <p:cNvPr id="5" name="ZoneTexte 4">
            <a:extLst>
              <a:ext uri="{FF2B5EF4-FFF2-40B4-BE49-F238E27FC236}">
                <a16:creationId xmlns:a16="http://schemas.microsoft.com/office/drawing/2014/main" id="{D2FE3AE6-F116-4B8F-9FA6-4599BF478EBD}"/>
              </a:ext>
            </a:extLst>
          </p:cNvPr>
          <p:cNvSpPr txBox="1"/>
          <p:nvPr/>
        </p:nvSpPr>
        <p:spPr>
          <a:xfrm>
            <a:off x="882127" y="2188228"/>
            <a:ext cx="10138826" cy="3170099"/>
          </a:xfrm>
          <a:prstGeom prst="rect">
            <a:avLst/>
          </a:prstGeom>
          <a:noFill/>
          <a:ln w="19050">
            <a:solidFill>
              <a:schemeClr val="accent1"/>
            </a:solidFill>
          </a:ln>
        </p:spPr>
        <p:txBody>
          <a:bodyPr wrap="square">
            <a:spAutoFit/>
          </a:bodyPr>
          <a:lstStyle/>
          <a:p>
            <a:pPr marL="285750" indent="-285750" algn="just">
              <a:lnSpc>
                <a:spcPct val="150000"/>
              </a:lnSpc>
              <a:buFont typeface="Wingdings" panose="05000000000000000000" pitchFamily="2" charset="2"/>
              <a:buChar char="q"/>
            </a:pPr>
            <a:r>
              <a:rPr lang="fr-FR" sz="1600" b="1" kern="50" dirty="0">
                <a:effectLst/>
                <a:ea typeface="Arial Unicode MS"/>
              </a:rPr>
              <a:t>Vie associative : </a:t>
            </a:r>
            <a:r>
              <a:rPr lang="fr-FR" sz="1600" b="1" dirty="0">
                <a:highlight>
                  <a:srgbClr val="FFFF00"/>
                </a:highlight>
              </a:rPr>
              <a:t>378 940,00 €</a:t>
            </a:r>
            <a:endParaRPr lang="fr-FR" sz="1600" b="1" kern="50" dirty="0">
              <a:effectLst/>
              <a:highlight>
                <a:srgbClr val="FFFF00"/>
              </a:highlight>
              <a:ea typeface="Arial Unicode MS"/>
            </a:endParaRPr>
          </a:p>
          <a:p>
            <a:pPr marL="1200150" lvl="2" indent="-285750" algn="just">
              <a:buFont typeface="Wingdings" panose="05000000000000000000" pitchFamily="2" charset="2"/>
              <a:buChar char="§"/>
            </a:pPr>
            <a:r>
              <a:rPr lang="fr-FR" sz="1600" kern="50" dirty="0">
                <a:effectLst/>
                <a:ea typeface="Arial Unicode MS"/>
              </a:rPr>
              <a:t>subventions versées aux associations. </a:t>
            </a:r>
            <a:r>
              <a:rPr lang="fr-FR" sz="1600" kern="50" dirty="0">
                <a:ea typeface="Arial Unicode MS"/>
              </a:rPr>
              <a:t>(</a:t>
            </a:r>
            <a:r>
              <a:rPr lang="fr-FR" sz="1600" kern="50" dirty="0">
                <a:effectLst/>
                <a:ea typeface="Arial Unicode MS"/>
              </a:rPr>
              <a:t>baisse liée au rattachement des « subventions aux écoles privées » au budget scol</a:t>
            </a:r>
            <a:r>
              <a:rPr lang="fr-FR" sz="1600" kern="50" dirty="0">
                <a:ea typeface="Arial Unicode MS"/>
              </a:rPr>
              <a:t>aire)</a:t>
            </a:r>
            <a:endParaRPr lang="fr-FR" sz="1600" kern="50" dirty="0">
              <a:effectLst/>
              <a:ea typeface="Arial Unicode MS"/>
            </a:endParaRPr>
          </a:p>
          <a:p>
            <a:pPr marL="285750" indent="-285750" algn="just">
              <a:lnSpc>
                <a:spcPct val="150000"/>
              </a:lnSpc>
              <a:buFont typeface="Wingdings" panose="05000000000000000000" pitchFamily="2" charset="2"/>
              <a:buChar char="q"/>
            </a:pPr>
            <a:r>
              <a:rPr lang="fr-FR" sz="1600" kern="50" dirty="0">
                <a:effectLst/>
                <a:ea typeface="Arial Unicode MS"/>
              </a:rPr>
              <a:t> </a:t>
            </a:r>
            <a:r>
              <a:rPr lang="fr-FR" sz="1600" b="1" kern="50" dirty="0">
                <a:effectLst/>
                <a:ea typeface="Arial Unicode MS"/>
              </a:rPr>
              <a:t>Relations citoyennes : </a:t>
            </a:r>
            <a:r>
              <a:rPr lang="fr-FR" sz="1600" b="1" dirty="0"/>
              <a:t>41 500,00 € </a:t>
            </a:r>
            <a:endParaRPr lang="fr-FR" sz="1600" b="1" kern="50" dirty="0">
              <a:effectLst/>
              <a:ea typeface="Arial Unicode MS"/>
            </a:endParaRPr>
          </a:p>
          <a:p>
            <a:pPr marL="1200150" lvl="2" indent="-285750" algn="just">
              <a:buFont typeface="Wingdings" panose="05000000000000000000" pitchFamily="2" charset="2"/>
              <a:buChar char="§"/>
            </a:pPr>
            <a:r>
              <a:rPr lang="fr-FR" sz="1600" kern="50" dirty="0">
                <a:effectLst/>
                <a:ea typeface="Arial Unicode MS"/>
              </a:rPr>
              <a:t>baisse liée à une diminution du montant des achats de matériels administratifs</a:t>
            </a:r>
          </a:p>
          <a:p>
            <a:pPr marL="1200150" lvl="2" indent="-285750" algn="just">
              <a:buFont typeface="Wingdings" panose="05000000000000000000" pitchFamily="2" charset="2"/>
              <a:buChar char="§"/>
            </a:pPr>
            <a:r>
              <a:rPr lang="fr-FR" sz="1600" kern="50" dirty="0">
                <a:effectLst/>
                <a:ea typeface="Arial Unicode MS"/>
              </a:rPr>
              <a:t>diminution prévisible des frais d’affranchissement grâce à la poursuite de la politique de dématérialisation.</a:t>
            </a:r>
          </a:p>
          <a:p>
            <a:pPr marL="285750" indent="-285750" algn="just">
              <a:lnSpc>
                <a:spcPct val="150000"/>
              </a:lnSpc>
              <a:buFont typeface="Wingdings" panose="05000000000000000000" pitchFamily="2" charset="2"/>
              <a:buChar char="q"/>
            </a:pPr>
            <a:r>
              <a:rPr lang="fr-FR" sz="1600" kern="50" dirty="0">
                <a:effectLst/>
                <a:ea typeface="Arial Unicode MS"/>
              </a:rPr>
              <a:t> </a:t>
            </a:r>
            <a:r>
              <a:rPr lang="fr-FR" sz="1600" b="1" kern="50" dirty="0">
                <a:effectLst/>
                <a:ea typeface="Arial Unicode MS"/>
              </a:rPr>
              <a:t>Sports et loisirs : </a:t>
            </a:r>
            <a:r>
              <a:rPr lang="fr-FR" sz="1600" b="1" dirty="0"/>
              <a:t>35 875,00 €</a:t>
            </a:r>
            <a:endParaRPr lang="fr-FR" sz="1600" b="1" kern="50" dirty="0">
              <a:effectLst/>
              <a:ea typeface="Arial Unicode MS"/>
            </a:endParaRPr>
          </a:p>
          <a:p>
            <a:pPr marL="1200150" lvl="2" indent="-285750" algn="just">
              <a:buFont typeface="Wingdings" panose="05000000000000000000" pitchFamily="2" charset="2"/>
              <a:buChar char="§"/>
            </a:pPr>
            <a:r>
              <a:rPr lang="fr-FR" sz="1600" kern="50" dirty="0">
                <a:ea typeface="Arial Unicode MS"/>
              </a:rPr>
              <a:t>N</a:t>
            </a:r>
            <a:r>
              <a:rPr lang="fr-FR" sz="1600" kern="50" dirty="0">
                <a:effectLst/>
                <a:ea typeface="Arial Unicode MS"/>
              </a:rPr>
              <a:t>ouvelle répartition budgétaire des crédits, (achat de matériel pour la maintenance et entretien.) liée à création du service « Activités sportives et Vie associative ». </a:t>
            </a:r>
          </a:p>
          <a:p>
            <a:pPr marL="1200150" lvl="2" indent="-285750" algn="just">
              <a:buFont typeface="Wingdings" panose="05000000000000000000" pitchFamily="2" charset="2"/>
              <a:buChar char="§"/>
            </a:pPr>
            <a:r>
              <a:rPr lang="fr-FR" sz="1600" kern="50" dirty="0">
                <a:ea typeface="Arial Unicode MS"/>
              </a:rPr>
              <a:t>M</a:t>
            </a:r>
            <a:r>
              <a:rPr lang="fr-FR" sz="1600" kern="50" dirty="0">
                <a:effectLst/>
                <a:ea typeface="Arial Unicode MS"/>
              </a:rPr>
              <a:t>ise en œuvre d’actions issues des Assises de la jeunesse. </a:t>
            </a:r>
          </a:p>
        </p:txBody>
      </p:sp>
      <p:graphicFrame>
        <p:nvGraphicFramePr>
          <p:cNvPr id="3" name="Tableau 2">
            <a:extLst>
              <a:ext uri="{FF2B5EF4-FFF2-40B4-BE49-F238E27FC236}">
                <a16:creationId xmlns:a16="http://schemas.microsoft.com/office/drawing/2014/main" id="{E6B73641-D41F-483C-80F3-B4F3C584CB8F}"/>
              </a:ext>
            </a:extLst>
          </p:cNvPr>
          <p:cNvGraphicFramePr>
            <a:graphicFrameLocks noGrp="1"/>
          </p:cNvGraphicFramePr>
          <p:nvPr>
            <p:extLst>
              <p:ext uri="{D42A27DB-BD31-4B8C-83A1-F6EECF244321}">
                <p14:modId xmlns:p14="http://schemas.microsoft.com/office/powerpoint/2010/main" val="2257194148"/>
              </p:ext>
            </p:extLst>
          </p:nvPr>
        </p:nvGraphicFramePr>
        <p:xfrm>
          <a:off x="882126" y="1179320"/>
          <a:ext cx="10138824" cy="269346"/>
        </p:xfrm>
        <a:graphic>
          <a:graphicData uri="http://schemas.openxmlformats.org/drawingml/2006/table">
            <a:tbl>
              <a:tblPr>
                <a:tableStyleId>{5C22544A-7EE6-4342-B048-85BDC9FD1C3A}</a:tableStyleId>
              </a:tblPr>
              <a:tblGrid>
                <a:gridCol w="3114114">
                  <a:extLst>
                    <a:ext uri="{9D8B030D-6E8A-4147-A177-3AD203B41FA5}">
                      <a16:colId xmlns:a16="http://schemas.microsoft.com/office/drawing/2014/main" val="3271672297"/>
                    </a:ext>
                  </a:extLst>
                </a:gridCol>
                <a:gridCol w="2036904">
                  <a:extLst>
                    <a:ext uri="{9D8B030D-6E8A-4147-A177-3AD203B41FA5}">
                      <a16:colId xmlns:a16="http://schemas.microsoft.com/office/drawing/2014/main" val="860755982"/>
                    </a:ext>
                  </a:extLst>
                </a:gridCol>
                <a:gridCol w="2063021">
                  <a:extLst>
                    <a:ext uri="{9D8B030D-6E8A-4147-A177-3AD203B41FA5}">
                      <a16:colId xmlns:a16="http://schemas.microsoft.com/office/drawing/2014/main" val="3661578341"/>
                    </a:ext>
                  </a:extLst>
                </a:gridCol>
                <a:gridCol w="2924785">
                  <a:extLst>
                    <a:ext uri="{9D8B030D-6E8A-4147-A177-3AD203B41FA5}">
                      <a16:colId xmlns:a16="http://schemas.microsoft.com/office/drawing/2014/main" val="2713329789"/>
                    </a:ext>
                  </a:extLst>
                </a:gridCol>
              </a:tblGrid>
              <a:tr h="269346">
                <a:tc>
                  <a:txBody>
                    <a:bodyPr/>
                    <a:lstStyle/>
                    <a:p>
                      <a:pPr algn="ctr" fontAlgn="b"/>
                      <a:r>
                        <a:rPr lang="fr-FR" sz="1600" b="1" u="none" strike="noStrike" dirty="0">
                          <a:solidFill>
                            <a:schemeClr val="bg1"/>
                          </a:solidFill>
                          <a:effectLst/>
                        </a:rPr>
                        <a:t>Vie associative*</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563 850,00 €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fr-FR" sz="1600" u="none" strike="noStrike" dirty="0">
                          <a:effectLst/>
                        </a:rPr>
                        <a:t>                378 940,00 €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fr-FR" sz="1600" u="none" strike="noStrike" dirty="0">
                          <a:effectLst/>
                        </a:rPr>
                        <a:t>                          - 184 910,00 €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288008794"/>
                  </a:ext>
                </a:extLst>
              </a:tr>
            </a:tbl>
          </a:graphicData>
        </a:graphic>
      </p:graphicFrame>
      <p:graphicFrame>
        <p:nvGraphicFramePr>
          <p:cNvPr id="4" name="Tableau 3">
            <a:extLst>
              <a:ext uri="{FF2B5EF4-FFF2-40B4-BE49-F238E27FC236}">
                <a16:creationId xmlns:a16="http://schemas.microsoft.com/office/drawing/2014/main" id="{F3E20880-9DDD-40FF-9501-6A0485FC3CA1}"/>
              </a:ext>
            </a:extLst>
          </p:cNvPr>
          <p:cNvGraphicFramePr>
            <a:graphicFrameLocks noGrp="1"/>
          </p:cNvGraphicFramePr>
          <p:nvPr>
            <p:extLst>
              <p:ext uri="{D42A27DB-BD31-4B8C-83A1-F6EECF244321}">
                <p14:modId xmlns:p14="http://schemas.microsoft.com/office/powerpoint/2010/main" val="615802335"/>
              </p:ext>
            </p:extLst>
          </p:nvPr>
        </p:nvGraphicFramePr>
        <p:xfrm>
          <a:off x="882126" y="1421677"/>
          <a:ext cx="10138825" cy="253365"/>
        </p:xfrm>
        <a:graphic>
          <a:graphicData uri="http://schemas.openxmlformats.org/drawingml/2006/table">
            <a:tbl>
              <a:tblPr>
                <a:tableStyleId>{5C22544A-7EE6-4342-B048-85BDC9FD1C3A}</a:tableStyleId>
              </a:tblPr>
              <a:tblGrid>
                <a:gridCol w="3092816">
                  <a:extLst>
                    <a:ext uri="{9D8B030D-6E8A-4147-A177-3AD203B41FA5}">
                      <a16:colId xmlns:a16="http://schemas.microsoft.com/office/drawing/2014/main" val="292567384"/>
                    </a:ext>
                  </a:extLst>
                </a:gridCol>
                <a:gridCol w="2335182">
                  <a:extLst>
                    <a:ext uri="{9D8B030D-6E8A-4147-A177-3AD203B41FA5}">
                      <a16:colId xmlns:a16="http://schemas.microsoft.com/office/drawing/2014/main" val="3432733646"/>
                    </a:ext>
                  </a:extLst>
                </a:gridCol>
                <a:gridCol w="2604172">
                  <a:extLst>
                    <a:ext uri="{9D8B030D-6E8A-4147-A177-3AD203B41FA5}">
                      <a16:colId xmlns:a16="http://schemas.microsoft.com/office/drawing/2014/main" val="1424685378"/>
                    </a:ext>
                  </a:extLst>
                </a:gridCol>
                <a:gridCol w="2106655">
                  <a:extLst>
                    <a:ext uri="{9D8B030D-6E8A-4147-A177-3AD203B41FA5}">
                      <a16:colId xmlns:a16="http://schemas.microsoft.com/office/drawing/2014/main" val="2442544997"/>
                    </a:ext>
                  </a:extLst>
                </a:gridCol>
              </a:tblGrid>
              <a:tr h="0">
                <a:tc>
                  <a:txBody>
                    <a:bodyPr/>
                    <a:lstStyle/>
                    <a:p>
                      <a:pPr algn="ctr" fontAlgn="b"/>
                      <a:r>
                        <a:rPr lang="fr-FR" sz="1600" b="1" u="none" strike="noStrike" dirty="0">
                          <a:solidFill>
                            <a:schemeClr val="bg1"/>
                          </a:solidFill>
                          <a:effectLst/>
                        </a:rPr>
                        <a:t>Relations citoyennes*</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43 750,00 €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dirty="0">
                          <a:effectLst/>
                        </a:rPr>
                        <a:t>                  41 500,00 €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600" u="none" strike="noStrike" dirty="0">
                          <a:effectLst/>
                        </a:rPr>
                        <a:t>- 2 250,00 € </a:t>
                      </a:r>
                      <a:endParaRPr lang="fr-F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085599"/>
                  </a:ext>
                </a:extLst>
              </a:tr>
            </a:tbl>
          </a:graphicData>
        </a:graphic>
      </p:graphicFrame>
      <p:graphicFrame>
        <p:nvGraphicFramePr>
          <p:cNvPr id="6" name="Tableau 5">
            <a:extLst>
              <a:ext uri="{FF2B5EF4-FFF2-40B4-BE49-F238E27FC236}">
                <a16:creationId xmlns:a16="http://schemas.microsoft.com/office/drawing/2014/main" id="{1BA67E65-4A7F-42E5-9F9E-3E0DA4A33869}"/>
              </a:ext>
            </a:extLst>
          </p:cNvPr>
          <p:cNvGraphicFramePr>
            <a:graphicFrameLocks noGrp="1"/>
          </p:cNvGraphicFramePr>
          <p:nvPr>
            <p:extLst>
              <p:ext uri="{D42A27DB-BD31-4B8C-83A1-F6EECF244321}">
                <p14:modId xmlns:p14="http://schemas.microsoft.com/office/powerpoint/2010/main" val="2028745868"/>
              </p:ext>
            </p:extLst>
          </p:nvPr>
        </p:nvGraphicFramePr>
        <p:xfrm>
          <a:off x="882125" y="1691023"/>
          <a:ext cx="10138825" cy="497205"/>
        </p:xfrm>
        <a:graphic>
          <a:graphicData uri="http://schemas.openxmlformats.org/drawingml/2006/table">
            <a:tbl>
              <a:tblPr>
                <a:tableStyleId>{5C22544A-7EE6-4342-B048-85BDC9FD1C3A}</a:tableStyleId>
              </a:tblPr>
              <a:tblGrid>
                <a:gridCol w="3066510">
                  <a:extLst>
                    <a:ext uri="{9D8B030D-6E8A-4147-A177-3AD203B41FA5}">
                      <a16:colId xmlns:a16="http://schemas.microsoft.com/office/drawing/2014/main" val="2554034262"/>
                    </a:ext>
                  </a:extLst>
                </a:gridCol>
                <a:gridCol w="2361488">
                  <a:extLst>
                    <a:ext uri="{9D8B030D-6E8A-4147-A177-3AD203B41FA5}">
                      <a16:colId xmlns:a16="http://schemas.microsoft.com/office/drawing/2014/main" val="1347095741"/>
                    </a:ext>
                  </a:extLst>
                </a:gridCol>
                <a:gridCol w="2604172">
                  <a:extLst>
                    <a:ext uri="{9D8B030D-6E8A-4147-A177-3AD203B41FA5}">
                      <a16:colId xmlns:a16="http://schemas.microsoft.com/office/drawing/2014/main" val="3070400939"/>
                    </a:ext>
                  </a:extLst>
                </a:gridCol>
                <a:gridCol w="2106655">
                  <a:extLst>
                    <a:ext uri="{9D8B030D-6E8A-4147-A177-3AD203B41FA5}">
                      <a16:colId xmlns:a16="http://schemas.microsoft.com/office/drawing/2014/main" val="52058765"/>
                    </a:ext>
                  </a:extLst>
                </a:gridCol>
              </a:tblGrid>
              <a:tr h="441376">
                <a:tc>
                  <a:txBody>
                    <a:bodyPr/>
                    <a:lstStyle/>
                    <a:p>
                      <a:pPr algn="ctr" fontAlgn="b"/>
                      <a:r>
                        <a:rPr lang="fr-FR" sz="1600" b="1" u="none" strike="noStrike" dirty="0">
                          <a:solidFill>
                            <a:schemeClr val="bg1"/>
                          </a:solidFill>
                          <a:effectLst/>
                        </a:rPr>
                        <a:t>Sports et loisirs*</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14 080,00 €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dirty="0">
                          <a:effectLst/>
                        </a:rPr>
                        <a:t>                  35 875,00 €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600" u="none" strike="noStrike" dirty="0">
                          <a:effectLst/>
                        </a:rPr>
                        <a:t>                              21 795,00 € </a:t>
                      </a:r>
                      <a:endParaRPr lang="fr-F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78990276"/>
                  </a:ext>
                </a:extLst>
              </a:tr>
            </a:tbl>
          </a:graphicData>
        </a:graphic>
      </p:graphicFrame>
    </p:spTree>
    <p:extLst>
      <p:ext uri="{BB962C8B-B14F-4D97-AF65-F5344CB8AC3E}">
        <p14:creationId xmlns:p14="http://schemas.microsoft.com/office/powerpoint/2010/main" val="2190542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843602F2-774B-734E-857F-A0E1C33C9969}"/>
              </a:ext>
            </a:extLst>
          </p:cNvPr>
          <p:cNvGraphicFramePr>
            <a:graphicFrameLocks/>
          </p:cNvGraphicFramePr>
          <p:nvPr>
            <p:extLst>
              <p:ext uri="{D42A27DB-BD31-4B8C-83A1-F6EECF244321}">
                <p14:modId xmlns:p14="http://schemas.microsoft.com/office/powerpoint/2010/main" val="1081936264"/>
              </p:ext>
            </p:extLst>
          </p:nvPr>
        </p:nvGraphicFramePr>
        <p:xfrm>
          <a:off x="1105786" y="1092199"/>
          <a:ext cx="9257413" cy="4255977"/>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a:extLst>
              <a:ext uri="{FF2B5EF4-FFF2-40B4-BE49-F238E27FC236}">
                <a16:creationId xmlns:a16="http://schemas.microsoft.com/office/drawing/2014/main" id="{113ECA22-36EA-1341-8CA8-0954AE3189A9}"/>
              </a:ext>
            </a:extLst>
          </p:cNvPr>
          <p:cNvSpPr txBox="1"/>
          <p:nvPr/>
        </p:nvSpPr>
        <p:spPr>
          <a:xfrm>
            <a:off x="1105786" y="254000"/>
            <a:ext cx="9803514" cy="646331"/>
          </a:xfrm>
          <a:prstGeom prst="rect">
            <a:avLst/>
          </a:prstGeom>
          <a:noFill/>
        </p:spPr>
        <p:txBody>
          <a:bodyPr wrap="square" rtlCol="0">
            <a:spAutoFit/>
          </a:bodyPr>
          <a:lstStyle/>
          <a:p>
            <a:pPr algn="ctr"/>
            <a:r>
              <a:rPr lang="fr-FR" b="1" dirty="0"/>
              <a:t>DEPENSES DE FONCTIONNEMENT PAR SERVICES</a:t>
            </a:r>
          </a:p>
          <a:p>
            <a:pPr algn="ctr"/>
            <a:r>
              <a:rPr lang="fr-FR" b="1" dirty="0"/>
              <a:t>DIRECTION GENERALE DES SERVICES</a:t>
            </a:r>
          </a:p>
        </p:txBody>
      </p:sp>
    </p:spTree>
    <p:extLst>
      <p:ext uri="{BB962C8B-B14F-4D97-AF65-F5344CB8AC3E}">
        <p14:creationId xmlns:p14="http://schemas.microsoft.com/office/powerpoint/2010/main" val="3294136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3ECA22-36EA-1341-8CA8-0954AE3189A9}"/>
              </a:ext>
            </a:extLst>
          </p:cNvPr>
          <p:cNvSpPr txBox="1"/>
          <p:nvPr/>
        </p:nvSpPr>
        <p:spPr>
          <a:xfrm>
            <a:off x="2751667" y="254000"/>
            <a:ext cx="7069666" cy="646331"/>
          </a:xfrm>
          <a:prstGeom prst="rect">
            <a:avLst/>
          </a:prstGeom>
          <a:noFill/>
        </p:spPr>
        <p:txBody>
          <a:bodyPr wrap="square" rtlCol="0">
            <a:spAutoFit/>
          </a:bodyPr>
          <a:lstStyle/>
          <a:p>
            <a:pPr algn="ctr"/>
            <a:r>
              <a:rPr lang="fr-FR" b="1" dirty="0"/>
              <a:t>DEPENSES DE FONCTIONNEMENT PAR SERVICES</a:t>
            </a:r>
          </a:p>
          <a:p>
            <a:pPr algn="ctr"/>
            <a:r>
              <a:rPr lang="fr-FR" b="1" dirty="0"/>
              <a:t>DIRECTION GENERALE DES SERVICES</a:t>
            </a:r>
          </a:p>
        </p:txBody>
      </p:sp>
      <p:sp>
        <p:nvSpPr>
          <p:cNvPr id="5" name="ZoneTexte 4">
            <a:extLst>
              <a:ext uri="{FF2B5EF4-FFF2-40B4-BE49-F238E27FC236}">
                <a16:creationId xmlns:a16="http://schemas.microsoft.com/office/drawing/2014/main" id="{95F5E381-BE1D-47BE-9668-581A27721364}"/>
              </a:ext>
            </a:extLst>
          </p:cNvPr>
          <p:cNvSpPr txBox="1"/>
          <p:nvPr/>
        </p:nvSpPr>
        <p:spPr>
          <a:xfrm>
            <a:off x="466997" y="1326822"/>
            <a:ext cx="10947400" cy="4204356"/>
          </a:xfrm>
          <a:prstGeom prst="rect">
            <a:avLst/>
          </a:prstGeom>
          <a:noFill/>
          <a:ln w="19050">
            <a:solidFill>
              <a:schemeClr val="accent1"/>
            </a:solidFill>
          </a:ln>
        </p:spPr>
        <p:txBody>
          <a:bodyPr wrap="square">
            <a:spAutoFit/>
          </a:bodyPr>
          <a:lstStyle/>
          <a:p>
            <a:pPr marL="171450" indent="-171450" algn="just">
              <a:lnSpc>
                <a:spcPct val="150000"/>
              </a:lnSpc>
              <a:buFont typeface="Wingdings" panose="05000000000000000000" pitchFamily="2" charset="2"/>
              <a:buChar char="q"/>
            </a:pPr>
            <a:r>
              <a:rPr lang="fr-FR" b="1" kern="50" dirty="0">
                <a:ea typeface="Arial Unicode MS"/>
              </a:rPr>
              <a:t> S</a:t>
            </a:r>
            <a:r>
              <a:rPr lang="fr-FR" b="1" kern="50" dirty="0">
                <a:effectLst/>
                <a:ea typeface="Arial Unicode MS"/>
              </a:rPr>
              <a:t>ervice Communication – Evénementiel : </a:t>
            </a:r>
            <a:r>
              <a:rPr lang="fr-FR" b="1" dirty="0">
                <a:highlight>
                  <a:srgbClr val="FFFF00"/>
                </a:highlight>
              </a:rPr>
              <a:t>196 500,00 € </a:t>
            </a:r>
            <a:endParaRPr lang="fr-FR" b="1" kern="50" dirty="0">
              <a:effectLst/>
              <a:highlight>
                <a:srgbClr val="FFFF00"/>
              </a:highlight>
              <a:ea typeface="Arial Unicode MS"/>
            </a:endParaRPr>
          </a:p>
          <a:p>
            <a:pPr marL="1085850" lvl="2" indent="-171450" algn="just">
              <a:lnSpc>
                <a:spcPct val="150000"/>
              </a:lnSpc>
              <a:buFont typeface="Wingdings" panose="05000000000000000000" pitchFamily="2" charset="2"/>
              <a:buChar char="§"/>
            </a:pPr>
            <a:r>
              <a:rPr lang="fr-FR" kern="50" dirty="0">
                <a:ea typeface="Arial Unicode MS"/>
              </a:rPr>
              <a:t>R</a:t>
            </a:r>
            <a:r>
              <a:rPr lang="fr-FR" kern="50" dirty="0">
                <a:effectLst/>
                <a:ea typeface="Arial Unicode MS"/>
              </a:rPr>
              <a:t>eprise complète des activités (Maintien ponctuel de captation, objets de communication, vœux du Maire, renouvellement de matériels, …) </a:t>
            </a:r>
          </a:p>
          <a:p>
            <a:pPr marL="1085850" lvl="2" indent="-171450" algn="just">
              <a:lnSpc>
                <a:spcPct val="150000"/>
              </a:lnSpc>
              <a:buFont typeface="Wingdings" panose="05000000000000000000" pitchFamily="2" charset="2"/>
              <a:buChar char="§"/>
            </a:pPr>
            <a:r>
              <a:rPr lang="fr-FR" kern="50" dirty="0">
                <a:ea typeface="Arial Unicode MS"/>
              </a:rPr>
              <a:t>E</a:t>
            </a:r>
            <a:r>
              <a:rPr lang="fr-FR" kern="50" dirty="0">
                <a:effectLst/>
                <a:ea typeface="Arial Unicode MS"/>
              </a:rPr>
              <a:t>vènements nouveaux mais ponctuels (Hommage à Louise de Vilmorin, …). </a:t>
            </a:r>
          </a:p>
          <a:p>
            <a:pPr marL="1085850" lvl="2" indent="-171450" algn="just">
              <a:lnSpc>
                <a:spcPct val="150000"/>
              </a:lnSpc>
              <a:buFont typeface="Wingdings" panose="05000000000000000000" pitchFamily="2" charset="2"/>
              <a:buChar char="§"/>
            </a:pPr>
            <a:r>
              <a:rPr lang="fr-FR" kern="50" dirty="0">
                <a:ea typeface="Arial Unicode MS"/>
              </a:rPr>
              <a:t>Baisse </a:t>
            </a:r>
            <a:r>
              <a:rPr lang="fr-FR" kern="50" dirty="0">
                <a:effectLst/>
                <a:ea typeface="Arial Unicode MS"/>
              </a:rPr>
              <a:t>de 15 k€ liée aux nouveaux marchés passés pour le Mensuel et la réalisation en interne du maquettage de cette publication</a:t>
            </a:r>
          </a:p>
          <a:p>
            <a:pPr marL="171450" indent="-171450" algn="just">
              <a:lnSpc>
                <a:spcPct val="150000"/>
              </a:lnSpc>
              <a:buFont typeface="Wingdings" panose="05000000000000000000" pitchFamily="2" charset="2"/>
              <a:buChar char="q"/>
            </a:pPr>
            <a:r>
              <a:rPr lang="fr-FR" kern="50" dirty="0">
                <a:effectLst/>
                <a:ea typeface="Arial Unicode MS"/>
              </a:rPr>
              <a:t> </a:t>
            </a:r>
            <a:r>
              <a:rPr lang="fr-FR" b="1" kern="50" dirty="0">
                <a:ea typeface="Arial Unicode MS"/>
              </a:rPr>
              <a:t>S</a:t>
            </a:r>
            <a:r>
              <a:rPr lang="fr-FR" b="1" kern="50" dirty="0">
                <a:effectLst/>
                <a:ea typeface="Arial Unicode MS"/>
              </a:rPr>
              <a:t>ervice des Affaires Culturelles: </a:t>
            </a:r>
            <a:r>
              <a:rPr lang="fr-FR" b="1" dirty="0">
                <a:highlight>
                  <a:srgbClr val="FFFF00"/>
                </a:highlight>
              </a:rPr>
              <a:t>534 825,44 € </a:t>
            </a:r>
            <a:endParaRPr lang="fr-FR" b="1" kern="50" dirty="0">
              <a:effectLst/>
              <a:highlight>
                <a:srgbClr val="FFFF00"/>
              </a:highlight>
              <a:ea typeface="Arial Unicode MS"/>
            </a:endParaRPr>
          </a:p>
          <a:p>
            <a:pPr marL="1085850" lvl="2" indent="-171450" algn="just">
              <a:lnSpc>
                <a:spcPct val="150000"/>
              </a:lnSpc>
              <a:buFont typeface="Wingdings" panose="05000000000000000000" pitchFamily="2" charset="2"/>
              <a:buChar char="§"/>
            </a:pPr>
            <a:r>
              <a:rPr lang="fr-FR" kern="50" dirty="0">
                <a:effectLst/>
                <a:ea typeface="Arial Unicode MS"/>
              </a:rPr>
              <a:t>Report du Festival Hors scène initialement prévu en 2021. </a:t>
            </a:r>
          </a:p>
          <a:p>
            <a:pPr marL="1085850" lvl="2" indent="-171450" algn="just">
              <a:lnSpc>
                <a:spcPct val="150000"/>
              </a:lnSpc>
              <a:buFont typeface="Wingdings" panose="05000000000000000000" pitchFamily="2" charset="2"/>
              <a:buChar char="§"/>
            </a:pPr>
            <a:r>
              <a:rPr lang="fr-FR" kern="50" dirty="0">
                <a:effectLst/>
                <a:ea typeface="Arial Unicode MS"/>
              </a:rPr>
              <a:t>Hommage à Louise de Vilmorin à l’occasion des 120 ans de sa naissance. </a:t>
            </a:r>
          </a:p>
          <a:p>
            <a:pPr marL="1085850" lvl="2" indent="-171450" algn="just">
              <a:lnSpc>
                <a:spcPct val="150000"/>
              </a:lnSpc>
              <a:buFont typeface="Wingdings" panose="05000000000000000000" pitchFamily="2" charset="2"/>
              <a:buChar char="§"/>
            </a:pPr>
            <a:r>
              <a:rPr lang="fr-FR" kern="50" dirty="0">
                <a:ea typeface="Arial Unicode MS"/>
              </a:rPr>
              <a:t>B</a:t>
            </a:r>
            <a:r>
              <a:rPr lang="fr-FR" kern="50" dirty="0">
                <a:effectLst/>
                <a:ea typeface="Arial Unicode MS"/>
              </a:rPr>
              <a:t>udget Médiathèque révisé à la baisse compte tenu de la fermeture de Malraux</a:t>
            </a:r>
          </a:p>
        </p:txBody>
      </p:sp>
      <p:graphicFrame>
        <p:nvGraphicFramePr>
          <p:cNvPr id="3" name="Tableau 2">
            <a:extLst>
              <a:ext uri="{FF2B5EF4-FFF2-40B4-BE49-F238E27FC236}">
                <a16:creationId xmlns:a16="http://schemas.microsoft.com/office/drawing/2014/main" id="{2366A1ED-EBE5-4B2E-B60D-4895D0FA5F4F}"/>
              </a:ext>
            </a:extLst>
          </p:cNvPr>
          <p:cNvGraphicFramePr>
            <a:graphicFrameLocks noGrp="1"/>
          </p:cNvGraphicFramePr>
          <p:nvPr>
            <p:extLst>
              <p:ext uri="{D42A27DB-BD31-4B8C-83A1-F6EECF244321}">
                <p14:modId xmlns:p14="http://schemas.microsoft.com/office/powerpoint/2010/main" val="658935084"/>
              </p:ext>
            </p:extLst>
          </p:nvPr>
        </p:nvGraphicFramePr>
        <p:xfrm>
          <a:off x="466997" y="844231"/>
          <a:ext cx="10947399" cy="538692"/>
        </p:xfrm>
        <a:graphic>
          <a:graphicData uri="http://schemas.openxmlformats.org/drawingml/2006/table">
            <a:tbl>
              <a:tblPr>
                <a:tableStyleId>{5C22544A-7EE6-4342-B048-85BDC9FD1C3A}</a:tableStyleId>
              </a:tblPr>
              <a:tblGrid>
                <a:gridCol w="3362466">
                  <a:extLst>
                    <a:ext uri="{9D8B030D-6E8A-4147-A177-3AD203B41FA5}">
                      <a16:colId xmlns:a16="http://schemas.microsoft.com/office/drawing/2014/main" val="252364194"/>
                    </a:ext>
                  </a:extLst>
                </a:gridCol>
                <a:gridCol w="2199348">
                  <a:extLst>
                    <a:ext uri="{9D8B030D-6E8A-4147-A177-3AD203B41FA5}">
                      <a16:colId xmlns:a16="http://schemas.microsoft.com/office/drawing/2014/main" val="1392439774"/>
                    </a:ext>
                  </a:extLst>
                </a:gridCol>
                <a:gridCol w="2227547">
                  <a:extLst>
                    <a:ext uri="{9D8B030D-6E8A-4147-A177-3AD203B41FA5}">
                      <a16:colId xmlns:a16="http://schemas.microsoft.com/office/drawing/2014/main" val="4022581256"/>
                    </a:ext>
                  </a:extLst>
                </a:gridCol>
                <a:gridCol w="3158038">
                  <a:extLst>
                    <a:ext uri="{9D8B030D-6E8A-4147-A177-3AD203B41FA5}">
                      <a16:colId xmlns:a16="http://schemas.microsoft.com/office/drawing/2014/main" val="1010299102"/>
                    </a:ext>
                  </a:extLst>
                </a:gridCol>
              </a:tblGrid>
              <a:tr h="269346">
                <a:tc>
                  <a:txBody>
                    <a:bodyPr/>
                    <a:lstStyle/>
                    <a:p>
                      <a:pPr algn="ctr" fontAlgn="b"/>
                      <a:r>
                        <a:rPr lang="fr-FR" sz="1600" b="1" u="none" strike="noStrike" dirty="0">
                          <a:solidFill>
                            <a:schemeClr val="bg1"/>
                          </a:solidFill>
                          <a:effectLst/>
                        </a:rPr>
                        <a:t>Communication - Evénementiel</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211 665,00 €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fr-FR" sz="1600" u="none" strike="noStrike" dirty="0">
                          <a:effectLst/>
                        </a:rPr>
                        <a:t>                196 500,00 €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fr-FR" sz="1600" u="none" strike="noStrike" dirty="0">
                          <a:effectLst/>
                        </a:rPr>
                        <a:t>-                                 15 165,00 €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3263884665"/>
                  </a:ext>
                </a:extLst>
              </a:tr>
              <a:tr h="269346">
                <a:tc>
                  <a:txBody>
                    <a:bodyPr/>
                    <a:lstStyle/>
                    <a:p>
                      <a:pPr algn="ctr" fontAlgn="b"/>
                      <a:r>
                        <a:rPr lang="fr-FR" sz="1600" b="1" u="none" strike="noStrike" dirty="0">
                          <a:solidFill>
                            <a:schemeClr val="bg1"/>
                          </a:solidFill>
                          <a:effectLst/>
                        </a:rPr>
                        <a:t>Activités culturelles</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534 543,00 €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fr-FR" sz="1600" u="none" strike="noStrike" dirty="0">
                          <a:effectLst/>
                        </a:rPr>
                        <a:t>                534 825,44 €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fr-FR" sz="1600" u="none" strike="noStrike" dirty="0">
                          <a:effectLst/>
                        </a:rPr>
                        <a:t>                                       282,44 €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373093241"/>
                  </a:ext>
                </a:extLst>
              </a:tr>
            </a:tbl>
          </a:graphicData>
        </a:graphic>
      </p:graphicFrame>
    </p:spTree>
    <p:extLst>
      <p:ext uri="{BB962C8B-B14F-4D97-AF65-F5344CB8AC3E}">
        <p14:creationId xmlns:p14="http://schemas.microsoft.com/office/powerpoint/2010/main" val="30850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3ECA22-36EA-1341-8CA8-0954AE3189A9}"/>
              </a:ext>
            </a:extLst>
          </p:cNvPr>
          <p:cNvSpPr txBox="1"/>
          <p:nvPr/>
        </p:nvSpPr>
        <p:spPr>
          <a:xfrm>
            <a:off x="2751667" y="254000"/>
            <a:ext cx="7069666" cy="646331"/>
          </a:xfrm>
          <a:prstGeom prst="rect">
            <a:avLst/>
          </a:prstGeom>
          <a:noFill/>
        </p:spPr>
        <p:txBody>
          <a:bodyPr wrap="square" rtlCol="0">
            <a:spAutoFit/>
          </a:bodyPr>
          <a:lstStyle/>
          <a:p>
            <a:pPr algn="ctr"/>
            <a:r>
              <a:rPr lang="fr-FR" b="1" dirty="0"/>
              <a:t>DEPENSES DE FONCTIONNEMENT PAR SERVICES</a:t>
            </a:r>
          </a:p>
          <a:p>
            <a:pPr algn="ctr"/>
            <a:r>
              <a:rPr lang="fr-FR" b="1" dirty="0"/>
              <a:t>DIRECTION GENERALE DES SERVICES</a:t>
            </a:r>
          </a:p>
        </p:txBody>
      </p:sp>
      <p:sp>
        <p:nvSpPr>
          <p:cNvPr id="5" name="ZoneTexte 4">
            <a:extLst>
              <a:ext uri="{FF2B5EF4-FFF2-40B4-BE49-F238E27FC236}">
                <a16:creationId xmlns:a16="http://schemas.microsoft.com/office/drawing/2014/main" id="{95F5E381-BE1D-47BE-9668-581A27721364}"/>
              </a:ext>
            </a:extLst>
          </p:cNvPr>
          <p:cNvSpPr txBox="1"/>
          <p:nvPr/>
        </p:nvSpPr>
        <p:spPr>
          <a:xfrm>
            <a:off x="556622" y="1713700"/>
            <a:ext cx="10915869" cy="3277820"/>
          </a:xfrm>
          <a:prstGeom prst="rect">
            <a:avLst/>
          </a:prstGeom>
          <a:noFill/>
          <a:ln w="19050">
            <a:solidFill>
              <a:schemeClr val="accent1"/>
            </a:solidFill>
          </a:ln>
        </p:spPr>
        <p:txBody>
          <a:bodyPr wrap="square">
            <a:spAutoFit/>
          </a:bodyPr>
          <a:lstStyle/>
          <a:p>
            <a:pPr marL="285750" indent="-285750" algn="just">
              <a:lnSpc>
                <a:spcPct val="150000"/>
              </a:lnSpc>
              <a:buFont typeface="Wingdings" panose="05000000000000000000" pitchFamily="2" charset="2"/>
              <a:buChar char="q"/>
            </a:pPr>
            <a:r>
              <a:rPr lang="fr-FR" b="1" kern="50" dirty="0">
                <a:effectLst/>
                <a:ea typeface="Arial Unicode MS"/>
              </a:rPr>
              <a:t> Administration générale : </a:t>
            </a:r>
            <a:r>
              <a:rPr lang="fr-FR" b="1" dirty="0">
                <a:highlight>
                  <a:srgbClr val="FFFF00"/>
                </a:highlight>
              </a:rPr>
              <a:t>110 500,00 € </a:t>
            </a:r>
            <a:endParaRPr lang="fr-FR" b="1" kern="50" dirty="0">
              <a:effectLst/>
              <a:highlight>
                <a:srgbClr val="FFFF00"/>
              </a:highlight>
              <a:ea typeface="Arial Unicode MS"/>
            </a:endParaRPr>
          </a:p>
          <a:p>
            <a:pPr algn="just">
              <a:lnSpc>
                <a:spcPct val="150000"/>
              </a:lnSpc>
            </a:pPr>
            <a:r>
              <a:rPr lang="fr-FR" kern="50" dirty="0">
                <a:ea typeface="Arial Unicode MS"/>
              </a:rPr>
              <a:t>A</a:t>
            </a:r>
            <a:r>
              <a:rPr lang="fr-FR" kern="50" dirty="0">
                <a:effectLst/>
                <a:ea typeface="Arial Unicode MS"/>
              </a:rPr>
              <a:t>ugmentation  liée </a:t>
            </a:r>
          </a:p>
          <a:p>
            <a:pPr marL="1085850" lvl="2" indent="-171450" algn="just">
              <a:buFont typeface="Wingdings" panose="05000000000000000000" pitchFamily="2" charset="2"/>
              <a:buChar char="§"/>
            </a:pPr>
            <a:r>
              <a:rPr lang="fr-FR" kern="50" dirty="0">
                <a:ea typeface="Calibri" panose="020F0502020204030204" pitchFamily="34" charset="0"/>
              </a:rPr>
              <a:t>40 K€ : </a:t>
            </a:r>
            <a:r>
              <a:rPr lang="fr-FR" kern="50" dirty="0">
                <a:effectLst/>
                <a:ea typeface="Calibri" panose="020F0502020204030204" pitchFamily="34" charset="0"/>
              </a:rPr>
              <a:t>mise en place de la navette en lien avec la CPS </a:t>
            </a:r>
          </a:p>
          <a:p>
            <a:pPr marL="1085850" lvl="2" indent="-171450" algn="just">
              <a:buFont typeface="Wingdings" panose="05000000000000000000" pitchFamily="2" charset="2"/>
              <a:buChar char="§"/>
            </a:pPr>
            <a:r>
              <a:rPr lang="fr-FR" kern="50" dirty="0">
                <a:effectLst/>
                <a:ea typeface="Calibri" panose="020F0502020204030204" pitchFamily="34" charset="0"/>
              </a:rPr>
              <a:t>La mise en œuvre d’actions / interventions restant à déterminer dans le cadre de la prévention spécialisée, en partenariat avec la CPS et le Conseil départemental </a:t>
            </a:r>
            <a:endParaRPr lang="fr-FR" kern="50" dirty="0">
              <a:ea typeface="Calibri" panose="020F0502020204030204" pitchFamily="34" charset="0"/>
            </a:endParaRPr>
          </a:p>
          <a:p>
            <a:pPr marL="1085850" lvl="2" indent="-171450" algn="just">
              <a:buFont typeface="Wingdings" panose="05000000000000000000" pitchFamily="2" charset="2"/>
              <a:buChar char="§"/>
            </a:pPr>
            <a:r>
              <a:rPr lang="fr-FR" kern="50" dirty="0">
                <a:ea typeface="Calibri" panose="020F0502020204030204" pitchFamily="34" charset="0"/>
              </a:rPr>
              <a:t>20 K€ : La </a:t>
            </a:r>
            <a:r>
              <a:rPr lang="fr-FR" kern="50" dirty="0">
                <a:effectLst/>
                <a:ea typeface="Calibri" panose="020F0502020204030204" pitchFamily="34" charset="0"/>
              </a:rPr>
              <a:t>mise en œuvre des projets et actions dans le cadre du CLSPD, dont celui du label « Point justice » </a:t>
            </a:r>
            <a:endParaRPr lang="fr-FR" kern="50" dirty="0">
              <a:effectLst/>
              <a:ea typeface="Arial Unicode MS"/>
            </a:endParaRPr>
          </a:p>
          <a:p>
            <a:pPr marL="171450" lvl="0" indent="-171450" algn="just">
              <a:lnSpc>
                <a:spcPct val="150000"/>
              </a:lnSpc>
              <a:buFont typeface="Wingdings" panose="05000000000000000000" pitchFamily="2" charset="2"/>
              <a:buChar char="q"/>
            </a:pPr>
            <a:r>
              <a:rPr lang="fr-FR" kern="50" dirty="0">
                <a:effectLst/>
                <a:ea typeface="Arial Unicode MS"/>
              </a:rPr>
              <a:t>  </a:t>
            </a:r>
            <a:r>
              <a:rPr lang="fr-FR" b="1" kern="50" dirty="0">
                <a:effectLst/>
                <a:ea typeface="Arial Unicode MS"/>
              </a:rPr>
              <a:t>La Police municipale : </a:t>
            </a:r>
            <a:r>
              <a:rPr lang="fr-FR" b="1" dirty="0">
                <a:highlight>
                  <a:srgbClr val="FFFF00"/>
                </a:highlight>
              </a:rPr>
              <a:t>67 800,00 € </a:t>
            </a:r>
            <a:endParaRPr lang="fr-FR" b="1" kern="50" dirty="0">
              <a:effectLst/>
              <a:highlight>
                <a:srgbClr val="FFFF00"/>
              </a:highlight>
              <a:ea typeface="Arial Unicode MS"/>
            </a:endParaRPr>
          </a:p>
          <a:p>
            <a:pPr marL="1200150" lvl="2" indent="-285750" algn="just">
              <a:buFont typeface="Wingdings" panose="05000000000000000000" pitchFamily="2" charset="2"/>
              <a:buChar char="§"/>
            </a:pPr>
            <a:r>
              <a:rPr lang="fr-FR" kern="50" dirty="0">
                <a:effectLst/>
                <a:ea typeface="Arial Unicode MS"/>
              </a:rPr>
              <a:t>L’augmentation : coûts de fonctionnement concernant la vidéo surveillance qui sera progressivement mise en place en 2022.</a:t>
            </a:r>
          </a:p>
        </p:txBody>
      </p:sp>
      <p:graphicFrame>
        <p:nvGraphicFramePr>
          <p:cNvPr id="3" name="Tableau 2">
            <a:extLst>
              <a:ext uri="{FF2B5EF4-FFF2-40B4-BE49-F238E27FC236}">
                <a16:creationId xmlns:a16="http://schemas.microsoft.com/office/drawing/2014/main" id="{D5B4E4F9-5955-48B7-974F-BC35204891E7}"/>
              </a:ext>
            </a:extLst>
          </p:cNvPr>
          <p:cNvGraphicFramePr>
            <a:graphicFrameLocks noGrp="1"/>
          </p:cNvGraphicFramePr>
          <p:nvPr>
            <p:extLst>
              <p:ext uri="{D42A27DB-BD31-4B8C-83A1-F6EECF244321}">
                <p14:modId xmlns:p14="http://schemas.microsoft.com/office/powerpoint/2010/main" val="1973286724"/>
              </p:ext>
            </p:extLst>
          </p:nvPr>
        </p:nvGraphicFramePr>
        <p:xfrm>
          <a:off x="556621" y="1170594"/>
          <a:ext cx="10915870" cy="538692"/>
        </p:xfrm>
        <a:graphic>
          <a:graphicData uri="http://schemas.openxmlformats.org/drawingml/2006/table">
            <a:tbl>
              <a:tblPr>
                <a:tableStyleId>{5C22544A-7EE6-4342-B048-85BDC9FD1C3A}</a:tableStyleId>
              </a:tblPr>
              <a:tblGrid>
                <a:gridCol w="3352782">
                  <a:extLst>
                    <a:ext uri="{9D8B030D-6E8A-4147-A177-3AD203B41FA5}">
                      <a16:colId xmlns:a16="http://schemas.microsoft.com/office/drawing/2014/main" val="1777597942"/>
                    </a:ext>
                  </a:extLst>
                </a:gridCol>
                <a:gridCol w="2193014">
                  <a:extLst>
                    <a:ext uri="{9D8B030D-6E8A-4147-A177-3AD203B41FA5}">
                      <a16:colId xmlns:a16="http://schemas.microsoft.com/office/drawing/2014/main" val="2661612514"/>
                    </a:ext>
                  </a:extLst>
                </a:gridCol>
                <a:gridCol w="2221131">
                  <a:extLst>
                    <a:ext uri="{9D8B030D-6E8A-4147-A177-3AD203B41FA5}">
                      <a16:colId xmlns:a16="http://schemas.microsoft.com/office/drawing/2014/main" val="83599513"/>
                    </a:ext>
                  </a:extLst>
                </a:gridCol>
                <a:gridCol w="3148943">
                  <a:extLst>
                    <a:ext uri="{9D8B030D-6E8A-4147-A177-3AD203B41FA5}">
                      <a16:colId xmlns:a16="http://schemas.microsoft.com/office/drawing/2014/main" val="2025523043"/>
                    </a:ext>
                  </a:extLst>
                </a:gridCol>
              </a:tblGrid>
              <a:tr h="269346">
                <a:tc>
                  <a:txBody>
                    <a:bodyPr/>
                    <a:lstStyle/>
                    <a:p>
                      <a:pPr algn="ctr" fontAlgn="b"/>
                      <a:r>
                        <a:rPr lang="fr-FR" sz="1600" b="1" u="none" strike="noStrike" dirty="0">
                          <a:solidFill>
                            <a:schemeClr val="bg1"/>
                          </a:solidFill>
                          <a:effectLst/>
                        </a:rPr>
                        <a:t>Administration générale</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24 600,00 €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110 500,00 €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85 900,00 €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3959800363"/>
                  </a:ext>
                </a:extLst>
              </a:tr>
              <a:tr h="269346">
                <a:tc>
                  <a:txBody>
                    <a:bodyPr/>
                    <a:lstStyle/>
                    <a:p>
                      <a:pPr algn="ctr" fontAlgn="b"/>
                      <a:r>
                        <a:rPr lang="fr-FR" sz="1600" b="1" u="none" strike="noStrike" dirty="0">
                          <a:solidFill>
                            <a:schemeClr val="bg1"/>
                          </a:solidFill>
                          <a:effectLst/>
                        </a:rPr>
                        <a:t>Police municipale</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a:effectLst/>
                        </a:rPr>
                        <a:t>                 35 627,00 € </a:t>
                      </a:r>
                      <a:endParaRPr lang="fr-FR" sz="16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67 800,00 €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r>
                        <a:rPr lang="fr-FR" sz="1600" u="none" strike="noStrike" dirty="0">
                          <a:effectLst/>
                        </a:rPr>
                        <a:t>                                  32 173,00 € </a:t>
                      </a:r>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762561366"/>
                  </a:ext>
                </a:extLst>
              </a:tr>
            </a:tbl>
          </a:graphicData>
        </a:graphic>
      </p:graphicFrame>
    </p:spTree>
    <p:extLst>
      <p:ext uri="{BB962C8B-B14F-4D97-AF65-F5344CB8AC3E}">
        <p14:creationId xmlns:p14="http://schemas.microsoft.com/office/powerpoint/2010/main" val="1771149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80440669-3E0F-EE41-AF7B-EF29E8BD88EA}"/>
              </a:ext>
            </a:extLst>
          </p:cNvPr>
          <p:cNvGraphicFramePr>
            <a:graphicFrameLocks noGrp="1"/>
          </p:cNvGraphicFramePr>
          <p:nvPr>
            <p:extLst>
              <p:ext uri="{D42A27DB-BD31-4B8C-83A1-F6EECF244321}">
                <p14:modId xmlns:p14="http://schemas.microsoft.com/office/powerpoint/2010/main" val="3683278329"/>
              </p:ext>
            </p:extLst>
          </p:nvPr>
        </p:nvGraphicFramePr>
        <p:xfrm>
          <a:off x="304802" y="977462"/>
          <a:ext cx="7429500" cy="5244465"/>
        </p:xfrm>
        <a:graphic>
          <a:graphicData uri="http://schemas.openxmlformats.org/drawingml/2006/table">
            <a:tbl>
              <a:tblPr>
                <a:tableStyleId>{5C22544A-7EE6-4342-B048-85BDC9FD1C3A}</a:tableStyleId>
              </a:tblPr>
              <a:tblGrid>
                <a:gridCol w="2060026">
                  <a:extLst>
                    <a:ext uri="{9D8B030D-6E8A-4147-A177-3AD203B41FA5}">
                      <a16:colId xmlns:a16="http://schemas.microsoft.com/office/drawing/2014/main" val="781366872"/>
                    </a:ext>
                  </a:extLst>
                </a:gridCol>
                <a:gridCol w="1917487">
                  <a:extLst>
                    <a:ext uri="{9D8B030D-6E8A-4147-A177-3AD203B41FA5}">
                      <a16:colId xmlns:a16="http://schemas.microsoft.com/office/drawing/2014/main" val="3026762276"/>
                    </a:ext>
                  </a:extLst>
                </a:gridCol>
                <a:gridCol w="1908278">
                  <a:extLst>
                    <a:ext uri="{9D8B030D-6E8A-4147-A177-3AD203B41FA5}">
                      <a16:colId xmlns:a16="http://schemas.microsoft.com/office/drawing/2014/main" val="1933713963"/>
                    </a:ext>
                  </a:extLst>
                </a:gridCol>
                <a:gridCol w="1543709">
                  <a:extLst>
                    <a:ext uri="{9D8B030D-6E8A-4147-A177-3AD203B41FA5}">
                      <a16:colId xmlns:a16="http://schemas.microsoft.com/office/drawing/2014/main" val="3432188445"/>
                    </a:ext>
                  </a:extLst>
                </a:gridCol>
              </a:tblGrid>
              <a:tr h="218998">
                <a:tc>
                  <a:txBody>
                    <a:bodyPr/>
                    <a:lstStyle/>
                    <a:p>
                      <a:pPr algn="ctr" fontAlgn="b"/>
                      <a:r>
                        <a:rPr lang="fr-FR" sz="1400" b="1" u="none" strike="noStrike" dirty="0">
                          <a:solidFill>
                            <a:schemeClr val="bg1"/>
                          </a:solidFill>
                          <a:effectLst/>
                        </a:rPr>
                        <a:t>POLE RESSOURCES</a:t>
                      </a:r>
                      <a:endParaRPr lang="fr-FR" sz="1400" b="1" i="0" u="none" strike="noStrike" dirty="0">
                        <a:solidFill>
                          <a:schemeClr val="bg1"/>
                        </a:solidFill>
                        <a:effectLst/>
                        <a:latin typeface="Calibri" panose="020F0502020204030204" pitchFamily="34" charset="0"/>
                      </a:endParaRPr>
                    </a:p>
                  </a:txBody>
                  <a:tcPr marL="9525" marR="9525" marT="9525" marB="0" anchor="b">
                    <a:solidFill>
                      <a:srgbClr val="00B0F0"/>
                    </a:solidFill>
                  </a:tcPr>
                </a:tc>
                <a:tc>
                  <a:txBody>
                    <a:bodyPr/>
                    <a:lstStyle/>
                    <a:p>
                      <a:pPr algn="l"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6311110"/>
                  </a:ext>
                </a:extLst>
              </a:tr>
              <a:tr h="423593">
                <a:tc>
                  <a:txBody>
                    <a:bodyPr/>
                    <a:lstStyle/>
                    <a:p>
                      <a:pPr algn="ctr" fontAlgn="ctr"/>
                      <a:r>
                        <a:rPr lang="fr-FR" sz="1400" b="1" u="none" strike="noStrike" dirty="0">
                          <a:solidFill>
                            <a:schemeClr val="bg1"/>
                          </a:solidFill>
                          <a:effectLst/>
                        </a:rPr>
                        <a:t>Finances</a:t>
                      </a:r>
                      <a:endParaRPr lang="fr-FR" sz="14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ctr"/>
                      <a:r>
                        <a:rPr lang="fr-FR" sz="1400" u="none" strike="noStrike" dirty="0">
                          <a:effectLst/>
                        </a:rPr>
                        <a:t>            1 068 854,15 €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             1 000 369,47 €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                                 68 484,68 €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65501156"/>
                  </a:ext>
                </a:extLst>
              </a:tr>
              <a:tr h="423593">
                <a:tc>
                  <a:txBody>
                    <a:bodyPr/>
                    <a:lstStyle/>
                    <a:p>
                      <a:pPr algn="ctr" fontAlgn="b"/>
                      <a:r>
                        <a:rPr lang="fr-FR" sz="1400" b="1" u="none" strike="noStrike" dirty="0">
                          <a:solidFill>
                            <a:schemeClr val="bg1"/>
                          </a:solidFill>
                          <a:effectLst/>
                        </a:rPr>
                        <a:t>Relations citoyennes*</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43 750,00 €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41 500,00 €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400" u="none" strike="noStrike" dirty="0">
                          <a:effectLst/>
                        </a:rPr>
                        <a:t>-                                   2 250,00 €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27340909"/>
                  </a:ext>
                </a:extLst>
              </a:tr>
              <a:tr h="423593">
                <a:tc>
                  <a:txBody>
                    <a:bodyPr/>
                    <a:lstStyle/>
                    <a:p>
                      <a:pPr algn="ctr" fontAlgn="b"/>
                      <a:r>
                        <a:rPr lang="fr-FR" sz="1400" b="1" u="none" strike="noStrike" dirty="0">
                          <a:solidFill>
                            <a:schemeClr val="bg1"/>
                          </a:solidFill>
                          <a:effectLst/>
                        </a:rPr>
                        <a:t>Fournitures</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20 000,00 €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15 000,00 €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400" u="none" strike="noStrike" dirty="0">
                          <a:effectLst/>
                        </a:rPr>
                        <a:t>-                                   5 000,00 €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24859656"/>
                  </a:ext>
                </a:extLst>
              </a:tr>
              <a:tr h="423593">
                <a:tc>
                  <a:txBody>
                    <a:bodyPr/>
                    <a:lstStyle/>
                    <a:p>
                      <a:pPr algn="ctr" fontAlgn="b"/>
                      <a:r>
                        <a:rPr lang="fr-FR" sz="1400" b="1" u="none" strike="noStrike" dirty="0">
                          <a:solidFill>
                            <a:schemeClr val="bg1"/>
                          </a:solidFill>
                          <a:effectLst/>
                        </a:rPr>
                        <a:t>Entretien</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100 000,00 €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70 000,00 €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400" u="none" strike="noStrike" dirty="0">
                          <a:effectLst/>
                        </a:rPr>
                        <a:t>-                                 30 000,00 €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6309058"/>
                  </a:ext>
                </a:extLst>
              </a:tr>
              <a:tr h="423593">
                <a:tc>
                  <a:txBody>
                    <a:bodyPr/>
                    <a:lstStyle/>
                    <a:p>
                      <a:pPr algn="ctr" fontAlgn="b"/>
                      <a:r>
                        <a:rPr lang="fr-FR" sz="1400" b="1" u="none" strike="noStrike" dirty="0">
                          <a:solidFill>
                            <a:schemeClr val="bg1"/>
                          </a:solidFill>
                          <a:effectLst/>
                        </a:rPr>
                        <a:t>Sports et loisirs*</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14 080,00 €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35 875,00 €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400" u="none" strike="noStrike" dirty="0">
                          <a:effectLst/>
                        </a:rPr>
                        <a:t>                                  21 795,00 €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80009526"/>
                  </a:ext>
                </a:extLst>
              </a:tr>
              <a:tr h="423593">
                <a:tc>
                  <a:txBody>
                    <a:bodyPr/>
                    <a:lstStyle/>
                    <a:p>
                      <a:pPr algn="ctr" fontAlgn="b"/>
                      <a:r>
                        <a:rPr lang="fr-FR" sz="1400" b="1" u="none" strike="noStrike" dirty="0">
                          <a:solidFill>
                            <a:schemeClr val="bg1"/>
                          </a:solidFill>
                          <a:effectLst/>
                        </a:rPr>
                        <a:t>Informatique</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238 952,00 €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329 202,00 €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400" u="none" strike="noStrike" dirty="0">
                          <a:effectLst/>
                        </a:rPr>
                        <a:t>                                  90 250,00 €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50952002"/>
                  </a:ext>
                </a:extLst>
              </a:tr>
              <a:tr h="423593">
                <a:tc>
                  <a:txBody>
                    <a:bodyPr/>
                    <a:lstStyle/>
                    <a:p>
                      <a:pPr algn="ctr" fontAlgn="b"/>
                      <a:r>
                        <a:rPr lang="fr-FR" sz="1400" b="1" u="none" strike="noStrike" dirty="0">
                          <a:solidFill>
                            <a:schemeClr val="bg1"/>
                          </a:solidFill>
                          <a:effectLst/>
                        </a:rPr>
                        <a:t>Marchés publics</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100 000,00 €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126 200,00 €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400" u="none" strike="noStrike" dirty="0">
                          <a:effectLst/>
                        </a:rPr>
                        <a:t>                                  26 200,00 €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56860097"/>
                  </a:ext>
                </a:extLst>
              </a:tr>
              <a:tr h="423593">
                <a:tc>
                  <a:txBody>
                    <a:bodyPr/>
                    <a:lstStyle/>
                    <a:p>
                      <a:pPr algn="ctr" fontAlgn="ctr"/>
                      <a:r>
                        <a:rPr lang="fr-FR" sz="1400" b="1" u="none" strike="noStrike" dirty="0">
                          <a:solidFill>
                            <a:schemeClr val="bg1"/>
                          </a:solidFill>
                          <a:effectLst/>
                        </a:rPr>
                        <a:t>Ressources humaines</a:t>
                      </a:r>
                      <a:endParaRPr lang="fr-FR" sz="14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ctr"/>
                      <a:r>
                        <a:rPr lang="fr-FR" sz="1400" u="none" strike="noStrike" dirty="0">
                          <a:effectLst/>
                        </a:rPr>
                        <a:t>          13 859 010,00 €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           13 840 410,00 €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                                 18 600,00 €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94123522"/>
                  </a:ext>
                </a:extLst>
              </a:tr>
              <a:tr h="423593">
                <a:tc>
                  <a:txBody>
                    <a:bodyPr/>
                    <a:lstStyle/>
                    <a:p>
                      <a:pPr algn="ctr" fontAlgn="b"/>
                      <a:r>
                        <a:rPr lang="fr-FR" sz="1400" b="1" u="none" strike="noStrike" dirty="0">
                          <a:solidFill>
                            <a:schemeClr val="bg1"/>
                          </a:solidFill>
                          <a:effectLst/>
                        </a:rPr>
                        <a:t>TOTAL</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bg2">
                        <a:lumMod val="75000"/>
                      </a:schemeClr>
                    </a:solidFill>
                  </a:tcPr>
                </a:tc>
                <a:tc>
                  <a:txBody>
                    <a:bodyPr/>
                    <a:lstStyle/>
                    <a:p>
                      <a:pPr algn="l" fontAlgn="b"/>
                      <a:r>
                        <a:rPr lang="fr-FR" sz="1400" b="1" u="none" strike="noStrike" dirty="0">
                          <a:solidFill>
                            <a:schemeClr val="bg1"/>
                          </a:solidFill>
                          <a:effectLst/>
                        </a:rPr>
                        <a:t>          15 444 646,15 € </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bg2">
                        <a:lumMod val="75000"/>
                      </a:schemeClr>
                    </a:solidFill>
                  </a:tcPr>
                </a:tc>
                <a:tc>
                  <a:txBody>
                    <a:bodyPr/>
                    <a:lstStyle/>
                    <a:p>
                      <a:pPr algn="l" fontAlgn="b"/>
                      <a:r>
                        <a:rPr lang="fr-FR" sz="1400" b="1" u="none" strike="noStrike" dirty="0">
                          <a:solidFill>
                            <a:schemeClr val="bg1"/>
                          </a:solidFill>
                          <a:effectLst/>
                        </a:rPr>
                        <a:t>           15 458 556,47 € </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bg2">
                        <a:lumMod val="75000"/>
                      </a:schemeClr>
                    </a:solidFill>
                  </a:tcPr>
                </a:tc>
                <a:tc>
                  <a:txBody>
                    <a:bodyPr/>
                    <a:lstStyle/>
                    <a:p>
                      <a:pPr algn="l" fontAlgn="b"/>
                      <a:r>
                        <a:rPr lang="fr-FR" sz="1400" b="1" u="none" strike="noStrike" dirty="0">
                          <a:solidFill>
                            <a:schemeClr val="bg1"/>
                          </a:solidFill>
                          <a:effectLst/>
                        </a:rPr>
                        <a:t>                                  13 910,32 € </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2275484252"/>
                  </a:ext>
                </a:extLst>
              </a:tr>
              <a:tr h="218998">
                <a:tc>
                  <a:txBody>
                    <a:bodyPr/>
                    <a:lstStyle/>
                    <a:p>
                      <a:pPr algn="ctr" fontAlgn="b"/>
                      <a:r>
                        <a:rPr lang="fr-FR" sz="1400" b="1" u="none" strike="noStrike" dirty="0">
                          <a:solidFill>
                            <a:schemeClr val="bg1"/>
                          </a:solidFill>
                          <a:effectLst/>
                        </a:rPr>
                        <a:t>POLE SOLIDARITE</a:t>
                      </a:r>
                      <a:endParaRPr lang="fr-FR" sz="1400" b="1" i="0" u="none" strike="noStrike" dirty="0">
                        <a:solidFill>
                          <a:schemeClr val="bg1"/>
                        </a:solidFill>
                        <a:effectLst/>
                        <a:latin typeface="Calibri" panose="020F0502020204030204" pitchFamily="34" charset="0"/>
                      </a:endParaRPr>
                    </a:p>
                  </a:txBody>
                  <a:tcPr marL="9525" marR="9525" marT="9525" marB="0" anchor="b">
                    <a:solidFill>
                      <a:srgbClr val="00B0F0"/>
                    </a:solidFill>
                  </a:tcPr>
                </a:tc>
                <a:tc>
                  <a:txBody>
                    <a:bodyPr/>
                    <a:lstStyle/>
                    <a:p>
                      <a:pPr algn="l"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6400187"/>
                  </a:ext>
                </a:extLst>
              </a:tr>
              <a:tr h="423593">
                <a:tc>
                  <a:txBody>
                    <a:bodyPr/>
                    <a:lstStyle/>
                    <a:p>
                      <a:pPr algn="ctr" fontAlgn="b"/>
                      <a:r>
                        <a:rPr lang="fr-FR" sz="1400" b="1" u="none" strike="noStrike" dirty="0">
                          <a:solidFill>
                            <a:schemeClr val="bg1"/>
                          </a:solidFill>
                          <a:effectLst/>
                        </a:rPr>
                        <a:t>Aide sociale et insertion</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a:effectLst/>
                        </a:rPr>
                        <a:t>               402 500,00 € </a:t>
                      </a:r>
                      <a:endParaRPr lang="fr-F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302 500,00 €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100 000,00 €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728399"/>
                  </a:ext>
                </a:extLst>
              </a:tr>
              <a:tr h="423593">
                <a:tc>
                  <a:txBody>
                    <a:bodyPr/>
                    <a:lstStyle/>
                    <a:p>
                      <a:pPr algn="ctr" fontAlgn="b"/>
                      <a:r>
                        <a:rPr lang="fr-FR" sz="1400" b="1" u="none" strike="noStrike" dirty="0">
                          <a:solidFill>
                            <a:schemeClr val="bg1"/>
                          </a:solidFill>
                          <a:effectLst/>
                        </a:rPr>
                        <a:t>TOTAL</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bg2">
                        <a:lumMod val="75000"/>
                      </a:schemeClr>
                    </a:solidFill>
                  </a:tcPr>
                </a:tc>
                <a:tc>
                  <a:txBody>
                    <a:bodyPr/>
                    <a:lstStyle/>
                    <a:p>
                      <a:pPr algn="l" fontAlgn="b"/>
                      <a:r>
                        <a:rPr lang="fr-FR" sz="1400" b="1" u="none" strike="noStrike" dirty="0">
                          <a:solidFill>
                            <a:schemeClr val="bg1"/>
                          </a:solidFill>
                          <a:effectLst/>
                        </a:rPr>
                        <a:t>               402 500,00 € </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bg2">
                        <a:lumMod val="75000"/>
                      </a:schemeClr>
                    </a:solidFill>
                  </a:tcPr>
                </a:tc>
                <a:tc>
                  <a:txBody>
                    <a:bodyPr/>
                    <a:lstStyle/>
                    <a:p>
                      <a:pPr algn="l" fontAlgn="b"/>
                      <a:r>
                        <a:rPr lang="fr-FR" sz="1400" b="1" u="none" strike="noStrike" dirty="0">
                          <a:solidFill>
                            <a:schemeClr val="bg1"/>
                          </a:solidFill>
                          <a:effectLst/>
                        </a:rPr>
                        <a:t>                302 500,00 € </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bg2">
                        <a:lumMod val="75000"/>
                      </a:schemeClr>
                    </a:solidFill>
                  </a:tcPr>
                </a:tc>
                <a:tc>
                  <a:txBody>
                    <a:bodyPr/>
                    <a:lstStyle/>
                    <a:p>
                      <a:pPr algn="l" fontAlgn="b"/>
                      <a:r>
                        <a:rPr lang="fr-FR" sz="1400" b="1" u="none" strike="noStrike" dirty="0">
                          <a:solidFill>
                            <a:schemeClr val="bg1"/>
                          </a:solidFill>
                          <a:effectLst/>
                        </a:rPr>
                        <a:t>-                               100 000,00 € </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2611529144"/>
                  </a:ext>
                </a:extLst>
              </a:tr>
            </a:tbl>
          </a:graphicData>
        </a:graphic>
      </p:graphicFrame>
      <p:graphicFrame>
        <p:nvGraphicFramePr>
          <p:cNvPr id="4" name="Tableau 3">
            <a:extLst>
              <a:ext uri="{FF2B5EF4-FFF2-40B4-BE49-F238E27FC236}">
                <a16:creationId xmlns:a16="http://schemas.microsoft.com/office/drawing/2014/main" id="{8B84F277-2FD5-F341-86BA-9665C9CEB441}"/>
              </a:ext>
            </a:extLst>
          </p:cNvPr>
          <p:cNvGraphicFramePr>
            <a:graphicFrameLocks noGrp="1"/>
          </p:cNvGraphicFramePr>
          <p:nvPr>
            <p:extLst>
              <p:ext uri="{D42A27DB-BD31-4B8C-83A1-F6EECF244321}">
                <p14:modId xmlns:p14="http://schemas.microsoft.com/office/powerpoint/2010/main" val="2794620952"/>
              </p:ext>
            </p:extLst>
          </p:nvPr>
        </p:nvGraphicFramePr>
        <p:xfrm>
          <a:off x="304802" y="562377"/>
          <a:ext cx="7429499" cy="415085"/>
        </p:xfrm>
        <a:graphic>
          <a:graphicData uri="http://schemas.openxmlformats.org/drawingml/2006/table">
            <a:tbl>
              <a:tblPr>
                <a:tableStyleId>{5C22544A-7EE6-4342-B048-85BDC9FD1C3A}</a:tableStyleId>
              </a:tblPr>
              <a:tblGrid>
                <a:gridCol w="2076631">
                  <a:extLst>
                    <a:ext uri="{9D8B030D-6E8A-4147-A177-3AD203B41FA5}">
                      <a16:colId xmlns:a16="http://schemas.microsoft.com/office/drawing/2014/main" val="612745073"/>
                    </a:ext>
                  </a:extLst>
                </a:gridCol>
                <a:gridCol w="1979301">
                  <a:extLst>
                    <a:ext uri="{9D8B030D-6E8A-4147-A177-3AD203B41FA5}">
                      <a16:colId xmlns:a16="http://schemas.microsoft.com/office/drawing/2014/main" val="3560250599"/>
                    </a:ext>
                  </a:extLst>
                </a:gridCol>
                <a:gridCol w="1841296">
                  <a:extLst>
                    <a:ext uri="{9D8B030D-6E8A-4147-A177-3AD203B41FA5}">
                      <a16:colId xmlns:a16="http://schemas.microsoft.com/office/drawing/2014/main" val="1001459373"/>
                    </a:ext>
                  </a:extLst>
                </a:gridCol>
                <a:gridCol w="1532271">
                  <a:extLst>
                    <a:ext uri="{9D8B030D-6E8A-4147-A177-3AD203B41FA5}">
                      <a16:colId xmlns:a16="http://schemas.microsoft.com/office/drawing/2014/main" val="2768270787"/>
                    </a:ext>
                  </a:extLst>
                </a:gridCol>
              </a:tblGrid>
              <a:tr h="415085">
                <a:tc>
                  <a:txBody>
                    <a:bodyPr/>
                    <a:lstStyle/>
                    <a:p>
                      <a:pPr algn="ctr" fontAlgn="b"/>
                      <a:r>
                        <a:rPr lang="fr-FR" sz="1400" b="1" u="none" strike="noStrike" dirty="0">
                          <a:solidFill>
                            <a:schemeClr val="bg1"/>
                          </a:solidFill>
                          <a:effectLst/>
                        </a:rPr>
                        <a:t>SERVICES</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b="1" u="none" strike="noStrike" dirty="0">
                          <a:solidFill>
                            <a:schemeClr val="bg1"/>
                          </a:solidFill>
                          <a:effectLst/>
                        </a:rPr>
                        <a:t>BP + BS 2021</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b="1" u="none" strike="noStrike" dirty="0">
                          <a:solidFill>
                            <a:schemeClr val="bg1"/>
                          </a:solidFill>
                          <a:effectLst/>
                        </a:rPr>
                        <a:t>BP 2022</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b="1" u="none" strike="noStrike" dirty="0">
                          <a:solidFill>
                            <a:schemeClr val="bg1"/>
                          </a:solidFill>
                          <a:effectLst/>
                        </a:rPr>
                        <a:t>Ecart en €</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extLst>
                  <a:ext uri="{0D108BD9-81ED-4DB2-BD59-A6C34878D82A}">
                    <a16:rowId xmlns:a16="http://schemas.microsoft.com/office/drawing/2014/main" val="630105737"/>
                  </a:ext>
                </a:extLst>
              </a:tr>
            </a:tbl>
          </a:graphicData>
        </a:graphic>
      </p:graphicFrame>
      <p:sp>
        <p:nvSpPr>
          <p:cNvPr id="5" name="ZoneTexte 4">
            <a:extLst>
              <a:ext uri="{FF2B5EF4-FFF2-40B4-BE49-F238E27FC236}">
                <a16:creationId xmlns:a16="http://schemas.microsoft.com/office/drawing/2014/main" id="{5BD9EDDE-6F5E-9843-9DBE-DFC59D311754}"/>
              </a:ext>
            </a:extLst>
          </p:cNvPr>
          <p:cNvSpPr txBox="1"/>
          <p:nvPr/>
        </p:nvSpPr>
        <p:spPr>
          <a:xfrm>
            <a:off x="1327403" y="9462"/>
            <a:ext cx="9144000" cy="646331"/>
          </a:xfrm>
          <a:prstGeom prst="rect">
            <a:avLst/>
          </a:prstGeom>
          <a:noFill/>
        </p:spPr>
        <p:txBody>
          <a:bodyPr wrap="square" rtlCol="0">
            <a:spAutoFit/>
          </a:bodyPr>
          <a:lstStyle/>
          <a:p>
            <a:pPr algn="ctr"/>
            <a:r>
              <a:rPr lang="fr-FR" b="1" dirty="0"/>
              <a:t>DEPENSES DE FONCTIONNEMENT PAR SERVICES</a:t>
            </a:r>
          </a:p>
          <a:p>
            <a:pPr algn="ctr"/>
            <a:r>
              <a:rPr lang="fr-FR" b="1" dirty="0"/>
              <a:t>PÔLES RESSOURCES &amp; SOLIDARITE</a:t>
            </a:r>
          </a:p>
        </p:txBody>
      </p:sp>
      <p:graphicFrame>
        <p:nvGraphicFramePr>
          <p:cNvPr id="6" name="Graphique 5">
            <a:extLst>
              <a:ext uri="{FF2B5EF4-FFF2-40B4-BE49-F238E27FC236}">
                <a16:creationId xmlns:a16="http://schemas.microsoft.com/office/drawing/2014/main" id="{11BFC32E-C797-4ADA-9273-ECC1C198A9CF}"/>
              </a:ext>
            </a:extLst>
          </p:cNvPr>
          <p:cNvGraphicFramePr>
            <a:graphicFrameLocks/>
          </p:cNvGraphicFramePr>
          <p:nvPr>
            <p:extLst>
              <p:ext uri="{D42A27DB-BD31-4B8C-83A1-F6EECF244321}">
                <p14:modId xmlns:p14="http://schemas.microsoft.com/office/powerpoint/2010/main" val="2488190992"/>
              </p:ext>
            </p:extLst>
          </p:nvPr>
        </p:nvGraphicFramePr>
        <p:xfrm>
          <a:off x="7819697" y="1109133"/>
          <a:ext cx="4232603" cy="3742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4694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F42A87E-773A-0248-89C7-8E555439E049}"/>
              </a:ext>
            </a:extLst>
          </p:cNvPr>
          <p:cNvSpPr txBox="1"/>
          <p:nvPr/>
        </p:nvSpPr>
        <p:spPr>
          <a:xfrm>
            <a:off x="811658" y="160867"/>
            <a:ext cx="10870059" cy="646331"/>
          </a:xfrm>
          <a:prstGeom prst="rect">
            <a:avLst/>
          </a:prstGeom>
          <a:noFill/>
        </p:spPr>
        <p:txBody>
          <a:bodyPr wrap="square" rtlCol="0">
            <a:spAutoFit/>
          </a:bodyPr>
          <a:lstStyle/>
          <a:p>
            <a:pPr algn="ctr"/>
            <a:r>
              <a:rPr lang="fr-FR" b="1" dirty="0"/>
              <a:t>DEPENSES DE FONCTIONNEMENT PAR SERVICES</a:t>
            </a:r>
          </a:p>
          <a:p>
            <a:pPr algn="ctr"/>
            <a:r>
              <a:rPr lang="fr-FR" b="1" dirty="0"/>
              <a:t>POLE RESSOURCES</a:t>
            </a:r>
          </a:p>
        </p:txBody>
      </p:sp>
      <p:sp>
        <p:nvSpPr>
          <p:cNvPr id="8" name="ZoneTexte 7">
            <a:extLst>
              <a:ext uri="{FF2B5EF4-FFF2-40B4-BE49-F238E27FC236}">
                <a16:creationId xmlns:a16="http://schemas.microsoft.com/office/drawing/2014/main" id="{79356E97-3731-40FF-A380-325218DE2CB2}"/>
              </a:ext>
            </a:extLst>
          </p:cNvPr>
          <p:cNvSpPr txBox="1"/>
          <p:nvPr/>
        </p:nvSpPr>
        <p:spPr>
          <a:xfrm>
            <a:off x="739739" y="2031361"/>
            <a:ext cx="10941978" cy="3416320"/>
          </a:xfrm>
          <a:prstGeom prst="rect">
            <a:avLst/>
          </a:prstGeom>
          <a:noFill/>
          <a:ln w="19050">
            <a:solidFill>
              <a:schemeClr val="accent1"/>
            </a:solidFill>
          </a:ln>
        </p:spPr>
        <p:txBody>
          <a:bodyPr wrap="square">
            <a:spAutoFit/>
          </a:bodyPr>
          <a:lstStyle/>
          <a:p>
            <a:pPr marL="742950" lvl="1" indent="-285750" algn="just">
              <a:lnSpc>
                <a:spcPct val="150000"/>
              </a:lnSpc>
              <a:buFont typeface="Wingdings" panose="05000000000000000000" pitchFamily="2" charset="2"/>
              <a:buChar char="q"/>
            </a:pPr>
            <a:r>
              <a:rPr lang="fr-FR" b="1" kern="50" dirty="0">
                <a:effectLst/>
                <a:ea typeface="Arial Unicode MS"/>
              </a:rPr>
              <a:t>Le service Finances : </a:t>
            </a:r>
            <a:r>
              <a:rPr lang="fr-FR" b="1" dirty="0">
                <a:highlight>
                  <a:srgbClr val="FFFF00"/>
                </a:highlight>
              </a:rPr>
              <a:t>1 000 369,47 €</a:t>
            </a:r>
            <a:endParaRPr lang="fr-FR" b="1" kern="50" dirty="0">
              <a:effectLst/>
              <a:highlight>
                <a:srgbClr val="FFFF00"/>
              </a:highlight>
              <a:ea typeface="Arial Unicode MS"/>
            </a:endParaRPr>
          </a:p>
          <a:p>
            <a:pPr marL="1257300" lvl="2" indent="-342900" algn="just">
              <a:buFont typeface="Wingdings" panose="05000000000000000000" pitchFamily="2" charset="2"/>
              <a:buChar char="§"/>
            </a:pPr>
            <a:r>
              <a:rPr lang="fr-FR" kern="50" dirty="0">
                <a:effectLst/>
                <a:ea typeface="Arial Unicode MS"/>
              </a:rPr>
              <a:t>Le prélèvement du FPIC (475 K€)</a:t>
            </a:r>
          </a:p>
          <a:p>
            <a:pPr marL="1257300" lvl="2" indent="-342900" algn="just">
              <a:buFont typeface="Wingdings" panose="05000000000000000000" pitchFamily="2" charset="2"/>
              <a:buChar char="§"/>
            </a:pPr>
            <a:r>
              <a:rPr lang="fr-FR" kern="50" dirty="0">
                <a:effectLst/>
                <a:ea typeface="Arial Unicode MS"/>
              </a:rPr>
              <a:t>Les intérêts des emprunts (210 K€)</a:t>
            </a:r>
          </a:p>
          <a:p>
            <a:pPr marL="1257300" lvl="2" indent="-342900" algn="just">
              <a:buFont typeface="Wingdings" panose="05000000000000000000" pitchFamily="2" charset="2"/>
              <a:buChar char="§"/>
            </a:pPr>
            <a:r>
              <a:rPr lang="fr-FR" kern="50" dirty="0">
                <a:effectLst/>
                <a:ea typeface="Arial Unicode MS"/>
              </a:rPr>
              <a:t>Les frais de téléphonie (85 K€)</a:t>
            </a:r>
          </a:p>
          <a:p>
            <a:pPr marL="1257300" lvl="2" indent="-342900" algn="just">
              <a:buFont typeface="Wingdings" panose="05000000000000000000" pitchFamily="2" charset="2"/>
              <a:buChar char="§"/>
            </a:pPr>
            <a:r>
              <a:rPr lang="fr-FR" kern="50" dirty="0">
                <a:effectLst/>
                <a:ea typeface="Arial Unicode MS"/>
              </a:rPr>
              <a:t>Les subventions pour les copropriétés (50 K€)</a:t>
            </a:r>
          </a:p>
          <a:p>
            <a:pPr marL="1257300" lvl="2" indent="-342900" algn="just">
              <a:buFont typeface="Wingdings" panose="05000000000000000000" pitchFamily="2" charset="2"/>
              <a:buChar char="§"/>
            </a:pPr>
            <a:r>
              <a:rPr lang="fr-FR" kern="50" dirty="0">
                <a:effectLst/>
                <a:ea typeface="Arial Unicode MS"/>
              </a:rPr>
              <a:t>La location des photocopieurs (45 K€)</a:t>
            </a:r>
          </a:p>
          <a:p>
            <a:pPr marL="1257300" lvl="2" indent="-342900" algn="just">
              <a:buFont typeface="Wingdings" panose="05000000000000000000" pitchFamily="2" charset="2"/>
              <a:buChar char="§"/>
            </a:pPr>
            <a:r>
              <a:rPr lang="fr-FR" kern="50" dirty="0">
                <a:effectLst/>
                <a:ea typeface="Arial Unicode MS"/>
              </a:rPr>
              <a:t>Les impôts locaux : taxe foncière, et taxe sur les bureaux (45 K€)</a:t>
            </a:r>
          </a:p>
          <a:p>
            <a:pPr marL="1257300" lvl="2" indent="-342900" algn="just">
              <a:buFont typeface="Wingdings" panose="05000000000000000000" pitchFamily="2" charset="2"/>
              <a:buChar char="§"/>
            </a:pPr>
            <a:r>
              <a:rPr lang="fr-FR" kern="50" dirty="0">
                <a:effectLst/>
                <a:ea typeface="Arial Unicode MS"/>
              </a:rPr>
              <a:t>Des honoraires pour diverses missions : ROB, PPI, refonte des tarifs (35 K€)</a:t>
            </a:r>
          </a:p>
          <a:p>
            <a:pPr marL="742950" lvl="1" indent="-285750" algn="just">
              <a:lnSpc>
                <a:spcPct val="150000"/>
              </a:lnSpc>
              <a:buFont typeface="Wingdings" pitchFamily="2" charset="2"/>
              <a:buChar char="q"/>
            </a:pPr>
            <a:r>
              <a:rPr lang="fr-FR" b="1" kern="50" dirty="0">
                <a:effectLst/>
                <a:ea typeface="Arial Unicode MS"/>
              </a:rPr>
              <a:t>Fournitures : </a:t>
            </a:r>
            <a:r>
              <a:rPr lang="fr-FR" b="1" dirty="0"/>
              <a:t>15 000,00 € </a:t>
            </a:r>
            <a:endParaRPr lang="fr-FR" b="1" kern="50" dirty="0">
              <a:effectLst/>
              <a:ea typeface="Arial Unicode MS"/>
            </a:endParaRPr>
          </a:p>
          <a:p>
            <a:pPr marL="1200150" lvl="2" indent="-285750" algn="just">
              <a:buFont typeface="Wingdings" panose="05000000000000000000" pitchFamily="2" charset="2"/>
              <a:buChar char="§"/>
            </a:pPr>
            <a:r>
              <a:rPr lang="fr-FR" kern="50" dirty="0">
                <a:effectLst/>
                <a:ea typeface="Arial Unicode MS"/>
              </a:rPr>
              <a:t>baisse de ce budget avec une sensibilisation auprès des services pour une meilleure gestion du matériel et des fournitures   </a:t>
            </a:r>
          </a:p>
        </p:txBody>
      </p:sp>
      <p:graphicFrame>
        <p:nvGraphicFramePr>
          <p:cNvPr id="2" name="Tableau 1">
            <a:extLst>
              <a:ext uri="{FF2B5EF4-FFF2-40B4-BE49-F238E27FC236}">
                <a16:creationId xmlns:a16="http://schemas.microsoft.com/office/drawing/2014/main" id="{09ACB1B5-7E95-415B-8586-E13F004D3502}"/>
              </a:ext>
            </a:extLst>
          </p:cNvPr>
          <p:cNvGraphicFramePr>
            <a:graphicFrameLocks noGrp="1"/>
          </p:cNvGraphicFramePr>
          <p:nvPr>
            <p:extLst>
              <p:ext uri="{D42A27DB-BD31-4B8C-83A1-F6EECF244321}">
                <p14:modId xmlns:p14="http://schemas.microsoft.com/office/powerpoint/2010/main" val="2158588561"/>
              </p:ext>
            </p:extLst>
          </p:nvPr>
        </p:nvGraphicFramePr>
        <p:xfrm>
          <a:off x="739739" y="824615"/>
          <a:ext cx="10941978" cy="1242199"/>
        </p:xfrm>
        <a:graphic>
          <a:graphicData uri="http://schemas.openxmlformats.org/drawingml/2006/table">
            <a:tbl>
              <a:tblPr>
                <a:tableStyleId>{5C22544A-7EE6-4342-B048-85BDC9FD1C3A}</a:tableStyleId>
              </a:tblPr>
              <a:tblGrid>
                <a:gridCol w="3033954">
                  <a:extLst>
                    <a:ext uri="{9D8B030D-6E8A-4147-A177-3AD203B41FA5}">
                      <a16:colId xmlns:a16="http://schemas.microsoft.com/office/drawing/2014/main" val="2649902492"/>
                    </a:ext>
                  </a:extLst>
                </a:gridCol>
                <a:gridCol w="2824026">
                  <a:extLst>
                    <a:ext uri="{9D8B030D-6E8A-4147-A177-3AD203B41FA5}">
                      <a16:colId xmlns:a16="http://schemas.microsoft.com/office/drawing/2014/main" val="228848065"/>
                    </a:ext>
                  </a:extLst>
                </a:gridCol>
                <a:gridCol w="2810463">
                  <a:extLst>
                    <a:ext uri="{9D8B030D-6E8A-4147-A177-3AD203B41FA5}">
                      <a16:colId xmlns:a16="http://schemas.microsoft.com/office/drawing/2014/main" val="1172224282"/>
                    </a:ext>
                  </a:extLst>
                </a:gridCol>
                <a:gridCol w="2273535">
                  <a:extLst>
                    <a:ext uri="{9D8B030D-6E8A-4147-A177-3AD203B41FA5}">
                      <a16:colId xmlns:a16="http://schemas.microsoft.com/office/drawing/2014/main" val="757954814"/>
                    </a:ext>
                  </a:extLst>
                </a:gridCol>
              </a:tblGrid>
              <a:tr h="383177">
                <a:tc>
                  <a:txBody>
                    <a:bodyPr/>
                    <a:lstStyle/>
                    <a:p>
                      <a:pPr algn="ctr" fontAlgn="ctr"/>
                      <a:r>
                        <a:rPr lang="fr-FR" sz="1400" b="1" u="none" strike="noStrike" dirty="0">
                          <a:solidFill>
                            <a:schemeClr val="bg1"/>
                          </a:solidFill>
                          <a:effectLst/>
                        </a:rPr>
                        <a:t>Finances</a:t>
                      </a:r>
                      <a:endParaRPr lang="fr-FR" sz="14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ctr"/>
                      <a:r>
                        <a:rPr lang="fr-FR" sz="1400" u="none" strike="noStrike" dirty="0">
                          <a:effectLst/>
                        </a:rPr>
                        <a:t>            1 068 854,15 €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             1 000 369,47 €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                                 68 484,68 €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93412280"/>
                  </a:ext>
                </a:extLst>
              </a:tr>
              <a:tr h="435429">
                <a:tc>
                  <a:txBody>
                    <a:bodyPr/>
                    <a:lstStyle/>
                    <a:p>
                      <a:pPr algn="ctr" fontAlgn="b"/>
                      <a:r>
                        <a:rPr lang="fr-FR" sz="1400" b="1" u="none" strike="noStrike" dirty="0">
                          <a:solidFill>
                            <a:schemeClr val="bg1"/>
                          </a:solidFill>
                          <a:effectLst/>
                        </a:rPr>
                        <a:t>Relations citoyennes*</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43 750,00 €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41 500,00 €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400" u="none" strike="noStrike" dirty="0">
                          <a:effectLst/>
                        </a:rPr>
                        <a:t>-                                   2 250,00 €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61899138"/>
                  </a:ext>
                </a:extLst>
              </a:tr>
              <a:tr h="423593">
                <a:tc>
                  <a:txBody>
                    <a:bodyPr/>
                    <a:lstStyle/>
                    <a:p>
                      <a:pPr algn="ctr" fontAlgn="b"/>
                      <a:r>
                        <a:rPr lang="fr-FR" sz="1400" b="1" u="none" strike="noStrike" dirty="0">
                          <a:solidFill>
                            <a:schemeClr val="bg1"/>
                          </a:solidFill>
                          <a:effectLst/>
                        </a:rPr>
                        <a:t>Fournitures</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20 000,00 €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15 000,00 €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400" u="none" strike="noStrike" dirty="0">
                          <a:effectLst/>
                        </a:rPr>
                        <a:t>-                                   5 000,00 €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5747181"/>
                  </a:ext>
                </a:extLst>
              </a:tr>
            </a:tbl>
          </a:graphicData>
        </a:graphic>
      </p:graphicFrame>
    </p:spTree>
    <p:extLst>
      <p:ext uri="{BB962C8B-B14F-4D97-AF65-F5344CB8AC3E}">
        <p14:creationId xmlns:p14="http://schemas.microsoft.com/office/powerpoint/2010/main" val="104325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6CE895C-0D99-4CFD-A3D4-58B3ECC6C025}"/>
              </a:ext>
            </a:extLst>
          </p:cNvPr>
          <p:cNvSpPr txBox="1"/>
          <p:nvPr/>
        </p:nvSpPr>
        <p:spPr>
          <a:xfrm>
            <a:off x="1104900" y="1460086"/>
            <a:ext cx="10184235" cy="3693319"/>
          </a:xfrm>
          <a:prstGeom prst="rect">
            <a:avLst/>
          </a:prstGeom>
          <a:noFill/>
          <a:ln w="127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r>
              <a:rPr lang="fr-FR" dirty="0">
                <a:effectLst/>
                <a:latin typeface="Arial" panose="020B0604020202020204" pitchFamily="34" charset="0"/>
              </a:rPr>
              <a:t>Comme les années précédentes, la construction budgétaire a été effectuée avec prudence autant</a:t>
            </a:r>
            <a:br>
              <a:rPr lang="fr-FR" dirty="0"/>
            </a:br>
            <a:r>
              <a:rPr lang="fr-FR" dirty="0">
                <a:effectLst/>
                <a:latin typeface="Arial" panose="020B0604020202020204" pitchFamily="34" charset="0"/>
              </a:rPr>
              <a:t>sur la prévision des recettes que sur l’évaluation des dépenses.</a:t>
            </a:r>
          </a:p>
          <a:p>
            <a:endParaRPr lang="fr-FR" dirty="0">
              <a:latin typeface="Arial" panose="020B0604020202020204" pitchFamily="34" charset="0"/>
            </a:endParaRPr>
          </a:p>
          <a:p>
            <a:r>
              <a:rPr lang="fr-FR" dirty="0">
                <a:effectLst/>
                <a:latin typeface="Arial" panose="020B0604020202020204" pitchFamily="34" charset="0"/>
              </a:rPr>
              <a:t>On constatera </a:t>
            </a:r>
            <a:r>
              <a:rPr lang="fr-FR" b="1" dirty="0">
                <a:effectLst/>
                <a:latin typeface="Arial" panose="020B0604020202020204" pitchFamily="34" charset="0"/>
              </a:rPr>
              <a:t>une baisse </a:t>
            </a:r>
            <a:r>
              <a:rPr lang="fr-FR" b="1" dirty="0">
                <a:latin typeface="Arial" panose="020B0604020202020204" pitchFamily="34" charset="0"/>
              </a:rPr>
              <a:t>légère </a:t>
            </a:r>
            <a:r>
              <a:rPr lang="fr-FR" b="1" dirty="0">
                <a:effectLst/>
                <a:latin typeface="Arial" panose="020B0604020202020204" pitchFamily="34" charset="0"/>
              </a:rPr>
              <a:t>des recettes par rapport au BP 2021.</a:t>
            </a:r>
          </a:p>
          <a:p>
            <a:br>
              <a:rPr lang="fr-FR" dirty="0"/>
            </a:br>
            <a:r>
              <a:rPr lang="fr-FR" dirty="0">
                <a:effectLst/>
                <a:latin typeface="Arial" panose="020B0604020202020204" pitchFamily="34" charset="0"/>
              </a:rPr>
              <a:t>Dans la continuité de nos engagements, nous poursuivrons nos objectifs :</a:t>
            </a:r>
          </a:p>
          <a:p>
            <a:endParaRPr lang="fr-FR" dirty="0">
              <a:effectLst/>
              <a:latin typeface="Arial" panose="020B0604020202020204" pitchFamily="34" charset="0"/>
            </a:endParaRPr>
          </a:p>
          <a:p>
            <a:pPr marL="742950" lvl="1" indent="-285750">
              <a:buFont typeface="Wingdings" panose="05000000000000000000" pitchFamily="2" charset="2"/>
              <a:buChar char="q"/>
            </a:pPr>
            <a:r>
              <a:rPr lang="fr-FR" dirty="0">
                <a:effectLst/>
                <a:latin typeface="Arial" panose="020B0604020202020204" pitchFamily="34" charset="0"/>
              </a:rPr>
              <a:t>Ne pas augmenter les taux communaux des impôts locaux ;</a:t>
            </a:r>
          </a:p>
          <a:p>
            <a:pPr lvl="1"/>
            <a:endParaRPr lang="fr-FR" dirty="0">
              <a:effectLst/>
              <a:latin typeface="Arial" panose="020B0604020202020204" pitchFamily="34" charset="0"/>
            </a:endParaRPr>
          </a:p>
          <a:p>
            <a:pPr marL="742950" lvl="1" indent="-285750">
              <a:buFont typeface="Wingdings" panose="05000000000000000000" pitchFamily="2" charset="2"/>
              <a:buChar char="q"/>
            </a:pPr>
            <a:r>
              <a:rPr lang="fr-FR" dirty="0">
                <a:effectLst/>
                <a:latin typeface="Arial" panose="020B0604020202020204" pitchFamily="34" charset="0"/>
              </a:rPr>
              <a:t>Maintenir un niveau d’investissement dynamique</a:t>
            </a:r>
          </a:p>
          <a:p>
            <a:pPr marL="742950" lvl="1" indent="-285750">
              <a:buFont typeface="Wingdings" panose="05000000000000000000" pitchFamily="2" charset="2"/>
              <a:buChar char="q"/>
            </a:pPr>
            <a:endParaRPr lang="fr-FR" dirty="0">
              <a:latin typeface="Arial" panose="020B0604020202020204" pitchFamily="34" charset="0"/>
            </a:endParaRPr>
          </a:p>
          <a:p>
            <a:pPr marL="742950" lvl="1" indent="-285750">
              <a:buFont typeface="Wingdings" panose="05000000000000000000" pitchFamily="2" charset="2"/>
              <a:buChar char="q"/>
            </a:pPr>
            <a:r>
              <a:rPr lang="fr-FR" dirty="0">
                <a:effectLst/>
                <a:latin typeface="Arial" panose="020B0604020202020204" pitchFamily="34" charset="0"/>
              </a:rPr>
              <a:t>Pour ce faire nous renforçons notre politique de maîtrise des dépenses de fonctionnement.</a:t>
            </a:r>
          </a:p>
          <a:p>
            <a:pPr lvl="1"/>
            <a:endParaRPr lang="fr-FR" dirty="0"/>
          </a:p>
        </p:txBody>
      </p:sp>
      <p:sp>
        <p:nvSpPr>
          <p:cNvPr id="3" name="Bande diagonale 2">
            <a:extLst>
              <a:ext uri="{FF2B5EF4-FFF2-40B4-BE49-F238E27FC236}">
                <a16:creationId xmlns:a16="http://schemas.microsoft.com/office/drawing/2014/main" id="{FFB4D79B-8CE5-4840-8D23-44F68B2D4C99}"/>
              </a:ext>
            </a:extLst>
          </p:cNvPr>
          <p:cNvSpPr/>
          <p:nvPr/>
        </p:nvSpPr>
        <p:spPr>
          <a:xfrm>
            <a:off x="695325" y="962217"/>
            <a:ext cx="819150" cy="1447800"/>
          </a:xfrm>
          <a:prstGeom prst="diagStrip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518550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F42A87E-773A-0248-89C7-8E555439E049}"/>
              </a:ext>
            </a:extLst>
          </p:cNvPr>
          <p:cNvSpPr txBox="1"/>
          <p:nvPr/>
        </p:nvSpPr>
        <p:spPr>
          <a:xfrm>
            <a:off x="811658" y="160867"/>
            <a:ext cx="10870059" cy="646331"/>
          </a:xfrm>
          <a:prstGeom prst="rect">
            <a:avLst/>
          </a:prstGeom>
          <a:noFill/>
        </p:spPr>
        <p:txBody>
          <a:bodyPr wrap="square" rtlCol="0">
            <a:spAutoFit/>
          </a:bodyPr>
          <a:lstStyle/>
          <a:p>
            <a:pPr algn="ctr"/>
            <a:r>
              <a:rPr lang="fr-FR" b="1" dirty="0"/>
              <a:t>DEPENSES DE FONCTIONNEMENT PAR SERVICES</a:t>
            </a:r>
          </a:p>
          <a:p>
            <a:pPr algn="ctr"/>
            <a:r>
              <a:rPr lang="fr-FR" b="1" dirty="0"/>
              <a:t>POLE RESSOURCES</a:t>
            </a:r>
          </a:p>
        </p:txBody>
      </p:sp>
      <p:sp>
        <p:nvSpPr>
          <p:cNvPr id="8" name="ZoneTexte 7">
            <a:extLst>
              <a:ext uri="{FF2B5EF4-FFF2-40B4-BE49-F238E27FC236}">
                <a16:creationId xmlns:a16="http://schemas.microsoft.com/office/drawing/2014/main" id="{79356E97-3731-40FF-A380-325218DE2CB2}"/>
              </a:ext>
            </a:extLst>
          </p:cNvPr>
          <p:cNvSpPr txBox="1"/>
          <p:nvPr/>
        </p:nvSpPr>
        <p:spPr>
          <a:xfrm>
            <a:off x="739739" y="1811383"/>
            <a:ext cx="10941978" cy="3416320"/>
          </a:xfrm>
          <a:prstGeom prst="rect">
            <a:avLst/>
          </a:prstGeom>
          <a:noFill/>
          <a:ln w="19050">
            <a:solidFill>
              <a:schemeClr val="accent1"/>
            </a:solidFill>
          </a:ln>
        </p:spPr>
        <p:txBody>
          <a:bodyPr wrap="square">
            <a:spAutoFit/>
          </a:bodyPr>
          <a:lstStyle/>
          <a:p>
            <a:pPr marL="285750" indent="-285750">
              <a:buFont typeface="Wingdings" pitchFamily="2" charset="2"/>
              <a:buChar char="q"/>
            </a:pPr>
            <a:r>
              <a:rPr lang="fr-FR" b="1" dirty="0"/>
              <a:t>Entretien : 70 000,00 € </a:t>
            </a:r>
          </a:p>
          <a:p>
            <a:pPr marL="1200150" lvl="2" indent="-285750">
              <a:buFont typeface="Wingdings" pitchFamily="2" charset="2"/>
              <a:buChar char="§"/>
            </a:pPr>
            <a:r>
              <a:rPr lang="fr-FR" dirty="0"/>
              <a:t>Baisse pour revenir à un montant plus adapté aux besoins habituels. (en 2021 achats justifiés par crise sanitaire)</a:t>
            </a:r>
          </a:p>
          <a:p>
            <a:pPr marL="285750" indent="-285750">
              <a:buFont typeface="Wingdings" pitchFamily="2" charset="2"/>
              <a:buChar char="q"/>
            </a:pPr>
            <a:r>
              <a:rPr lang="fr-FR" b="1" dirty="0"/>
              <a:t>Le service Informatique : </a:t>
            </a:r>
            <a:r>
              <a:rPr lang="fr-FR" b="1" dirty="0">
                <a:highlight>
                  <a:srgbClr val="FFFF00"/>
                </a:highlight>
              </a:rPr>
              <a:t>329 202,00 €</a:t>
            </a:r>
            <a:r>
              <a:rPr lang="fr-FR" b="1" dirty="0">
                <a:highlight>
                  <a:srgbClr val="00FFFF"/>
                </a:highlight>
              </a:rPr>
              <a:t> </a:t>
            </a:r>
          </a:p>
          <a:p>
            <a:pPr marL="1200150" lvl="2" indent="-285750">
              <a:buFont typeface="Wingdings" pitchFamily="2" charset="2"/>
              <a:buChar char="§"/>
            </a:pPr>
            <a:r>
              <a:rPr lang="fr-FR" dirty="0"/>
              <a:t>Volonté d’une dématérialisation accrue et d’une modernisation des services entraîne une hausse des coûts pour l’hébergement des logiciels en Cloud/Saas (+ 78 k€ dont 41 k€ dédié au passage en office 365)</a:t>
            </a:r>
          </a:p>
          <a:p>
            <a:pPr marL="285750" indent="-285750">
              <a:buFont typeface="Wingdings" pitchFamily="2" charset="2"/>
              <a:buChar char="q"/>
            </a:pPr>
            <a:r>
              <a:rPr lang="fr-FR" b="1" dirty="0"/>
              <a:t>Le service Commande publique, affaires juridiques et assurances: </a:t>
            </a:r>
            <a:r>
              <a:rPr lang="fr-FR" b="1" dirty="0">
                <a:highlight>
                  <a:srgbClr val="FFFF00"/>
                </a:highlight>
              </a:rPr>
              <a:t>126 200,00 € </a:t>
            </a:r>
          </a:p>
          <a:p>
            <a:pPr marL="1200150" lvl="2" indent="-285750">
              <a:buFont typeface="Wingdings" pitchFamily="2" charset="2"/>
              <a:buChar char="§"/>
            </a:pPr>
            <a:r>
              <a:rPr lang="fr-FR" dirty="0"/>
              <a:t>Augmentation de 26 k€ par rapport à celui de 2021. (principalement constitués des contrats d’assurance pour lesquels la ville subit une augmentation substantielle (+ 35 k€), </a:t>
            </a:r>
          </a:p>
          <a:p>
            <a:pPr marL="1200150" lvl="2" indent="-285750">
              <a:buFont typeface="Wingdings" pitchFamily="2" charset="2"/>
              <a:buChar char="§"/>
            </a:pPr>
            <a:r>
              <a:rPr lang="fr-FR" dirty="0"/>
              <a:t>Frais de publication pour les marchés et des honoraires des avocats, revus à la baisse compte tenu des dossiers en cours.</a:t>
            </a:r>
          </a:p>
        </p:txBody>
      </p:sp>
      <p:graphicFrame>
        <p:nvGraphicFramePr>
          <p:cNvPr id="2" name="Tableau 1">
            <a:extLst>
              <a:ext uri="{FF2B5EF4-FFF2-40B4-BE49-F238E27FC236}">
                <a16:creationId xmlns:a16="http://schemas.microsoft.com/office/drawing/2014/main" id="{7AEACE79-CD12-48E7-8826-5F9109874030}"/>
              </a:ext>
            </a:extLst>
          </p:cNvPr>
          <p:cNvGraphicFramePr>
            <a:graphicFrameLocks noGrp="1"/>
          </p:cNvGraphicFramePr>
          <p:nvPr>
            <p:extLst>
              <p:ext uri="{D42A27DB-BD31-4B8C-83A1-F6EECF244321}">
                <p14:modId xmlns:p14="http://schemas.microsoft.com/office/powerpoint/2010/main" val="2061550562"/>
              </p:ext>
            </p:extLst>
          </p:nvPr>
        </p:nvGraphicFramePr>
        <p:xfrm>
          <a:off x="742407" y="788075"/>
          <a:ext cx="11011230" cy="423593"/>
        </p:xfrm>
        <a:graphic>
          <a:graphicData uri="http://schemas.openxmlformats.org/drawingml/2006/table">
            <a:tbl>
              <a:tblPr>
                <a:tableStyleId>{5C22544A-7EE6-4342-B048-85BDC9FD1C3A}</a:tableStyleId>
              </a:tblPr>
              <a:tblGrid>
                <a:gridCol w="3053155">
                  <a:extLst>
                    <a:ext uri="{9D8B030D-6E8A-4147-A177-3AD203B41FA5}">
                      <a16:colId xmlns:a16="http://schemas.microsoft.com/office/drawing/2014/main" val="4278895011"/>
                    </a:ext>
                  </a:extLst>
                </a:gridCol>
                <a:gridCol w="2841899">
                  <a:extLst>
                    <a:ext uri="{9D8B030D-6E8A-4147-A177-3AD203B41FA5}">
                      <a16:colId xmlns:a16="http://schemas.microsoft.com/office/drawing/2014/main" val="536438135"/>
                    </a:ext>
                  </a:extLst>
                </a:gridCol>
                <a:gridCol w="2828251">
                  <a:extLst>
                    <a:ext uri="{9D8B030D-6E8A-4147-A177-3AD203B41FA5}">
                      <a16:colId xmlns:a16="http://schemas.microsoft.com/office/drawing/2014/main" val="2761725805"/>
                    </a:ext>
                  </a:extLst>
                </a:gridCol>
                <a:gridCol w="2287925">
                  <a:extLst>
                    <a:ext uri="{9D8B030D-6E8A-4147-A177-3AD203B41FA5}">
                      <a16:colId xmlns:a16="http://schemas.microsoft.com/office/drawing/2014/main" val="3538619542"/>
                    </a:ext>
                  </a:extLst>
                </a:gridCol>
              </a:tblGrid>
              <a:tr h="423593">
                <a:tc>
                  <a:txBody>
                    <a:bodyPr/>
                    <a:lstStyle/>
                    <a:p>
                      <a:pPr algn="ctr" fontAlgn="b"/>
                      <a:r>
                        <a:rPr lang="fr-FR" sz="1400" b="1" u="none" strike="noStrike" dirty="0">
                          <a:solidFill>
                            <a:schemeClr val="bg1"/>
                          </a:solidFill>
                          <a:effectLst/>
                        </a:rPr>
                        <a:t>Entretien</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100 000,00 €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70 000,00 €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400" u="none" strike="noStrike" dirty="0">
                          <a:effectLst/>
                        </a:rPr>
                        <a:t>-                                 30 000,00 €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25955781"/>
                  </a:ext>
                </a:extLst>
              </a:tr>
            </a:tbl>
          </a:graphicData>
        </a:graphic>
      </p:graphicFrame>
      <p:graphicFrame>
        <p:nvGraphicFramePr>
          <p:cNvPr id="3" name="Tableau 2">
            <a:extLst>
              <a:ext uri="{FF2B5EF4-FFF2-40B4-BE49-F238E27FC236}">
                <a16:creationId xmlns:a16="http://schemas.microsoft.com/office/drawing/2014/main" id="{7526935A-6639-4262-8F39-E3EAFBE1918E}"/>
              </a:ext>
            </a:extLst>
          </p:cNvPr>
          <p:cNvGraphicFramePr>
            <a:graphicFrameLocks noGrp="1"/>
          </p:cNvGraphicFramePr>
          <p:nvPr>
            <p:extLst>
              <p:ext uri="{D42A27DB-BD31-4B8C-83A1-F6EECF244321}">
                <p14:modId xmlns:p14="http://schemas.microsoft.com/office/powerpoint/2010/main" val="2306675528"/>
              </p:ext>
            </p:extLst>
          </p:nvPr>
        </p:nvGraphicFramePr>
        <p:xfrm>
          <a:off x="742406" y="1211668"/>
          <a:ext cx="11011230" cy="599715"/>
        </p:xfrm>
        <a:graphic>
          <a:graphicData uri="http://schemas.openxmlformats.org/drawingml/2006/table">
            <a:tbl>
              <a:tblPr>
                <a:tableStyleId>{5C22544A-7EE6-4342-B048-85BDC9FD1C3A}</a:tableStyleId>
              </a:tblPr>
              <a:tblGrid>
                <a:gridCol w="3053156">
                  <a:extLst>
                    <a:ext uri="{9D8B030D-6E8A-4147-A177-3AD203B41FA5}">
                      <a16:colId xmlns:a16="http://schemas.microsoft.com/office/drawing/2014/main" val="1571028556"/>
                    </a:ext>
                  </a:extLst>
                </a:gridCol>
                <a:gridCol w="2841899">
                  <a:extLst>
                    <a:ext uri="{9D8B030D-6E8A-4147-A177-3AD203B41FA5}">
                      <a16:colId xmlns:a16="http://schemas.microsoft.com/office/drawing/2014/main" val="756670663"/>
                    </a:ext>
                  </a:extLst>
                </a:gridCol>
                <a:gridCol w="2828251">
                  <a:extLst>
                    <a:ext uri="{9D8B030D-6E8A-4147-A177-3AD203B41FA5}">
                      <a16:colId xmlns:a16="http://schemas.microsoft.com/office/drawing/2014/main" val="2692451913"/>
                    </a:ext>
                  </a:extLst>
                </a:gridCol>
                <a:gridCol w="2287924">
                  <a:extLst>
                    <a:ext uri="{9D8B030D-6E8A-4147-A177-3AD203B41FA5}">
                      <a16:colId xmlns:a16="http://schemas.microsoft.com/office/drawing/2014/main" val="579988505"/>
                    </a:ext>
                  </a:extLst>
                </a:gridCol>
              </a:tblGrid>
              <a:tr h="294915">
                <a:tc>
                  <a:txBody>
                    <a:bodyPr/>
                    <a:lstStyle/>
                    <a:p>
                      <a:pPr algn="ctr" fontAlgn="b"/>
                      <a:r>
                        <a:rPr lang="fr-FR" sz="1400" b="1" u="none" strike="noStrike" dirty="0">
                          <a:solidFill>
                            <a:schemeClr val="bg1"/>
                          </a:solidFill>
                          <a:effectLst/>
                        </a:rPr>
                        <a:t>Informatique</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238 952,00 €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329 202,00 €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400" u="none" strike="noStrike" dirty="0">
                          <a:effectLst/>
                        </a:rPr>
                        <a:t>                                  90 250,00 €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55734862"/>
                  </a:ext>
                </a:extLst>
              </a:tr>
              <a:tr h="304800">
                <a:tc>
                  <a:txBody>
                    <a:bodyPr/>
                    <a:lstStyle/>
                    <a:p>
                      <a:pPr algn="ctr" fontAlgn="b"/>
                      <a:r>
                        <a:rPr lang="fr-FR" sz="1400" b="1" u="none" strike="noStrike" dirty="0">
                          <a:solidFill>
                            <a:schemeClr val="bg1"/>
                          </a:solidFill>
                          <a:effectLst/>
                        </a:rPr>
                        <a:t>Marchés publics</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100 000,00 €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126 200,00 €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1400" u="none" strike="noStrike" dirty="0">
                          <a:effectLst/>
                        </a:rPr>
                        <a:t>                                  26 200,00 €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50245728"/>
                  </a:ext>
                </a:extLst>
              </a:tr>
            </a:tbl>
          </a:graphicData>
        </a:graphic>
      </p:graphicFrame>
    </p:spTree>
    <p:extLst>
      <p:ext uri="{BB962C8B-B14F-4D97-AF65-F5344CB8AC3E}">
        <p14:creationId xmlns:p14="http://schemas.microsoft.com/office/powerpoint/2010/main" val="2845186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F42A87E-773A-0248-89C7-8E555439E049}"/>
              </a:ext>
            </a:extLst>
          </p:cNvPr>
          <p:cNvSpPr txBox="1"/>
          <p:nvPr/>
        </p:nvSpPr>
        <p:spPr>
          <a:xfrm>
            <a:off x="811658" y="160867"/>
            <a:ext cx="10870059" cy="646331"/>
          </a:xfrm>
          <a:prstGeom prst="rect">
            <a:avLst/>
          </a:prstGeom>
          <a:noFill/>
        </p:spPr>
        <p:txBody>
          <a:bodyPr wrap="square" rtlCol="0">
            <a:spAutoFit/>
          </a:bodyPr>
          <a:lstStyle/>
          <a:p>
            <a:pPr algn="ctr"/>
            <a:r>
              <a:rPr lang="fr-FR" b="1" dirty="0"/>
              <a:t>DEPENSES DE FONCTIONNEMENT PAR SERVICES</a:t>
            </a:r>
          </a:p>
          <a:p>
            <a:pPr algn="ctr"/>
            <a:r>
              <a:rPr lang="fr-FR" b="1" dirty="0"/>
              <a:t>POLE RESSOURCES</a:t>
            </a:r>
          </a:p>
        </p:txBody>
      </p:sp>
      <p:sp>
        <p:nvSpPr>
          <p:cNvPr id="8" name="ZoneTexte 7">
            <a:extLst>
              <a:ext uri="{FF2B5EF4-FFF2-40B4-BE49-F238E27FC236}">
                <a16:creationId xmlns:a16="http://schemas.microsoft.com/office/drawing/2014/main" id="{79356E97-3731-40FF-A380-325218DE2CB2}"/>
              </a:ext>
            </a:extLst>
          </p:cNvPr>
          <p:cNvSpPr txBox="1"/>
          <p:nvPr/>
        </p:nvSpPr>
        <p:spPr>
          <a:xfrm>
            <a:off x="739739" y="2348775"/>
            <a:ext cx="10941978" cy="2862322"/>
          </a:xfrm>
          <a:prstGeom prst="rect">
            <a:avLst/>
          </a:prstGeom>
          <a:noFill/>
          <a:ln w="28575">
            <a:solidFill>
              <a:schemeClr val="accent1"/>
            </a:solidFill>
          </a:ln>
        </p:spPr>
        <p:txBody>
          <a:bodyPr wrap="square">
            <a:spAutoFit/>
          </a:bodyPr>
          <a:lstStyle/>
          <a:p>
            <a:pPr marL="285750" indent="-285750">
              <a:buFont typeface="Wingdings" panose="05000000000000000000" pitchFamily="2" charset="2"/>
              <a:buChar char="q"/>
            </a:pPr>
            <a:r>
              <a:rPr lang="fr-FR" b="1" u="sng" dirty="0"/>
              <a:t>La Direction des ressources humaines: </a:t>
            </a:r>
            <a:r>
              <a:rPr lang="fr-FR" b="1" dirty="0">
                <a:highlight>
                  <a:srgbClr val="FFFF00"/>
                </a:highlight>
              </a:rPr>
              <a:t>13 840 410,00 €</a:t>
            </a:r>
          </a:p>
          <a:p>
            <a:endParaRPr lang="fr-FR" dirty="0"/>
          </a:p>
          <a:p>
            <a:pPr marL="742950" lvl="1" indent="-285750">
              <a:buFont typeface="Wingdings" pitchFamily="2" charset="2"/>
              <a:buChar char="§"/>
            </a:pPr>
            <a:r>
              <a:rPr lang="fr-FR" dirty="0"/>
              <a:t>Même montant que 2021.</a:t>
            </a:r>
          </a:p>
          <a:p>
            <a:endParaRPr lang="fr-FR" dirty="0"/>
          </a:p>
          <a:p>
            <a:pPr marL="742950" lvl="1" indent="-285750">
              <a:buFont typeface="Wingdings" pitchFamily="2" charset="2"/>
              <a:buChar char="§"/>
            </a:pPr>
            <a:r>
              <a:rPr lang="fr-FR" dirty="0"/>
              <a:t>valorisation de l’ensemble des postes votés au tableau des effectifs, avec la prise en compte:</a:t>
            </a:r>
          </a:p>
          <a:p>
            <a:pPr marL="1200150" lvl="2" indent="-285750">
              <a:buFont typeface="Wingdings" pitchFamily="2" charset="2"/>
              <a:buChar char="§"/>
            </a:pPr>
            <a:r>
              <a:rPr lang="fr-FR" dirty="0"/>
              <a:t> du Glissement Vieillesse Technicité </a:t>
            </a:r>
          </a:p>
          <a:p>
            <a:pPr marL="1657350" lvl="3" indent="-285750">
              <a:buFont typeface="Wingdings" pitchFamily="2" charset="2"/>
              <a:buChar char="§"/>
            </a:pPr>
            <a:r>
              <a:rPr lang="fr-FR" dirty="0"/>
              <a:t>avancements, </a:t>
            </a:r>
          </a:p>
          <a:p>
            <a:pPr marL="1657350" lvl="3" indent="-285750">
              <a:buFont typeface="Wingdings" pitchFamily="2" charset="2"/>
              <a:buChar char="§"/>
            </a:pPr>
            <a:r>
              <a:rPr lang="fr-FR" dirty="0"/>
              <a:t>reclassements statutaires, </a:t>
            </a:r>
          </a:p>
          <a:p>
            <a:pPr marL="1657350" lvl="3" indent="-285750">
              <a:buFont typeface="Wingdings" pitchFamily="2" charset="2"/>
              <a:buChar char="§"/>
            </a:pPr>
            <a:r>
              <a:rPr lang="fr-FR" dirty="0"/>
              <a:t>revalorisation du SMIC et </a:t>
            </a:r>
          </a:p>
          <a:p>
            <a:pPr marL="1657350" lvl="3" indent="-285750">
              <a:buFont typeface="Wingdings" pitchFamily="2" charset="2"/>
              <a:buChar char="§"/>
            </a:pPr>
            <a:r>
              <a:rPr lang="fr-FR" dirty="0"/>
              <a:t>revalorisation du point d’indice</a:t>
            </a:r>
          </a:p>
        </p:txBody>
      </p:sp>
      <p:graphicFrame>
        <p:nvGraphicFramePr>
          <p:cNvPr id="2" name="Tableau 1">
            <a:extLst>
              <a:ext uri="{FF2B5EF4-FFF2-40B4-BE49-F238E27FC236}">
                <a16:creationId xmlns:a16="http://schemas.microsoft.com/office/drawing/2014/main" id="{AB7856F8-0155-4B80-A486-74BB4FA8D817}"/>
              </a:ext>
            </a:extLst>
          </p:cNvPr>
          <p:cNvGraphicFramePr>
            <a:graphicFrameLocks noGrp="1"/>
          </p:cNvGraphicFramePr>
          <p:nvPr>
            <p:extLst>
              <p:ext uri="{D42A27DB-BD31-4B8C-83A1-F6EECF244321}">
                <p14:modId xmlns:p14="http://schemas.microsoft.com/office/powerpoint/2010/main" val="4127329896"/>
              </p:ext>
            </p:extLst>
          </p:nvPr>
        </p:nvGraphicFramePr>
        <p:xfrm>
          <a:off x="739739" y="1825625"/>
          <a:ext cx="10941978" cy="423593"/>
        </p:xfrm>
        <a:graphic>
          <a:graphicData uri="http://schemas.openxmlformats.org/drawingml/2006/table">
            <a:tbl>
              <a:tblPr>
                <a:tableStyleId>{5C22544A-7EE6-4342-B048-85BDC9FD1C3A}</a:tableStyleId>
              </a:tblPr>
              <a:tblGrid>
                <a:gridCol w="3033954">
                  <a:extLst>
                    <a:ext uri="{9D8B030D-6E8A-4147-A177-3AD203B41FA5}">
                      <a16:colId xmlns:a16="http://schemas.microsoft.com/office/drawing/2014/main" val="3350156404"/>
                    </a:ext>
                  </a:extLst>
                </a:gridCol>
                <a:gridCol w="2824026">
                  <a:extLst>
                    <a:ext uri="{9D8B030D-6E8A-4147-A177-3AD203B41FA5}">
                      <a16:colId xmlns:a16="http://schemas.microsoft.com/office/drawing/2014/main" val="1814070235"/>
                    </a:ext>
                  </a:extLst>
                </a:gridCol>
                <a:gridCol w="2810463">
                  <a:extLst>
                    <a:ext uri="{9D8B030D-6E8A-4147-A177-3AD203B41FA5}">
                      <a16:colId xmlns:a16="http://schemas.microsoft.com/office/drawing/2014/main" val="1586549876"/>
                    </a:ext>
                  </a:extLst>
                </a:gridCol>
                <a:gridCol w="2273535">
                  <a:extLst>
                    <a:ext uri="{9D8B030D-6E8A-4147-A177-3AD203B41FA5}">
                      <a16:colId xmlns:a16="http://schemas.microsoft.com/office/drawing/2014/main" val="917384125"/>
                    </a:ext>
                  </a:extLst>
                </a:gridCol>
              </a:tblGrid>
              <a:tr h="423593">
                <a:tc>
                  <a:txBody>
                    <a:bodyPr/>
                    <a:lstStyle/>
                    <a:p>
                      <a:pPr algn="ctr" fontAlgn="ctr"/>
                      <a:r>
                        <a:rPr lang="fr-FR" sz="1400" b="1" u="none" strike="noStrike" dirty="0">
                          <a:solidFill>
                            <a:schemeClr val="bg1"/>
                          </a:solidFill>
                          <a:effectLst/>
                        </a:rPr>
                        <a:t>Ressources humaines</a:t>
                      </a:r>
                      <a:endParaRPr lang="fr-FR" sz="14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ctr"/>
                      <a:r>
                        <a:rPr lang="fr-FR" sz="1400" u="none" strike="noStrike" dirty="0">
                          <a:effectLst/>
                        </a:rPr>
                        <a:t>          13 859 010,00 €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           13 840 410,00 €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                             -18 600,00 € </a:t>
                      </a:r>
                      <a:endParaRPr lang="fr-F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5644942"/>
                  </a:ext>
                </a:extLst>
              </a:tr>
            </a:tbl>
          </a:graphicData>
        </a:graphic>
      </p:graphicFrame>
    </p:spTree>
    <p:extLst>
      <p:ext uri="{BB962C8B-B14F-4D97-AF65-F5344CB8AC3E}">
        <p14:creationId xmlns:p14="http://schemas.microsoft.com/office/powerpoint/2010/main" val="3481589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BD9EDDE-6F5E-9843-9DBE-DFC59D311754}"/>
              </a:ext>
            </a:extLst>
          </p:cNvPr>
          <p:cNvSpPr txBox="1"/>
          <p:nvPr/>
        </p:nvSpPr>
        <p:spPr>
          <a:xfrm>
            <a:off x="2099732" y="392670"/>
            <a:ext cx="8280401" cy="646331"/>
          </a:xfrm>
          <a:prstGeom prst="rect">
            <a:avLst/>
          </a:prstGeom>
          <a:noFill/>
        </p:spPr>
        <p:txBody>
          <a:bodyPr wrap="square" rtlCol="0">
            <a:spAutoFit/>
          </a:bodyPr>
          <a:lstStyle/>
          <a:p>
            <a:pPr algn="ctr"/>
            <a:r>
              <a:rPr lang="fr-FR" b="1" dirty="0"/>
              <a:t>DEPENSES DE FONCTIONNEMENT PAR SERVICES</a:t>
            </a:r>
          </a:p>
          <a:p>
            <a:pPr algn="ctr"/>
            <a:r>
              <a:rPr lang="fr-FR" b="1" dirty="0"/>
              <a:t>FRAIS DE PERSONNEL</a:t>
            </a:r>
          </a:p>
        </p:txBody>
      </p:sp>
      <p:graphicFrame>
        <p:nvGraphicFramePr>
          <p:cNvPr id="2" name="Tableau 1">
            <a:extLst>
              <a:ext uri="{FF2B5EF4-FFF2-40B4-BE49-F238E27FC236}">
                <a16:creationId xmlns:a16="http://schemas.microsoft.com/office/drawing/2014/main" id="{BB712D25-D444-EF4E-80A4-FC2FB9816282}"/>
              </a:ext>
            </a:extLst>
          </p:cNvPr>
          <p:cNvGraphicFramePr>
            <a:graphicFrameLocks noGrp="1"/>
          </p:cNvGraphicFramePr>
          <p:nvPr>
            <p:extLst>
              <p:ext uri="{D42A27DB-BD31-4B8C-83A1-F6EECF244321}">
                <p14:modId xmlns:p14="http://schemas.microsoft.com/office/powerpoint/2010/main" val="4213791565"/>
              </p:ext>
            </p:extLst>
          </p:nvPr>
        </p:nvGraphicFramePr>
        <p:xfrm>
          <a:off x="1066798" y="1217650"/>
          <a:ext cx="10287001" cy="3222172"/>
        </p:xfrm>
        <a:graphic>
          <a:graphicData uri="http://schemas.openxmlformats.org/drawingml/2006/table">
            <a:tbl>
              <a:tblPr>
                <a:tableStyleId>{5C22544A-7EE6-4342-B048-85BDC9FD1C3A}</a:tableStyleId>
              </a:tblPr>
              <a:tblGrid>
                <a:gridCol w="2456597">
                  <a:extLst>
                    <a:ext uri="{9D8B030D-6E8A-4147-A177-3AD203B41FA5}">
                      <a16:colId xmlns:a16="http://schemas.microsoft.com/office/drawing/2014/main" val="4294765101"/>
                    </a:ext>
                  </a:extLst>
                </a:gridCol>
                <a:gridCol w="1957601">
                  <a:extLst>
                    <a:ext uri="{9D8B030D-6E8A-4147-A177-3AD203B41FA5}">
                      <a16:colId xmlns:a16="http://schemas.microsoft.com/office/drawing/2014/main" val="589878533"/>
                    </a:ext>
                  </a:extLst>
                </a:gridCol>
                <a:gridCol w="1957601">
                  <a:extLst>
                    <a:ext uri="{9D8B030D-6E8A-4147-A177-3AD203B41FA5}">
                      <a16:colId xmlns:a16="http://schemas.microsoft.com/office/drawing/2014/main" val="105613248"/>
                    </a:ext>
                  </a:extLst>
                </a:gridCol>
                <a:gridCol w="1957601">
                  <a:extLst>
                    <a:ext uri="{9D8B030D-6E8A-4147-A177-3AD203B41FA5}">
                      <a16:colId xmlns:a16="http://schemas.microsoft.com/office/drawing/2014/main" val="2292674459"/>
                    </a:ext>
                  </a:extLst>
                </a:gridCol>
                <a:gridCol w="1957601">
                  <a:extLst>
                    <a:ext uri="{9D8B030D-6E8A-4147-A177-3AD203B41FA5}">
                      <a16:colId xmlns:a16="http://schemas.microsoft.com/office/drawing/2014/main" val="460062922"/>
                    </a:ext>
                  </a:extLst>
                </a:gridCol>
              </a:tblGrid>
              <a:tr h="805543">
                <a:tc>
                  <a:txBody>
                    <a:bodyPr/>
                    <a:lstStyle/>
                    <a:p>
                      <a:pPr algn="l" fontAlgn="b"/>
                      <a:r>
                        <a:rPr lang="fr-FR" sz="1600" b="1" u="none" strike="noStrike" dirty="0">
                          <a:solidFill>
                            <a:schemeClr val="bg1"/>
                          </a:solidFill>
                          <a:effectLst/>
                        </a:rPr>
                        <a:t> </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600" b="1" u="none" strike="noStrike" dirty="0">
                          <a:solidFill>
                            <a:schemeClr val="bg1"/>
                          </a:solidFill>
                          <a:effectLst/>
                        </a:rPr>
                        <a:t>CA 2019</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600" b="1" u="none" strike="noStrike" dirty="0">
                          <a:solidFill>
                            <a:schemeClr val="bg1"/>
                          </a:solidFill>
                          <a:effectLst/>
                        </a:rPr>
                        <a:t>CA 2020</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600" b="1" u="none" strike="noStrike" dirty="0">
                          <a:solidFill>
                            <a:schemeClr val="bg1"/>
                          </a:solidFill>
                          <a:effectLst/>
                        </a:rPr>
                        <a:t>CA 2021</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600" b="1" u="none" strike="noStrike" dirty="0">
                          <a:solidFill>
                            <a:schemeClr val="bg1"/>
                          </a:solidFill>
                          <a:effectLst/>
                        </a:rPr>
                        <a:t>BP 2022</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extLst>
                  <a:ext uri="{0D108BD9-81ED-4DB2-BD59-A6C34878D82A}">
                    <a16:rowId xmlns:a16="http://schemas.microsoft.com/office/drawing/2014/main" val="1490792615"/>
                  </a:ext>
                </a:extLst>
              </a:tr>
              <a:tr h="805543">
                <a:tc>
                  <a:txBody>
                    <a:bodyPr/>
                    <a:lstStyle/>
                    <a:p>
                      <a:pPr algn="ctr" fontAlgn="b"/>
                      <a:r>
                        <a:rPr lang="fr-FR" sz="1600" b="1" u="none" strike="noStrike" dirty="0">
                          <a:solidFill>
                            <a:schemeClr val="bg1"/>
                          </a:solidFill>
                          <a:effectLst/>
                        </a:rPr>
                        <a:t>Frais de personnel</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12 495 105,00 €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dirty="0">
                          <a:effectLst/>
                        </a:rPr>
                        <a:t>   12 938 073,00 €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dirty="0">
                          <a:effectLst/>
                        </a:rPr>
                        <a:t>   13 071 656,00 €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dirty="0">
                          <a:effectLst/>
                        </a:rPr>
                        <a:t>   13 500 000,00 € </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0926805"/>
                  </a:ext>
                </a:extLst>
              </a:tr>
              <a:tr h="805543">
                <a:tc>
                  <a:txBody>
                    <a:bodyPr/>
                    <a:lstStyle/>
                    <a:p>
                      <a:pPr algn="ctr" fontAlgn="b"/>
                      <a:r>
                        <a:rPr lang="fr-FR" sz="1600" b="1" u="none" strike="noStrike" dirty="0">
                          <a:solidFill>
                            <a:schemeClr val="bg1"/>
                          </a:solidFill>
                          <a:effectLst/>
                        </a:rPr>
                        <a:t>Dépenses réelles</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19 099 904,00 €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dirty="0">
                          <a:effectLst/>
                        </a:rPr>
                        <a:t>   19 887 063,00 €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dirty="0">
                          <a:effectLst/>
                        </a:rPr>
                        <a:t>   19 967 403,00 €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dirty="0">
                          <a:effectLst/>
                        </a:rPr>
                        <a:t>   20 820 028,00 € </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637440"/>
                  </a:ext>
                </a:extLst>
              </a:tr>
              <a:tr h="805543">
                <a:tc>
                  <a:txBody>
                    <a:bodyPr/>
                    <a:lstStyle/>
                    <a:p>
                      <a:pPr algn="ctr" fontAlgn="b"/>
                      <a:r>
                        <a:rPr lang="fr-FR" sz="1600" b="1" u="none" strike="noStrike" dirty="0">
                          <a:solidFill>
                            <a:schemeClr val="bg1"/>
                          </a:solidFill>
                          <a:effectLst/>
                        </a:rPr>
                        <a:t>Ratio</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600" u="none" strike="noStrike">
                          <a:effectLst/>
                        </a:rPr>
                        <a:t>65,42%</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65,06%</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65,46%</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64,84%</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7941399"/>
                  </a:ext>
                </a:extLst>
              </a:tr>
            </a:tbl>
          </a:graphicData>
        </a:graphic>
      </p:graphicFrame>
    </p:spTree>
    <p:extLst>
      <p:ext uri="{BB962C8B-B14F-4D97-AF65-F5344CB8AC3E}">
        <p14:creationId xmlns:p14="http://schemas.microsoft.com/office/powerpoint/2010/main" val="704682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BD9EDDE-6F5E-9843-9DBE-DFC59D311754}"/>
              </a:ext>
            </a:extLst>
          </p:cNvPr>
          <p:cNvSpPr txBox="1"/>
          <p:nvPr/>
        </p:nvSpPr>
        <p:spPr>
          <a:xfrm>
            <a:off x="2099732" y="392670"/>
            <a:ext cx="8280401" cy="646331"/>
          </a:xfrm>
          <a:prstGeom prst="rect">
            <a:avLst/>
          </a:prstGeom>
          <a:noFill/>
        </p:spPr>
        <p:txBody>
          <a:bodyPr wrap="square" rtlCol="0">
            <a:spAutoFit/>
          </a:bodyPr>
          <a:lstStyle/>
          <a:p>
            <a:pPr algn="ctr"/>
            <a:r>
              <a:rPr lang="fr-FR" b="1" dirty="0"/>
              <a:t>DEPENSES DE FONCTIONNEMENT PAR SERVICES</a:t>
            </a:r>
          </a:p>
          <a:p>
            <a:pPr algn="ctr"/>
            <a:r>
              <a:rPr lang="fr-FR" b="1" dirty="0"/>
              <a:t>FRAIS DE PERSONNEL</a:t>
            </a:r>
          </a:p>
        </p:txBody>
      </p:sp>
      <p:graphicFrame>
        <p:nvGraphicFramePr>
          <p:cNvPr id="3" name="Tableau 2">
            <a:extLst>
              <a:ext uri="{FF2B5EF4-FFF2-40B4-BE49-F238E27FC236}">
                <a16:creationId xmlns:a16="http://schemas.microsoft.com/office/drawing/2014/main" id="{6FD66DB6-BB06-4C25-A6AA-755DE1467659}"/>
              </a:ext>
            </a:extLst>
          </p:cNvPr>
          <p:cNvGraphicFramePr>
            <a:graphicFrameLocks noGrp="1"/>
          </p:cNvGraphicFramePr>
          <p:nvPr>
            <p:extLst>
              <p:ext uri="{D42A27DB-BD31-4B8C-83A1-F6EECF244321}">
                <p14:modId xmlns:p14="http://schemas.microsoft.com/office/powerpoint/2010/main" val="2386620370"/>
              </p:ext>
            </p:extLst>
          </p:nvPr>
        </p:nvGraphicFramePr>
        <p:xfrm>
          <a:off x="520700" y="1503486"/>
          <a:ext cx="10882923" cy="3697166"/>
        </p:xfrm>
        <a:graphic>
          <a:graphicData uri="http://schemas.openxmlformats.org/drawingml/2006/table">
            <a:tbl>
              <a:tblPr>
                <a:tableStyleId>{5C22544A-7EE6-4342-B048-85BDC9FD1C3A}</a:tableStyleId>
              </a:tblPr>
              <a:tblGrid>
                <a:gridCol w="6407476">
                  <a:extLst>
                    <a:ext uri="{9D8B030D-6E8A-4147-A177-3AD203B41FA5}">
                      <a16:colId xmlns:a16="http://schemas.microsoft.com/office/drawing/2014/main" val="813515563"/>
                    </a:ext>
                  </a:extLst>
                </a:gridCol>
                <a:gridCol w="4475447">
                  <a:extLst>
                    <a:ext uri="{9D8B030D-6E8A-4147-A177-3AD203B41FA5}">
                      <a16:colId xmlns:a16="http://schemas.microsoft.com/office/drawing/2014/main" val="661981946"/>
                    </a:ext>
                  </a:extLst>
                </a:gridCol>
              </a:tblGrid>
              <a:tr h="306508">
                <a:tc>
                  <a:txBody>
                    <a:bodyPr/>
                    <a:lstStyle/>
                    <a:p>
                      <a:pPr algn="ctr">
                        <a:lnSpc>
                          <a:spcPct val="115000"/>
                        </a:lnSpc>
                        <a:spcAft>
                          <a:spcPts val="1000"/>
                        </a:spcAft>
                      </a:pPr>
                      <a:r>
                        <a:rPr lang="fr-FR" sz="1400" b="1" dirty="0">
                          <a:solidFill>
                            <a:schemeClr val="bg1"/>
                          </a:solidFill>
                          <a:effectLst/>
                        </a:rPr>
                        <a:t>PÔLE</a:t>
                      </a:r>
                      <a:endPar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solidFill>
                  </a:tcPr>
                </a:tc>
                <a:tc>
                  <a:txBody>
                    <a:bodyPr/>
                    <a:lstStyle/>
                    <a:p>
                      <a:pPr algn="ctr">
                        <a:lnSpc>
                          <a:spcPct val="115000"/>
                        </a:lnSpc>
                        <a:spcAft>
                          <a:spcPts val="1000"/>
                        </a:spcAft>
                      </a:pPr>
                      <a:r>
                        <a:rPr lang="fr-FR" sz="1400" b="1" dirty="0">
                          <a:solidFill>
                            <a:schemeClr val="bg1"/>
                          </a:solidFill>
                          <a:effectLst/>
                        </a:rPr>
                        <a:t>COÛT</a:t>
                      </a:r>
                      <a:endPar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solidFill>
                  </a:tcPr>
                </a:tc>
                <a:extLst>
                  <a:ext uri="{0D108BD9-81ED-4DB2-BD59-A6C34878D82A}">
                    <a16:rowId xmlns:a16="http://schemas.microsoft.com/office/drawing/2014/main" val="482137012"/>
                  </a:ext>
                </a:extLst>
              </a:tr>
              <a:tr h="306508">
                <a:tc>
                  <a:txBody>
                    <a:bodyPr/>
                    <a:lstStyle/>
                    <a:p>
                      <a:pPr>
                        <a:lnSpc>
                          <a:spcPct val="115000"/>
                        </a:lnSpc>
                        <a:spcAft>
                          <a:spcPts val="1000"/>
                        </a:spcAft>
                      </a:pPr>
                      <a:r>
                        <a:rPr lang="fr-FR" sz="1400" b="1" dirty="0">
                          <a:solidFill>
                            <a:schemeClr val="bg1"/>
                          </a:solidFill>
                          <a:effectLst/>
                        </a:rPr>
                        <a:t>Services à la population </a:t>
                      </a:r>
                      <a:endPar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solidFill>
                  </a:tcPr>
                </a:tc>
                <a:tc>
                  <a:txBody>
                    <a:bodyPr/>
                    <a:lstStyle/>
                    <a:p>
                      <a:pPr algn="r">
                        <a:lnSpc>
                          <a:spcPct val="115000"/>
                        </a:lnSpc>
                        <a:spcAft>
                          <a:spcPts val="1000"/>
                        </a:spcAft>
                      </a:pPr>
                      <a:r>
                        <a:rPr lang="fr-FR" sz="1400" b="1">
                          <a:effectLst/>
                        </a:rPr>
                        <a:t>7 796 982 €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599395051"/>
                  </a:ext>
                </a:extLst>
              </a:tr>
              <a:tr h="632086">
                <a:tc>
                  <a:txBody>
                    <a:bodyPr/>
                    <a:lstStyle/>
                    <a:p>
                      <a:pPr algn="r">
                        <a:lnSpc>
                          <a:spcPct val="115000"/>
                        </a:lnSpc>
                        <a:spcAft>
                          <a:spcPts val="1000"/>
                        </a:spcAft>
                      </a:pPr>
                      <a:r>
                        <a:rPr lang="fr-FR" sz="1400" b="1" dirty="0">
                          <a:solidFill>
                            <a:schemeClr val="bg1"/>
                          </a:solidFill>
                          <a:effectLst/>
                        </a:rPr>
                        <a:t>Relations citoyennes + administratifs </a:t>
                      </a:r>
                      <a:endPar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solidFill>
                  </a:tcPr>
                </a:tc>
                <a:tc>
                  <a:txBody>
                    <a:bodyPr/>
                    <a:lstStyle/>
                    <a:p>
                      <a:pPr>
                        <a:lnSpc>
                          <a:spcPct val="115000"/>
                        </a:lnSpc>
                        <a:spcAft>
                          <a:spcPts val="1000"/>
                        </a:spcAft>
                      </a:pPr>
                      <a:r>
                        <a:rPr lang="fr-FR" sz="1400" b="1">
                          <a:effectLst/>
                        </a:rPr>
                        <a:t>   783 852 €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471977246"/>
                  </a:ext>
                </a:extLst>
              </a:tr>
              <a:tr h="306508">
                <a:tc>
                  <a:txBody>
                    <a:bodyPr/>
                    <a:lstStyle/>
                    <a:p>
                      <a:pPr algn="r">
                        <a:lnSpc>
                          <a:spcPct val="115000"/>
                        </a:lnSpc>
                        <a:spcAft>
                          <a:spcPts val="1000"/>
                        </a:spcAft>
                      </a:pPr>
                      <a:r>
                        <a:rPr lang="fr-FR" sz="1400" b="1" dirty="0">
                          <a:solidFill>
                            <a:schemeClr val="bg1"/>
                          </a:solidFill>
                          <a:effectLst/>
                        </a:rPr>
                        <a:t>Petite Enfance </a:t>
                      </a:r>
                      <a:endPar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solidFill>
                  </a:tcPr>
                </a:tc>
                <a:tc>
                  <a:txBody>
                    <a:bodyPr/>
                    <a:lstStyle/>
                    <a:p>
                      <a:pPr>
                        <a:lnSpc>
                          <a:spcPct val="115000"/>
                        </a:lnSpc>
                        <a:spcAft>
                          <a:spcPts val="1000"/>
                        </a:spcAft>
                      </a:pPr>
                      <a:r>
                        <a:rPr lang="fr-FR" sz="1400" b="1" dirty="0">
                          <a:effectLst/>
                        </a:rPr>
                        <a:t>2 295 788 €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216609424"/>
                  </a:ext>
                </a:extLst>
              </a:tr>
              <a:tr h="306508">
                <a:tc>
                  <a:txBody>
                    <a:bodyPr/>
                    <a:lstStyle/>
                    <a:p>
                      <a:pPr algn="r">
                        <a:lnSpc>
                          <a:spcPct val="115000"/>
                        </a:lnSpc>
                        <a:spcAft>
                          <a:spcPts val="1000"/>
                        </a:spcAft>
                      </a:pPr>
                      <a:r>
                        <a:rPr lang="fr-FR" sz="1400" b="1" dirty="0">
                          <a:solidFill>
                            <a:schemeClr val="bg1"/>
                          </a:solidFill>
                          <a:effectLst/>
                        </a:rPr>
                        <a:t>Affaires Scolaires &amp; Restauration </a:t>
                      </a:r>
                      <a:endPar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solidFill>
                  </a:tcPr>
                </a:tc>
                <a:tc>
                  <a:txBody>
                    <a:bodyPr/>
                    <a:lstStyle/>
                    <a:p>
                      <a:pPr>
                        <a:lnSpc>
                          <a:spcPct val="115000"/>
                        </a:lnSpc>
                        <a:spcAft>
                          <a:spcPts val="1000"/>
                        </a:spcAft>
                      </a:pPr>
                      <a:r>
                        <a:rPr lang="fr-FR" sz="1400" b="1" dirty="0">
                          <a:effectLst/>
                        </a:rPr>
                        <a:t>2 010 104 €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258099327"/>
                  </a:ext>
                </a:extLst>
              </a:tr>
              <a:tr h="306508">
                <a:tc>
                  <a:txBody>
                    <a:bodyPr/>
                    <a:lstStyle/>
                    <a:p>
                      <a:pPr algn="r">
                        <a:lnSpc>
                          <a:spcPct val="115000"/>
                        </a:lnSpc>
                        <a:spcAft>
                          <a:spcPts val="1000"/>
                        </a:spcAft>
                      </a:pPr>
                      <a:r>
                        <a:rPr lang="fr-FR" sz="1400" b="1" dirty="0">
                          <a:solidFill>
                            <a:schemeClr val="bg1"/>
                          </a:solidFill>
                          <a:effectLst/>
                        </a:rPr>
                        <a:t>Jeunesse </a:t>
                      </a:r>
                      <a:endPar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solidFill>
                  </a:tcPr>
                </a:tc>
                <a:tc>
                  <a:txBody>
                    <a:bodyPr/>
                    <a:lstStyle/>
                    <a:p>
                      <a:pPr>
                        <a:lnSpc>
                          <a:spcPct val="115000"/>
                        </a:lnSpc>
                        <a:spcAft>
                          <a:spcPts val="1000"/>
                        </a:spcAft>
                      </a:pPr>
                      <a:r>
                        <a:rPr lang="fr-FR" sz="1400" b="1" dirty="0">
                          <a:effectLst/>
                        </a:rPr>
                        <a:t>2 707 238 €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183210218"/>
                  </a:ext>
                </a:extLst>
              </a:tr>
              <a:tr h="306508">
                <a:tc>
                  <a:txBody>
                    <a:bodyPr/>
                    <a:lstStyle/>
                    <a:p>
                      <a:pPr>
                        <a:lnSpc>
                          <a:spcPct val="115000"/>
                        </a:lnSpc>
                        <a:spcAft>
                          <a:spcPts val="1000"/>
                        </a:spcAft>
                      </a:pPr>
                      <a:r>
                        <a:rPr lang="fr-FR" sz="1400" b="1" dirty="0">
                          <a:solidFill>
                            <a:schemeClr val="bg1"/>
                          </a:solidFill>
                          <a:effectLst/>
                        </a:rPr>
                        <a:t>Solidarités</a:t>
                      </a:r>
                      <a:endPar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solidFill>
                  </a:tcPr>
                </a:tc>
                <a:tc>
                  <a:txBody>
                    <a:bodyPr/>
                    <a:lstStyle/>
                    <a:p>
                      <a:pPr algn="r">
                        <a:lnSpc>
                          <a:spcPct val="115000"/>
                        </a:lnSpc>
                        <a:spcAft>
                          <a:spcPts val="1000"/>
                        </a:spcAft>
                      </a:pPr>
                      <a:r>
                        <a:rPr lang="fr-FR" sz="1400" b="1" dirty="0">
                          <a:effectLst/>
                        </a:rPr>
                        <a:t>378 700 €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499028765"/>
                  </a:ext>
                </a:extLst>
              </a:tr>
              <a:tr h="306508">
                <a:tc>
                  <a:txBody>
                    <a:bodyPr/>
                    <a:lstStyle/>
                    <a:p>
                      <a:pPr>
                        <a:lnSpc>
                          <a:spcPct val="115000"/>
                        </a:lnSpc>
                        <a:spcAft>
                          <a:spcPts val="1000"/>
                        </a:spcAft>
                      </a:pPr>
                      <a:r>
                        <a:rPr lang="fr-FR" sz="1400" b="1" dirty="0">
                          <a:solidFill>
                            <a:schemeClr val="bg1"/>
                          </a:solidFill>
                          <a:effectLst/>
                        </a:rPr>
                        <a:t>Ressources</a:t>
                      </a:r>
                      <a:endPar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solidFill>
                  </a:tcPr>
                </a:tc>
                <a:tc>
                  <a:txBody>
                    <a:bodyPr/>
                    <a:lstStyle/>
                    <a:p>
                      <a:pPr algn="r">
                        <a:lnSpc>
                          <a:spcPct val="115000"/>
                        </a:lnSpc>
                        <a:spcAft>
                          <a:spcPts val="1000"/>
                        </a:spcAft>
                      </a:pPr>
                      <a:r>
                        <a:rPr lang="fr-FR" sz="1400" b="1" dirty="0">
                          <a:effectLst/>
                        </a:rPr>
                        <a:t>974 700 €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906038726"/>
                  </a:ext>
                </a:extLst>
              </a:tr>
              <a:tr h="306508">
                <a:tc>
                  <a:txBody>
                    <a:bodyPr/>
                    <a:lstStyle/>
                    <a:p>
                      <a:pPr>
                        <a:lnSpc>
                          <a:spcPct val="115000"/>
                        </a:lnSpc>
                        <a:spcAft>
                          <a:spcPts val="1000"/>
                        </a:spcAft>
                      </a:pPr>
                      <a:r>
                        <a:rPr lang="fr-FR" sz="1400" b="1" dirty="0">
                          <a:solidFill>
                            <a:schemeClr val="bg1"/>
                          </a:solidFill>
                          <a:effectLst/>
                        </a:rPr>
                        <a:t>Direction Générale</a:t>
                      </a:r>
                      <a:endPar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solidFill>
                  </a:tcPr>
                </a:tc>
                <a:tc>
                  <a:txBody>
                    <a:bodyPr/>
                    <a:lstStyle/>
                    <a:p>
                      <a:pPr algn="r">
                        <a:lnSpc>
                          <a:spcPct val="115000"/>
                        </a:lnSpc>
                        <a:spcAft>
                          <a:spcPts val="1000"/>
                        </a:spcAft>
                      </a:pPr>
                      <a:r>
                        <a:rPr lang="fr-FR" sz="1400" b="1" dirty="0">
                          <a:effectLst/>
                        </a:rPr>
                        <a:t>2 149 300 €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663840482"/>
                  </a:ext>
                </a:extLst>
              </a:tr>
              <a:tr h="306508">
                <a:tc>
                  <a:txBody>
                    <a:bodyPr/>
                    <a:lstStyle/>
                    <a:p>
                      <a:pPr>
                        <a:lnSpc>
                          <a:spcPct val="115000"/>
                        </a:lnSpc>
                        <a:spcAft>
                          <a:spcPts val="1000"/>
                        </a:spcAft>
                      </a:pPr>
                      <a:r>
                        <a:rPr lang="fr-FR" sz="1400" b="1" dirty="0">
                          <a:solidFill>
                            <a:schemeClr val="bg1"/>
                          </a:solidFill>
                          <a:effectLst/>
                        </a:rPr>
                        <a:t>Technique</a:t>
                      </a:r>
                      <a:endPar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solidFill>
                  </a:tcPr>
                </a:tc>
                <a:tc>
                  <a:txBody>
                    <a:bodyPr/>
                    <a:lstStyle/>
                    <a:p>
                      <a:pPr algn="r">
                        <a:lnSpc>
                          <a:spcPct val="115000"/>
                        </a:lnSpc>
                        <a:spcAft>
                          <a:spcPts val="1000"/>
                        </a:spcAft>
                      </a:pPr>
                      <a:r>
                        <a:rPr lang="fr-FR" sz="1400" b="1" dirty="0">
                          <a:effectLst/>
                        </a:rPr>
                        <a:t>2 200 318 €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234843886"/>
                  </a:ext>
                </a:extLst>
              </a:tr>
              <a:tr h="306508">
                <a:tc>
                  <a:txBody>
                    <a:bodyPr/>
                    <a:lstStyle/>
                    <a:p>
                      <a:pPr algn="ctr">
                        <a:lnSpc>
                          <a:spcPct val="115000"/>
                        </a:lnSpc>
                        <a:spcAft>
                          <a:spcPts val="1000"/>
                        </a:spcAft>
                      </a:pPr>
                      <a:r>
                        <a:rPr lang="fr-FR" sz="1400" b="1" dirty="0">
                          <a:solidFill>
                            <a:schemeClr val="bg1"/>
                          </a:solidFill>
                          <a:effectLst/>
                        </a:rPr>
                        <a:t>TOTAL</a:t>
                      </a:r>
                      <a:endPar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solidFill>
                  </a:tcPr>
                </a:tc>
                <a:tc>
                  <a:txBody>
                    <a:bodyPr/>
                    <a:lstStyle/>
                    <a:p>
                      <a:pPr algn="r">
                        <a:lnSpc>
                          <a:spcPct val="115000"/>
                        </a:lnSpc>
                        <a:spcAft>
                          <a:spcPts val="1000"/>
                        </a:spcAft>
                      </a:pPr>
                      <a:r>
                        <a:rPr lang="fr-FR" sz="1400" b="1" dirty="0">
                          <a:effectLst/>
                        </a:rPr>
                        <a:t>13 500 000 €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732412190"/>
                  </a:ext>
                </a:extLst>
              </a:tr>
            </a:tbl>
          </a:graphicData>
        </a:graphic>
      </p:graphicFrame>
    </p:spTree>
    <p:extLst>
      <p:ext uri="{BB962C8B-B14F-4D97-AF65-F5344CB8AC3E}">
        <p14:creationId xmlns:p14="http://schemas.microsoft.com/office/powerpoint/2010/main" val="1637052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BD9EDDE-6F5E-9843-9DBE-DFC59D311754}"/>
              </a:ext>
            </a:extLst>
          </p:cNvPr>
          <p:cNvSpPr txBox="1"/>
          <p:nvPr/>
        </p:nvSpPr>
        <p:spPr>
          <a:xfrm>
            <a:off x="2099732" y="232528"/>
            <a:ext cx="8280401" cy="646331"/>
          </a:xfrm>
          <a:prstGeom prst="rect">
            <a:avLst/>
          </a:prstGeom>
          <a:noFill/>
        </p:spPr>
        <p:txBody>
          <a:bodyPr wrap="square" rtlCol="0">
            <a:spAutoFit/>
          </a:bodyPr>
          <a:lstStyle/>
          <a:p>
            <a:pPr algn="ctr"/>
            <a:r>
              <a:rPr lang="fr-FR" b="1" dirty="0"/>
              <a:t>DEPENSES DE FONCTIONNEMENT PAR SERVICES</a:t>
            </a:r>
          </a:p>
          <a:p>
            <a:pPr algn="ctr"/>
            <a:r>
              <a:rPr lang="fr-FR" b="1" dirty="0"/>
              <a:t>FRAIS DE PERSONNEL</a:t>
            </a:r>
          </a:p>
        </p:txBody>
      </p:sp>
      <p:graphicFrame>
        <p:nvGraphicFramePr>
          <p:cNvPr id="6" name="Graphique 5">
            <a:extLst>
              <a:ext uri="{FF2B5EF4-FFF2-40B4-BE49-F238E27FC236}">
                <a16:creationId xmlns:a16="http://schemas.microsoft.com/office/drawing/2014/main" id="{B4516380-0C00-4482-B5BB-731E968D06A8}"/>
              </a:ext>
            </a:extLst>
          </p:cNvPr>
          <p:cNvGraphicFramePr>
            <a:graphicFrameLocks/>
          </p:cNvGraphicFramePr>
          <p:nvPr>
            <p:extLst>
              <p:ext uri="{D42A27DB-BD31-4B8C-83A1-F6EECF244321}">
                <p14:modId xmlns:p14="http://schemas.microsoft.com/office/powerpoint/2010/main" val="461756343"/>
              </p:ext>
            </p:extLst>
          </p:nvPr>
        </p:nvGraphicFramePr>
        <p:xfrm>
          <a:off x="1348154" y="140676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a:extLst>
              <a:ext uri="{FF2B5EF4-FFF2-40B4-BE49-F238E27FC236}">
                <a16:creationId xmlns:a16="http://schemas.microsoft.com/office/drawing/2014/main" id="{1270AD94-948D-422B-915E-1498A1389E38}"/>
              </a:ext>
            </a:extLst>
          </p:cNvPr>
          <p:cNvGraphicFramePr>
            <a:graphicFrameLocks/>
          </p:cNvGraphicFramePr>
          <p:nvPr>
            <p:extLst>
              <p:ext uri="{D42A27DB-BD31-4B8C-83A1-F6EECF244321}">
                <p14:modId xmlns:p14="http://schemas.microsoft.com/office/powerpoint/2010/main" val="2209264974"/>
              </p:ext>
            </p:extLst>
          </p:nvPr>
        </p:nvGraphicFramePr>
        <p:xfrm>
          <a:off x="6588369" y="1275116"/>
          <a:ext cx="4876800" cy="3402761"/>
        </p:xfrm>
        <a:graphic>
          <a:graphicData uri="http://schemas.openxmlformats.org/drawingml/2006/chart">
            <c:chart xmlns:c="http://schemas.openxmlformats.org/drawingml/2006/chart" xmlns:r="http://schemas.openxmlformats.org/officeDocument/2006/relationships" r:id="rId4"/>
          </a:graphicData>
        </a:graphic>
      </p:graphicFrame>
      <p:sp>
        <p:nvSpPr>
          <p:cNvPr id="4" name="ZoneTexte 3">
            <a:extLst>
              <a:ext uri="{FF2B5EF4-FFF2-40B4-BE49-F238E27FC236}">
                <a16:creationId xmlns:a16="http://schemas.microsoft.com/office/drawing/2014/main" id="{C286215E-1C79-443F-A48E-658D01390466}"/>
              </a:ext>
            </a:extLst>
          </p:cNvPr>
          <p:cNvSpPr txBox="1"/>
          <p:nvPr/>
        </p:nvSpPr>
        <p:spPr>
          <a:xfrm>
            <a:off x="7493876" y="967339"/>
            <a:ext cx="3510455" cy="307777"/>
          </a:xfrm>
          <a:prstGeom prst="rect">
            <a:avLst/>
          </a:prstGeom>
          <a:noFill/>
        </p:spPr>
        <p:txBody>
          <a:bodyPr wrap="square" rtlCol="0">
            <a:spAutoFit/>
          </a:bodyPr>
          <a:lstStyle/>
          <a:p>
            <a:r>
              <a:rPr lang="fr-FR" sz="1400" b="1" dirty="0"/>
              <a:t>SERVICE A LA POPULATION:  7 796 982 €</a:t>
            </a:r>
          </a:p>
        </p:txBody>
      </p:sp>
      <p:graphicFrame>
        <p:nvGraphicFramePr>
          <p:cNvPr id="8" name="Graphique 7">
            <a:extLst>
              <a:ext uri="{FF2B5EF4-FFF2-40B4-BE49-F238E27FC236}">
                <a16:creationId xmlns:a16="http://schemas.microsoft.com/office/drawing/2014/main" id="{7E12DFB3-2E30-4F6B-A1F1-A73BCD667564}"/>
              </a:ext>
            </a:extLst>
          </p:cNvPr>
          <p:cNvGraphicFramePr>
            <a:graphicFrameLocks/>
          </p:cNvGraphicFramePr>
          <p:nvPr>
            <p:extLst>
              <p:ext uri="{D42A27DB-BD31-4B8C-83A1-F6EECF244321}">
                <p14:modId xmlns:p14="http://schemas.microsoft.com/office/powerpoint/2010/main" val="3920669210"/>
              </p:ext>
            </p:extLst>
          </p:nvPr>
        </p:nvGraphicFramePr>
        <p:xfrm>
          <a:off x="520700" y="967339"/>
          <a:ext cx="6527802" cy="41116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39088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BD9EDDE-6F5E-9843-9DBE-DFC59D311754}"/>
              </a:ext>
            </a:extLst>
          </p:cNvPr>
          <p:cNvSpPr txBox="1"/>
          <p:nvPr/>
        </p:nvSpPr>
        <p:spPr>
          <a:xfrm>
            <a:off x="2099732" y="392670"/>
            <a:ext cx="8280401" cy="646331"/>
          </a:xfrm>
          <a:prstGeom prst="rect">
            <a:avLst/>
          </a:prstGeom>
          <a:noFill/>
        </p:spPr>
        <p:txBody>
          <a:bodyPr wrap="square" rtlCol="0">
            <a:spAutoFit/>
          </a:bodyPr>
          <a:lstStyle/>
          <a:p>
            <a:pPr algn="ctr"/>
            <a:r>
              <a:rPr lang="fr-FR" b="1" dirty="0"/>
              <a:t>DEPENSES DE FONCTIONNEMENT PAR SERVICES</a:t>
            </a:r>
          </a:p>
          <a:p>
            <a:pPr algn="ctr"/>
            <a:r>
              <a:rPr lang="fr-FR" b="1" dirty="0"/>
              <a:t>EVOLUTION DES CHARGES DE PERSONNEL</a:t>
            </a:r>
          </a:p>
        </p:txBody>
      </p:sp>
      <p:graphicFrame>
        <p:nvGraphicFramePr>
          <p:cNvPr id="6" name="Graphique 5">
            <a:extLst>
              <a:ext uri="{FF2B5EF4-FFF2-40B4-BE49-F238E27FC236}">
                <a16:creationId xmlns:a16="http://schemas.microsoft.com/office/drawing/2014/main" id="{242D6EFC-A59E-324E-827C-47959BEDBD8D}"/>
              </a:ext>
            </a:extLst>
          </p:cNvPr>
          <p:cNvGraphicFramePr>
            <a:graphicFrameLocks/>
          </p:cNvGraphicFramePr>
          <p:nvPr>
            <p:extLst>
              <p:ext uri="{D42A27DB-BD31-4B8C-83A1-F6EECF244321}">
                <p14:modId xmlns:p14="http://schemas.microsoft.com/office/powerpoint/2010/main" val="1175485646"/>
              </p:ext>
            </p:extLst>
          </p:nvPr>
        </p:nvGraphicFramePr>
        <p:xfrm>
          <a:off x="6239931" y="1409329"/>
          <a:ext cx="5256651" cy="35710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a:extLst>
              <a:ext uri="{FF2B5EF4-FFF2-40B4-BE49-F238E27FC236}">
                <a16:creationId xmlns:a16="http://schemas.microsoft.com/office/drawing/2014/main" id="{789AA950-2046-E74E-88D7-97F340CBB717}"/>
              </a:ext>
            </a:extLst>
          </p:cNvPr>
          <p:cNvGraphicFramePr>
            <a:graphicFrameLocks/>
          </p:cNvGraphicFramePr>
          <p:nvPr>
            <p:extLst>
              <p:ext uri="{D42A27DB-BD31-4B8C-83A1-F6EECF244321}">
                <p14:modId xmlns:p14="http://schemas.microsoft.com/office/powerpoint/2010/main" val="1622318973"/>
              </p:ext>
            </p:extLst>
          </p:nvPr>
        </p:nvGraphicFramePr>
        <p:xfrm>
          <a:off x="452761" y="1542496"/>
          <a:ext cx="5787171"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247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F42A87E-773A-0248-89C7-8E555439E049}"/>
              </a:ext>
            </a:extLst>
          </p:cNvPr>
          <p:cNvSpPr txBox="1"/>
          <p:nvPr/>
        </p:nvSpPr>
        <p:spPr>
          <a:xfrm>
            <a:off x="1913467" y="160867"/>
            <a:ext cx="9355666" cy="646331"/>
          </a:xfrm>
          <a:prstGeom prst="rect">
            <a:avLst/>
          </a:prstGeom>
          <a:noFill/>
        </p:spPr>
        <p:txBody>
          <a:bodyPr wrap="square" rtlCol="0">
            <a:spAutoFit/>
          </a:bodyPr>
          <a:lstStyle/>
          <a:p>
            <a:pPr algn="ctr"/>
            <a:r>
              <a:rPr lang="fr-FR" b="1" dirty="0"/>
              <a:t>DEPENSES DE FONCTIONNEMENT PAR SERVICES</a:t>
            </a:r>
          </a:p>
          <a:p>
            <a:pPr algn="ctr"/>
            <a:r>
              <a:rPr lang="fr-FR" b="1" dirty="0"/>
              <a:t>POLE SOLIDARITE</a:t>
            </a:r>
          </a:p>
        </p:txBody>
      </p:sp>
      <p:sp>
        <p:nvSpPr>
          <p:cNvPr id="9" name="ZoneTexte 8">
            <a:extLst>
              <a:ext uri="{FF2B5EF4-FFF2-40B4-BE49-F238E27FC236}">
                <a16:creationId xmlns:a16="http://schemas.microsoft.com/office/drawing/2014/main" id="{A6E80575-603C-4595-8816-1DE4FD816AA9}"/>
              </a:ext>
            </a:extLst>
          </p:cNvPr>
          <p:cNvSpPr txBox="1"/>
          <p:nvPr/>
        </p:nvSpPr>
        <p:spPr>
          <a:xfrm>
            <a:off x="790463" y="1543808"/>
            <a:ext cx="10611074" cy="2458622"/>
          </a:xfrm>
          <a:prstGeom prst="rect">
            <a:avLst/>
          </a:prstGeom>
          <a:noFill/>
          <a:ln w="19050">
            <a:solidFill>
              <a:schemeClr val="accent1"/>
            </a:solidFill>
          </a:ln>
        </p:spPr>
        <p:txBody>
          <a:bodyPr wrap="square">
            <a:spAutoFit/>
          </a:bodyPr>
          <a:lstStyle/>
          <a:p>
            <a:pPr>
              <a:lnSpc>
                <a:spcPct val="150000"/>
              </a:lnSpc>
            </a:pPr>
            <a:r>
              <a:rPr lang="fr-FR" sz="2000" b="1" kern="50" dirty="0">
                <a:ea typeface="Arial Unicode MS"/>
              </a:rPr>
              <a:t>Aide sociale et insertion:  </a:t>
            </a:r>
            <a:r>
              <a:rPr lang="fr-FR" sz="2000" b="1" dirty="0">
                <a:highlight>
                  <a:srgbClr val="FFFF00"/>
                </a:highlight>
              </a:rPr>
              <a:t>302 500,00 € </a:t>
            </a:r>
          </a:p>
          <a:p>
            <a:pPr marL="342900" indent="-342900">
              <a:lnSpc>
                <a:spcPct val="150000"/>
              </a:lnSpc>
              <a:buFont typeface="Wingdings" pitchFamily="2" charset="2"/>
              <a:buChar char="§"/>
            </a:pPr>
            <a:r>
              <a:rPr lang="fr-FR" sz="2000" kern="50" dirty="0">
                <a:effectLst/>
                <a:ea typeface="Arial Unicode MS"/>
              </a:rPr>
              <a:t>constitué de la subvention versée au CCAS. </a:t>
            </a:r>
          </a:p>
          <a:p>
            <a:pPr>
              <a:lnSpc>
                <a:spcPct val="150000"/>
              </a:lnSpc>
              <a:spcBef>
                <a:spcPts val="600"/>
              </a:spcBef>
            </a:pPr>
            <a:r>
              <a:rPr lang="fr-FR" sz="2000" kern="50" dirty="0">
                <a:effectLst/>
                <a:ea typeface="Arial Unicode MS"/>
              </a:rPr>
              <a:t>Subvention sollicitée par le CCAS 300 000 € pour couvrir les besoins estimés du CCAS, à moyens constants des années précédentes, en prenant en compte les dépenses réelles de 2021.</a:t>
            </a:r>
          </a:p>
          <a:p>
            <a:pPr algn="just">
              <a:lnSpc>
                <a:spcPct val="150000"/>
              </a:lnSpc>
              <a:spcBef>
                <a:spcPts val="600"/>
              </a:spcBef>
            </a:pPr>
            <a:endParaRPr lang="fr-FR" sz="1800" kern="50" dirty="0">
              <a:effectLst/>
              <a:latin typeface="Times New Roman" panose="02020603050405020304" pitchFamily="18" charset="0"/>
              <a:ea typeface="Arial Unicode MS"/>
            </a:endParaRPr>
          </a:p>
        </p:txBody>
      </p:sp>
      <p:graphicFrame>
        <p:nvGraphicFramePr>
          <p:cNvPr id="2" name="Tableau 1">
            <a:extLst>
              <a:ext uri="{FF2B5EF4-FFF2-40B4-BE49-F238E27FC236}">
                <a16:creationId xmlns:a16="http://schemas.microsoft.com/office/drawing/2014/main" id="{06E341A2-FB38-421C-A60B-0AD31DE077D5}"/>
              </a:ext>
            </a:extLst>
          </p:cNvPr>
          <p:cNvGraphicFramePr>
            <a:graphicFrameLocks noGrp="1"/>
          </p:cNvGraphicFramePr>
          <p:nvPr>
            <p:extLst>
              <p:ext uri="{D42A27DB-BD31-4B8C-83A1-F6EECF244321}">
                <p14:modId xmlns:p14="http://schemas.microsoft.com/office/powerpoint/2010/main" val="827659532"/>
              </p:ext>
            </p:extLst>
          </p:nvPr>
        </p:nvGraphicFramePr>
        <p:xfrm>
          <a:off x="790463" y="1095679"/>
          <a:ext cx="10611075" cy="436245"/>
        </p:xfrm>
        <a:graphic>
          <a:graphicData uri="http://schemas.openxmlformats.org/drawingml/2006/table">
            <a:tbl>
              <a:tblPr>
                <a:tableStyleId>{5C22544A-7EE6-4342-B048-85BDC9FD1C3A}</a:tableStyleId>
              </a:tblPr>
              <a:tblGrid>
                <a:gridCol w="2942202">
                  <a:extLst>
                    <a:ext uri="{9D8B030D-6E8A-4147-A177-3AD203B41FA5}">
                      <a16:colId xmlns:a16="http://schemas.microsoft.com/office/drawing/2014/main" val="2103052376"/>
                    </a:ext>
                  </a:extLst>
                </a:gridCol>
                <a:gridCol w="2738623">
                  <a:extLst>
                    <a:ext uri="{9D8B030D-6E8A-4147-A177-3AD203B41FA5}">
                      <a16:colId xmlns:a16="http://schemas.microsoft.com/office/drawing/2014/main" val="1799782933"/>
                    </a:ext>
                  </a:extLst>
                </a:gridCol>
                <a:gridCol w="2725470">
                  <a:extLst>
                    <a:ext uri="{9D8B030D-6E8A-4147-A177-3AD203B41FA5}">
                      <a16:colId xmlns:a16="http://schemas.microsoft.com/office/drawing/2014/main" val="3247148950"/>
                    </a:ext>
                  </a:extLst>
                </a:gridCol>
                <a:gridCol w="2204780">
                  <a:extLst>
                    <a:ext uri="{9D8B030D-6E8A-4147-A177-3AD203B41FA5}">
                      <a16:colId xmlns:a16="http://schemas.microsoft.com/office/drawing/2014/main" val="1788961143"/>
                    </a:ext>
                  </a:extLst>
                </a:gridCol>
              </a:tblGrid>
              <a:tr h="423593">
                <a:tc>
                  <a:txBody>
                    <a:bodyPr/>
                    <a:lstStyle/>
                    <a:p>
                      <a:pPr algn="ctr" fontAlgn="b"/>
                      <a:r>
                        <a:rPr lang="fr-FR" sz="1400" b="1" u="none" strike="noStrike" dirty="0">
                          <a:solidFill>
                            <a:schemeClr val="bg1"/>
                          </a:solidFill>
                          <a:effectLst/>
                        </a:rPr>
                        <a:t>Aide sociale et insertion</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a:effectLst/>
                        </a:rPr>
                        <a:t>               402 500,00 € </a:t>
                      </a:r>
                      <a:endParaRPr lang="fr-F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302 500,00 €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100 000,00 €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4341129"/>
                  </a:ext>
                </a:extLst>
              </a:tr>
            </a:tbl>
          </a:graphicData>
        </a:graphic>
      </p:graphicFrame>
    </p:spTree>
    <p:extLst>
      <p:ext uri="{BB962C8B-B14F-4D97-AF65-F5344CB8AC3E}">
        <p14:creationId xmlns:p14="http://schemas.microsoft.com/office/powerpoint/2010/main" val="295668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A3BB955B-DAFB-1641-8B12-A8A86DA6B47C}"/>
              </a:ext>
            </a:extLst>
          </p:cNvPr>
          <p:cNvGraphicFramePr>
            <a:graphicFrameLocks noGrp="1"/>
          </p:cNvGraphicFramePr>
          <p:nvPr>
            <p:extLst>
              <p:ext uri="{D42A27DB-BD31-4B8C-83A1-F6EECF244321}">
                <p14:modId xmlns:p14="http://schemas.microsoft.com/office/powerpoint/2010/main" val="2053234379"/>
              </p:ext>
            </p:extLst>
          </p:nvPr>
        </p:nvGraphicFramePr>
        <p:xfrm>
          <a:off x="1383606" y="1479387"/>
          <a:ext cx="9424787" cy="3899225"/>
        </p:xfrm>
        <a:graphic>
          <a:graphicData uri="http://schemas.openxmlformats.org/drawingml/2006/table">
            <a:tbl>
              <a:tblPr>
                <a:tableStyleId>{5C22544A-7EE6-4342-B048-85BDC9FD1C3A}</a:tableStyleId>
              </a:tblPr>
              <a:tblGrid>
                <a:gridCol w="2894798">
                  <a:extLst>
                    <a:ext uri="{9D8B030D-6E8A-4147-A177-3AD203B41FA5}">
                      <a16:colId xmlns:a16="http://schemas.microsoft.com/office/drawing/2014/main" val="2011511978"/>
                    </a:ext>
                  </a:extLst>
                </a:gridCol>
                <a:gridCol w="1893453">
                  <a:extLst>
                    <a:ext uri="{9D8B030D-6E8A-4147-A177-3AD203B41FA5}">
                      <a16:colId xmlns:a16="http://schemas.microsoft.com/office/drawing/2014/main" val="1664548599"/>
                    </a:ext>
                  </a:extLst>
                </a:gridCol>
                <a:gridCol w="1917730">
                  <a:extLst>
                    <a:ext uri="{9D8B030D-6E8A-4147-A177-3AD203B41FA5}">
                      <a16:colId xmlns:a16="http://schemas.microsoft.com/office/drawing/2014/main" val="1003241927"/>
                    </a:ext>
                  </a:extLst>
                </a:gridCol>
                <a:gridCol w="2718806">
                  <a:extLst>
                    <a:ext uri="{9D8B030D-6E8A-4147-A177-3AD203B41FA5}">
                      <a16:colId xmlns:a16="http://schemas.microsoft.com/office/drawing/2014/main" val="3931990337"/>
                    </a:ext>
                  </a:extLst>
                </a:gridCol>
              </a:tblGrid>
              <a:tr h="354475">
                <a:tc>
                  <a:txBody>
                    <a:bodyPr/>
                    <a:lstStyle/>
                    <a:p>
                      <a:pPr algn="ctr" fontAlgn="b"/>
                      <a:r>
                        <a:rPr lang="fr-FR" sz="1400" b="1" u="none" strike="noStrike" dirty="0">
                          <a:solidFill>
                            <a:schemeClr val="bg1"/>
                          </a:solidFill>
                          <a:effectLst/>
                        </a:rPr>
                        <a:t>Bâtiments</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1 190 095,00 €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1 212 141,04 €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22 046,04 €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7277354"/>
                  </a:ext>
                </a:extLst>
              </a:tr>
              <a:tr h="354475">
                <a:tc>
                  <a:txBody>
                    <a:bodyPr/>
                    <a:lstStyle/>
                    <a:p>
                      <a:pPr algn="ctr" fontAlgn="b"/>
                      <a:r>
                        <a:rPr lang="fr-FR" sz="1400" b="1" u="none" strike="noStrike" dirty="0">
                          <a:solidFill>
                            <a:schemeClr val="bg1"/>
                          </a:solidFill>
                          <a:effectLst/>
                        </a:rPr>
                        <a:t>Gravières</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17 350,00 €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20 000,00 €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2 650,00 €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79610260"/>
                  </a:ext>
                </a:extLst>
              </a:tr>
              <a:tr h="354475">
                <a:tc>
                  <a:txBody>
                    <a:bodyPr/>
                    <a:lstStyle/>
                    <a:p>
                      <a:pPr algn="ctr" fontAlgn="b"/>
                      <a:r>
                        <a:rPr lang="fr-FR" sz="1400" b="1" u="none" strike="noStrike" dirty="0">
                          <a:solidFill>
                            <a:schemeClr val="bg1"/>
                          </a:solidFill>
                          <a:effectLst/>
                        </a:rPr>
                        <a:t>Défense incendie</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81 500,00 €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45 200,00 €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- 36 300,00 €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1662167"/>
                  </a:ext>
                </a:extLst>
              </a:tr>
              <a:tr h="354475">
                <a:tc>
                  <a:txBody>
                    <a:bodyPr/>
                    <a:lstStyle/>
                    <a:p>
                      <a:pPr algn="ctr" fontAlgn="b"/>
                      <a:r>
                        <a:rPr lang="fr-FR" sz="1400" b="1" u="none" strike="noStrike" dirty="0">
                          <a:solidFill>
                            <a:schemeClr val="bg1"/>
                          </a:solidFill>
                          <a:effectLst/>
                        </a:rPr>
                        <a:t>Centre technique</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176 280,00 €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169 915,00 €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- 6 365,00 €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9887538"/>
                  </a:ext>
                </a:extLst>
              </a:tr>
              <a:tr h="354475">
                <a:tc>
                  <a:txBody>
                    <a:bodyPr/>
                    <a:lstStyle/>
                    <a:p>
                      <a:pPr algn="ctr" fontAlgn="b"/>
                      <a:r>
                        <a:rPr lang="fr-FR" sz="1400" b="1" u="none" strike="noStrike" dirty="0">
                          <a:solidFill>
                            <a:schemeClr val="bg1"/>
                          </a:solidFill>
                          <a:effectLst/>
                        </a:rPr>
                        <a:t>Garage</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155 200,00 €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131 700,00 €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- 23 500,00 €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7762200"/>
                  </a:ext>
                </a:extLst>
              </a:tr>
              <a:tr h="354475">
                <a:tc>
                  <a:txBody>
                    <a:bodyPr/>
                    <a:lstStyle/>
                    <a:p>
                      <a:pPr algn="ctr" fontAlgn="b"/>
                      <a:r>
                        <a:rPr lang="fr-FR" sz="1400" b="1" u="none" strike="noStrike" dirty="0">
                          <a:solidFill>
                            <a:schemeClr val="bg1"/>
                          </a:solidFill>
                          <a:effectLst/>
                        </a:rPr>
                        <a:t>Environnement</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544 800,00 €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535 000,00 €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- 9 800,00 €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0520954"/>
                  </a:ext>
                </a:extLst>
              </a:tr>
              <a:tr h="354475">
                <a:tc>
                  <a:txBody>
                    <a:bodyPr/>
                    <a:lstStyle/>
                    <a:p>
                      <a:pPr algn="ctr" fontAlgn="b"/>
                      <a:r>
                        <a:rPr lang="fr-FR" sz="1400" b="1" u="none" strike="noStrike" dirty="0">
                          <a:solidFill>
                            <a:schemeClr val="bg1"/>
                          </a:solidFill>
                          <a:effectLst/>
                        </a:rPr>
                        <a:t>Urbanisme</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a:effectLst/>
                        </a:rPr>
                        <a:t>                 54 900,00 € </a:t>
                      </a:r>
                      <a:endParaRPr lang="fr-F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48 900,00 €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- 6 000,00 €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0653791"/>
                  </a:ext>
                </a:extLst>
              </a:tr>
              <a:tr h="354475">
                <a:tc>
                  <a:txBody>
                    <a:bodyPr/>
                    <a:lstStyle/>
                    <a:p>
                      <a:pPr algn="ctr" fontAlgn="b"/>
                      <a:r>
                        <a:rPr lang="fr-FR" sz="1400" b="1" u="none" strike="noStrike" dirty="0">
                          <a:solidFill>
                            <a:schemeClr val="bg1"/>
                          </a:solidFill>
                          <a:effectLst/>
                        </a:rPr>
                        <a:t>Logement</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29 230,00 €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43 000,00 €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13 770,00 €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9568937"/>
                  </a:ext>
                </a:extLst>
              </a:tr>
              <a:tr h="354475">
                <a:tc>
                  <a:txBody>
                    <a:bodyPr/>
                    <a:lstStyle/>
                    <a:p>
                      <a:pPr algn="ctr" fontAlgn="b"/>
                      <a:r>
                        <a:rPr lang="fr-FR" sz="1400" b="1" u="none" strike="noStrike" dirty="0">
                          <a:solidFill>
                            <a:schemeClr val="bg1"/>
                          </a:solidFill>
                          <a:effectLst/>
                        </a:rPr>
                        <a:t>Bureau d'étude</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7 820,00 €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7 600,00 €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- 220,00 €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3000010"/>
                  </a:ext>
                </a:extLst>
              </a:tr>
              <a:tr h="354475">
                <a:tc>
                  <a:txBody>
                    <a:bodyPr/>
                    <a:lstStyle/>
                    <a:p>
                      <a:pPr algn="ctr" fontAlgn="b"/>
                      <a:r>
                        <a:rPr lang="fr-FR" sz="1400" b="1" u="none" strike="noStrike" dirty="0">
                          <a:solidFill>
                            <a:schemeClr val="bg1"/>
                          </a:solidFill>
                          <a:effectLst/>
                        </a:rPr>
                        <a:t>Voirie</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a:effectLst/>
                        </a:rPr>
                        <a:t>               249 000,00 € </a:t>
                      </a:r>
                      <a:endParaRPr lang="fr-F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260 000,00 €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11 000,00 €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4434940"/>
                  </a:ext>
                </a:extLst>
              </a:tr>
              <a:tr h="354475">
                <a:tc>
                  <a:txBody>
                    <a:bodyPr/>
                    <a:lstStyle/>
                    <a:p>
                      <a:pPr algn="ctr" fontAlgn="b"/>
                      <a:r>
                        <a:rPr lang="fr-FR" sz="1600" b="1" u="none" strike="noStrike" dirty="0">
                          <a:solidFill>
                            <a:schemeClr val="bg1"/>
                          </a:solidFill>
                          <a:effectLst/>
                        </a:rPr>
                        <a:t>TOTAL</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fr-FR" sz="1600" b="1" u="none" strike="noStrike" dirty="0">
                          <a:solidFill>
                            <a:schemeClr val="bg1"/>
                          </a:solidFill>
                          <a:effectLst/>
                        </a:rPr>
                        <a:t>            2 506 175,00 € </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fr-FR" sz="1600" b="1" u="none" strike="noStrike" dirty="0">
                          <a:solidFill>
                            <a:schemeClr val="bg1"/>
                          </a:solidFill>
                          <a:effectLst/>
                        </a:rPr>
                        <a:t>             2 473 456,04 € </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fr-FR" sz="1600" b="1" u="none" strike="noStrike" dirty="0">
                          <a:solidFill>
                            <a:schemeClr val="bg1"/>
                          </a:solidFill>
                          <a:effectLst/>
                        </a:rPr>
                        <a:t>                              -  32 718,96 € </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val="2824230237"/>
                  </a:ext>
                </a:extLst>
              </a:tr>
            </a:tbl>
          </a:graphicData>
        </a:graphic>
      </p:graphicFrame>
      <p:graphicFrame>
        <p:nvGraphicFramePr>
          <p:cNvPr id="4" name="Tableau 3">
            <a:extLst>
              <a:ext uri="{FF2B5EF4-FFF2-40B4-BE49-F238E27FC236}">
                <a16:creationId xmlns:a16="http://schemas.microsoft.com/office/drawing/2014/main" id="{EFEB29FB-CE62-C94C-B9FD-FC8BD8D6B549}"/>
              </a:ext>
            </a:extLst>
          </p:cNvPr>
          <p:cNvGraphicFramePr>
            <a:graphicFrameLocks noGrp="1"/>
          </p:cNvGraphicFramePr>
          <p:nvPr>
            <p:extLst>
              <p:ext uri="{D42A27DB-BD31-4B8C-83A1-F6EECF244321}">
                <p14:modId xmlns:p14="http://schemas.microsoft.com/office/powerpoint/2010/main" val="517750399"/>
              </p:ext>
            </p:extLst>
          </p:nvPr>
        </p:nvGraphicFramePr>
        <p:xfrm>
          <a:off x="1383607" y="1159444"/>
          <a:ext cx="9424786" cy="319943"/>
        </p:xfrm>
        <a:graphic>
          <a:graphicData uri="http://schemas.openxmlformats.org/drawingml/2006/table">
            <a:tbl>
              <a:tblPr>
                <a:tableStyleId>{5C22544A-7EE6-4342-B048-85BDC9FD1C3A}</a:tableStyleId>
              </a:tblPr>
              <a:tblGrid>
                <a:gridCol w="2894800">
                  <a:extLst>
                    <a:ext uri="{9D8B030D-6E8A-4147-A177-3AD203B41FA5}">
                      <a16:colId xmlns:a16="http://schemas.microsoft.com/office/drawing/2014/main" val="2810929277"/>
                    </a:ext>
                  </a:extLst>
                </a:gridCol>
                <a:gridCol w="1893452">
                  <a:extLst>
                    <a:ext uri="{9D8B030D-6E8A-4147-A177-3AD203B41FA5}">
                      <a16:colId xmlns:a16="http://schemas.microsoft.com/office/drawing/2014/main" val="2999078452"/>
                    </a:ext>
                  </a:extLst>
                </a:gridCol>
                <a:gridCol w="1917728">
                  <a:extLst>
                    <a:ext uri="{9D8B030D-6E8A-4147-A177-3AD203B41FA5}">
                      <a16:colId xmlns:a16="http://schemas.microsoft.com/office/drawing/2014/main" val="3997041989"/>
                    </a:ext>
                  </a:extLst>
                </a:gridCol>
                <a:gridCol w="2718806">
                  <a:extLst>
                    <a:ext uri="{9D8B030D-6E8A-4147-A177-3AD203B41FA5}">
                      <a16:colId xmlns:a16="http://schemas.microsoft.com/office/drawing/2014/main" val="2218055769"/>
                    </a:ext>
                  </a:extLst>
                </a:gridCol>
              </a:tblGrid>
              <a:tr h="319943">
                <a:tc>
                  <a:txBody>
                    <a:bodyPr/>
                    <a:lstStyle/>
                    <a:p>
                      <a:pPr algn="ctr" fontAlgn="b"/>
                      <a:r>
                        <a:rPr lang="fr-FR" sz="1400" b="1" u="none" strike="noStrike" dirty="0">
                          <a:solidFill>
                            <a:schemeClr val="bg1"/>
                          </a:solidFill>
                          <a:effectLst/>
                        </a:rPr>
                        <a:t>SERVICES</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b="1" u="none" strike="noStrike" dirty="0">
                          <a:solidFill>
                            <a:schemeClr val="bg1"/>
                          </a:solidFill>
                          <a:effectLst/>
                        </a:rPr>
                        <a:t>BP + BS 2021</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b="1" u="none" strike="noStrike" dirty="0">
                          <a:solidFill>
                            <a:schemeClr val="bg1"/>
                          </a:solidFill>
                          <a:effectLst/>
                        </a:rPr>
                        <a:t>BP 2022</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b="1" u="none" strike="noStrike" dirty="0">
                          <a:solidFill>
                            <a:schemeClr val="bg1"/>
                          </a:solidFill>
                          <a:effectLst/>
                        </a:rPr>
                        <a:t>Ecart en €</a:t>
                      </a:r>
                      <a:r>
                        <a:rPr lang="fr-FR" sz="1400" b="1" i="0" u="none" strike="noStrike" dirty="0">
                          <a:solidFill>
                            <a:schemeClr val="bg1"/>
                          </a:solidFill>
                          <a:effectLst/>
                          <a:latin typeface="Calibri" panose="020F0502020204030204" pitchFamily="34" charset="0"/>
                        </a:rPr>
                        <a:t>BP 22 /BP +BS 21</a:t>
                      </a:r>
                    </a:p>
                  </a:txBody>
                  <a:tcPr marL="9525" marR="9525" marT="9525" marB="0" anchor="b">
                    <a:solidFill>
                      <a:schemeClr val="accent1"/>
                    </a:solidFill>
                  </a:tcPr>
                </a:tc>
                <a:extLst>
                  <a:ext uri="{0D108BD9-81ED-4DB2-BD59-A6C34878D82A}">
                    <a16:rowId xmlns:a16="http://schemas.microsoft.com/office/drawing/2014/main" val="2104557500"/>
                  </a:ext>
                </a:extLst>
              </a:tr>
            </a:tbl>
          </a:graphicData>
        </a:graphic>
      </p:graphicFrame>
      <p:sp>
        <p:nvSpPr>
          <p:cNvPr id="5" name="ZoneTexte 4">
            <a:extLst>
              <a:ext uri="{FF2B5EF4-FFF2-40B4-BE49-F238E27FC236}">
                <a16:creationId xmlns:a16="http://schemas.microsoft.com/office/drawing/2014/main" id="{794DB413-24F6-8745-ABE6-542CD2E3B6EB}"/>
              </a:ext>
            </a:extLst>
          </p:cNvPr>
          <p:cNvSpPr txBox="1"/>
          <p:nvPr/>
        </p:nvSpPr>
        <p:spPr>
          <a:xfrm>
            <a:off x="2446200" y="314177"/>
            <a:ext cx="7907866" cy="646331"/>
          </a:xfrm>
          <a:prstGeom prst="rect">
            <a:avLst/>
          </a:prstGeom>
          <a:noFill/>
        </p:spPr>
        <p:txBody>
          <a:bodyPr wrap="square" rtlCol="0">
            <a:spAutoFit/>
          </a:bodyPr>
          <a:lstStyle/>
          <a:p>
            <a:pPr algn="ctr"/>
            <a:r>
              <a:rPr lang="fr-FR" b="1" dirty="0"/>
              <a:t>DEPENSES DE FONCTIONNEMENT PAR SERVICES</a:t>
            </a:r>
          </a:p>
          <a:p>
            <a:pPr algn="ctr"/>
            <a:r>
              <a:rPr lang="fr-FR" b="1" dirty="0"/>
              <a:t>DIRECTION DES SERVICES TECHNIQUES</a:t>
            </a:r>
          </a:p>
        </p:txBody>
      </p:sp>
    </p:spTree>
    <p:extLst>
      <p:ext uri="{BB962C8B-B14F-4D97-AF65-F5344CB8AC3E}">
        <p14:creationId xmlns:p14="http://schemas.microsoft.com/office/powerpoint/2010/main" val="1655673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87DD9F64-2ADD-4343-A278-2952C73F94FC}"/>
              </a:ext>
            </a:extLst>
          </p:cNvPr>
          <p:cNvGraphicFramePr>
            <a:graphicFrameLocks/>
          </p:cNvGraphicFramePr>
          <p:nvPr>
            <p:extLst>
              <p:ext uri="{D42A27DB-BD31-4B8C-83A1-F6EECF244321}">
                <p14:modId xmlns:p14="http://schemas.microsoft.com/office/powerpoint/2010/main" val="2287829470"/>
              </p:ext>
            </p:extLst>
          </p:nvPr>
        </p:nvGraphicFramePr>
        <p:xfrm>
          <a:off x="495301" y="1083733"/>
          <a:ext cx="10096500" cy="3716867"/>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a:extLst>
              <a:ext uri="{FF2B5EF4-FFF2-40B4-BE49-F238E27FC236}">
                <a16:creationId xmlns:a16="http://schemas.microsoft.com/office/drawing/2014/main" id="{D03660CE-DFC9-F541-B5BF-BA4F44147834}"/>
              </a:ext>
            </a:extLst>
          </p:cNvPr>
          <p:cNvSpPr txBox="1"/>
          <p:nvPr/>
        </p:nvSpPr>
        <p:spPr>
          <a:xfrm>
            <a:off x="2683933" y="338667"/>
            <a:ext cx="7577667" cy="381000"/>
          </a:xfrm>
          <a:prstGeom prst="rect">
            <a:avLst/>
          </a:prstGeom>
          <a:noFill/>
        </p:spPr>
        <p:txBody>
          <a:bodyPr wrap="square" rtlCol="0">
            <a:spAutoFit/>
          </a:bodyPr>
          <a:lstStyle/>
          <a:p>
            <a:pPr algn="ctr"/>
            <a:r>
              <a:rPr lang="fr-FR" b="1" dirty="0"/>
              <a:t>SERVICES TECHNIQUES</a:t>
            </a:r>
          </a:p>
        </p:txBody>
      </p:sp>
    </p:spTree>
    <p:extLst>
      <p:ext uri="{BB962C8B-B14F-4D97-AF65-F5344CB8AC3E}">
        <p14:creationId xmlns:p14="http://schemas.microsoft.com/office/powerpoint/2010/main" val="1483529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CF3831D9-94F0-7B4B-B567-051FB2134B4D}"/>
              </a:ext>
            </a:extLst>
          </p:cNvPr>
          <p:cNvGraphicFramePr>
            <a:graphicFrameLocks/>
          </p:cNvGraphicFramePr>
          <p:nvPr>
            <p:extLst>
              <p:ext uri="{D42A27DB-BD31-4B8C-83A1-F6EECF244321}">
                <p14:modId xmlns:p14="http://schemas.microsoft.com/office/powerpoint/2010/main" val="20741415"/>
              </p:ext>
            </p:extLst>
          </p:nvPr>
        </p:nvGraphicFramePr>
        <p:xfrm>
          <a:off x="1078523" y="973667"/>
          <a:ext cx="9576776" cy="4030133"/>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a:extLst>
              <a:ext uri="{FF2B5EF4-FFF2-40B4-BE49-F238E27FC236}">
                <a16:creationId xmlns:a16="http://schemas.microsoft.com/office/drawing/2014/main" id="{112CD3DA-EDF4-FD4D-823C-E32029A8B969}"/>
              </a:ext>
            </a:extLst>
          </p:cNvPr>
          <p:cNvSpPr txBox="1"/>
          <p:nvPr/>
        </p:nvSpPr>
        <p:spPr>
          <a:xfrm>
            <a:off x="2040467" y="211667"/>
            <a:ext cx="8441265" cy="369332"/>
          </a:xfrm>
          <a:prstGeom prst="rect">
            <a:avLst/>
          </a:prstGeom>
          <a:noFill/>
        </p:spPr>
        <p:txBody>
          <a:bodyPr wrap="square" rtlCol="0">
            <a:spAutoFit/>
          </a:bodyPr>
          <a:lstStyle/>
          <a:p>
            <a:pPr algn="ctr"/>
            <a:r>
              <a:rPr lang="fr-FR" b="1" dirty="0"/>
              <a:t>SERVICES TECHNIQUES</a:t>
            </a:r>
          </a:p>
        </p:txBody>
      </p:sp>
    </p:spTree>
    <p:extLst>
      <p:ext uri="{BB962C8B-B14F-4D97-AF65-F5344CB8AC3E}">
        <p14:creationId xmlns:p14="http://schemas.microsoft.com/office/powerpoint/2010/main" val="414052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Organigramme : Alternative 4">
            <a:extLst>
              <a:ext uri="{FF2B5EF4-FFF2-40B4-BE49-F238E27FC236}">
                <a16:creationId xmlns:a16="http://schemas.microsoft.com/office/drawing/2014/main" id="{73BC03AA-EEAF-4714-8BF0-AAC03A6D3B3A}"/>
              </a:ext>
            </a:extLst>
          </p:cNvPr>
          <p:cNvSpPr/>
          <p:nvPr/>
        </p:nvSpPr>
        <p:spPr>
          <a:xfrm>
            <a:off x="2876550" y="1219200"/>
            <a:ext cx="6438900" cy="29622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SECTION DE </a:t>
            </a:r>
          </a:p>
          <a:p>
            <a:pPr algn="ctr"/>
            <a:r>
              <a:rPr lang="fr-FR" sz="3200" b="1" dirty="0"/>
              <a:t>FONCTIONNEMENT</a:t>
            </a:r>
          </a:p>
        </p:txBody>
      </p:sp>
    </p:spTree>
    <p:extLst>
      <p:ext uri="{BB962C8B-B14F-4D97-AF65-F5344CB8AC3E}">
        <p14:creationId xmlns:p14="http://schemas.microsoft.com/office/powerpoint/2010/main" val="3837695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2040467" y="211667"/>
            <a:ext cx="8441265" cy="369332"/>
          </a:xfrm>
          <a:prstGeom prst="rect">
            <a:avLst/>
          </a:prstGeom>
          <a:noFill/>
        </p:spPr>
        <p:txBody>
          <a:bodyPr wrap="square" rtlCol="0">
            <a:spAutoFit/>
          </a:bodyPr>
          <a:lstStyle/>
          <a:p>
            <a:pPr algn="ctr"/>
            <a:r>
              <a:rPr lang="fr-FR" b="1" dirty="0"/>
              <a:t>SERVICES TECHNIQUES</a:t>
            </a:r>
          </a:p>
        </p:txBody>
      </p:sp>
      <p:sp>
        <p:nvSpPr>
          <p:cNvPr id="6" name="ZoneTexte 5">
            <a:extLst>
              <a:ext uri="{FF2B5EF4-FFF2-40B4-BE49-F238E27FC236}">
                <a16:creationId xmlns:a16="http://schemas.microsoft.com/office/drawing/2014/main" id="{D7F5CA77-9B58-4FA0-8960-1D40B4FEDEAA}"/>
              </a:ext>
            </a:extLst>
          </p:cNvPr>
          <p:cNvSpPr txBox="1"/>
          <p:nvPr/>
        </p:nvSpPr>
        <p:spPr>
          <a:xfrm>
            <a:off x="254363" y="1234141"/>
            <a:ext cx="11404600" cy="4204356"/>
          </a:xfrm>
          <a:prstGeom prst="rect">
            <a:avLst/>
          </a:prstGeom>
          <a:noFill/>
          <a:ln w="19050">
            <a:solidFill>
              <a:schemeClr val="accent1"/>
            </a:solidFill>
          </a:ln>
        </p:spPr>
        <p:txBody>
          <a:bodyPr wrap="square">
            <a:spAutoFit/>
          </a:bodyPr>
          <a:lstStyle/>
          <a:p>
            <a:pPr marL="171450" indent="-171450" algn="just">
              <a:lnSpc>
                <a:spcPct val="150000"/>
              </a:lnSpc>
              <a:buFont typeface="Wingdings" panose="05000000000000000000" pitchFamily="2" charset="2"/>
              <a:buChar char="q"/>
            </a:pPr>
            <a:r>
              <a:rPr lang="fr-FR" b="1" kern="50" dirty="0">
                <a:ea typeface="Arial Unicode MS"/>
              </a:rPr>
              <a:t> Service </a:t>
            </a:r>
            <a:r>
              <a:rPr lang="fr-FR" b="1" kern="50" dirty="0">
                <a:effectLst/>
                <a:ea typeface="Arial Unicode MS"/>
              </a:rPr>
              <a:t>Bâtiments : </a:t>
            </a:r>
            <a:r>
              <a:rPr lang="fr-FR" b="1" dirty="0">
                <a:highlight>
                  <a:srgbClr val="FFFF00"/>
                </a:highlight>
              </a:rPr>
              <a:t>1 212 141,04 €</a:t>
            </a:r>
            <a:endParaRPr lang="fr-FR" b="1" kern="50" dirty="0">
              <a:effectLst/>
              <a:highlight>
                <a:srgbClr val="FFFF00"/>
              </a:highlight>
              <a:ea typeface="Arial Unicode MS"/>
            </a:endParaRPr>
          </a:p>
          <a:p>
            <a:pPr marL="742950" lvl="1" indent="-285750" algn="just">
              <a:lnSpc>
                <a:spcPct val="150000"/>
              </a:lnSpc>
              <a:buFont typeface="Wingdings" panose="05000000000000000000" pitchFamily="2" charset="2"/>
              <a:buChar char="§"/>
            </a:pPr>
            <a:r>
              <a:rPr lang="fr-FR" kern="50" dirty="0">
                <a:effectLst/>
                <a:ea typeface="Arial Unicode MS"/>
              </a:rPr>
              <a:t>310 K€ : entretien et maintenance des bâtiments communaux (contrats de maintenance, marché accord-cadre travaux, nettoyage des locaux communs hors écoles et crèches) </a:t>
            </a:r>
          </a:p>
          <a:p>
            <a:pPr marL="742950" lvl="1" indent="-285750" algn="just">
              <a:lnSpc>
                <a:spcPct val="150000"/>
              </a:lnSpc>
              <a:buFont typeface="Wingdings" panose="05000000000000000000" pitchFamily="2" charset="2"/>
              <a:buChar char="§"/>
            </a:pPr>
            <a:r>
              <a:rPr lang="fr-FR" kern="50" dirty="0">
                <a:effectLst/>
                <a:ea typeface="Arial Unicode MS"/>
              </a:rPr>
              <a:t>900 k€: gestion des fluides (eau, gaz, électricité, combustible), </a:t>
            </a:r>
            <a:r>
              <a:rPr lang="fr-FR" kern="50" dirty="0">
                <a:ea typeface="Arial Unicode MS"/>
              </a:rPr>
              <a:t>l</a:t>
            </a:r>
            <a:r>
              <a:rPr lang="fr-FR" kern="50" dirty="0">
                <a:effectLst/>
                <a:ea typeface="Arial Unicode MS"/>
              </a:rPr>
              <a:t>’augmentation du budget fluide (+ 100 K€) se justifie au regard des prix annoncés (jusqu’à +43% pour l’électricité). A noter que le montant du budget proposé devra sans doute être ajusté, en fonction du réalisé et des réceptions des factures). </a:t>
            </a:r>
          </a:p>
          <a:p>
            <a:pPr marL="171450" indent="-171450" algn="just">
              <a:lnSpc>
                <a:spcPct val="150000"/>
              </a:lnSpc>
              <a:buFont typeface="Wingdings" panose="05000000000000000000" pitchFamily="2" charset="2"/>
              <a:buChar char="q"/>
            </a:pPr>
            <a:r>
              <a:rPr lang="fr-FR" b="1" kern="50" dirty="0">
                <a:effectLst/>
                <a:ea typeface="Arial Unicode MS"/>
              </a:rPr>
              <a:t> Défense Incendie : </a:t>
            </a:r>
            <a:r>
              <a:rPr lang="fr-FR" b="1" dirty="0"/>
              <a:t>45 200,00 €</a:t>
            </a:r>
            <a:endParaRPr lang="fr-FR" b="1" kern="50" dirty="0">
              <a:effectLst/>
              <a:ea typeface="Arial Unicode MS"/>
            </a:endParaRPr>
          </a:p>
          <a:p>
            <a:pPr marL="742950" lvl="1" indent="-285750" algn="just">
              <a:lnSpc>
                <a:spcPct val="150000"/>
              </a:lnSpc>
              <a:buFont typeface="Wingdings" panose="05000000000000000000" pitchFamily="2" charset="2"/>
              <a:buChar char="§"/>
            </a:pPr>
            <a:r>
              <a:rPr lang="fr-FR" kern="50" dirty="0">
                <a:ea typeface="Arial Unicode MS"/>
              </a:rPr>
              <a:t>E</a:t>
            </a:r>
            <a:r>
              <a:rPr lang="fr-FR" kern="50" dirty="0">
                <a:effectLst/>
                <a:ea typeface="Arial Unicode MS"/>
              </a:rPr>
              <a:t>ntretien et maintenance des systèmes de sécurité incendie (SSI, désenfumage, extincteur, BAES, RIA, etc.) </a:t>
            </a:r>
            <a:endParaRPr lang="fr-FR" kern="50" dirty="0">
              <a:ea typeface="Arial Unicode MS"/>
            </a:endParaRPr>
          </a:p>
          <a:p>
            <a:pPr marL="742950" lvl="1" indent="-285750" algn="just">
              <a:lnSpc>
                <a:spcPct val="150000"/>
              </a:lnSpc>
              <a:buFont typeface="Wingdings" panose="05000000000000000000" pitchFamily="2" charset="2"/>
              <a:buChar char="§"/>
            </a:pPr>
            <a:r>
              <a:rPr lang="fr-FR" kern="50" dirty="0">
                <a:effectLst/>
                <a:ea typeface="Arial Unicode MS"/>
              </a:rPr>
              <a:t>Baisse liée au transfert du montant de la redevance de raccordement des bâtiments communaux, sur le budget du service Bâtiments.  </a:t>
            </a:r>
          </a:p>
        </p:txBody>
      </p:sp>
      <p:graphicFrame>
        <p:nvGraphicFramePr>
          <p:cNvPr id="3" name="Tableau 2">
            <a:extLst>
              <a:ext uri="{FF2B5EF4-FFF2-40B4-BE49-F238E27FC236}">
                <a16:creationId xmlns:a16="http://schemas.microsoft.com/office/drawing/2014/main" id="{5C44AF53-704C-486D-98B3-F325093BA3EE}"/>
              </a:ext>
            </a:extLst>
          </p:cNvPr>
          <p:cNvGraphicFramePr>
            <a:graphicFrameLocks noGrp="1"/>
          </p:cNvGraphicFramePr>
          <p:nvPr>
            <p:extLst>
              <p:ext uri="{D42A27DB-BD31-4B8C-83A1-F6EECF244321}">
                <p14:modId xmlns:p14="http://schemas.microsoft.com/office/powerpoint/2010/main" val="3372652198"/>
              </p:ext>
            </p:extLst>
          </p:nvPr>
        </p:nvGraphicFramePr>
        <p:xfrm>
          <a:off x="254363" y="580999"/>
          <a:ext cx="11404600" cy="354475"/>
        </p:xfrm>
        <a:graphic>
          <a:graphicData uri="http://schemas.openxmlformats.org/drawingml/2006/table">
            <a:tbl>
              <a:tblPr>
                <a:tableStyleId>{5C22544A-7EE6-4342-B048-85BDC9FD1C3A}</a:tableStyleId>
              </a:tblPr>
              <a:tblGrid>
                <a:gridCol w="3502892">
                  <a:extLst>
                    <a:ext uri="{9D8B030D-6E8A-4147-A177-3AD203B41FA5}">
                      <a16:colId xmlns:a16="http://schemas.microsoft.com/office/drawing/2014/main" val="2141456426"/>
                    </a:ext>
                  </a:extLst>
                </a:gridCol>
                <a:gridCol w="2291200">
                  <a:extLst>
                    <a:ext uri="{9D8B030D-6E8A-4147-A177-3AD203B41FA5}">
                      <a16:colId xmlns:a16="http://schemas.microsoft.com/office/drawing/2014/main" val="28322879"/>
                    </a:ext>
                  </a:extLst>
                </a:gridCol>
                <a:gridCol w="2320577">
                  <a:extLst>
                    <a:ext uri="{9D8B030D-6E8A-4147-A177-3AD203B41FA5}">
                      <a16:colId xmlns:a16="http://schemas.microsoft.com/office/drawing/2014/main" val="1410704892"/>
                    </a:ext>
                  </a:extLst>
                </a:gridCol>
                <a:gridCol w="3289931">
                  <a:extLst>
                    <a:ext uri="{9D8B030D-6E8A-4147-A177-3AD203B41FA5}">
                      <a16:colId xmlns:a16="http://schemas.microsoft.com/office/drawing/2014/main" val="3798612709"/>
                    </a:ext>
                  </a:extLst>
                </a:gridCol>
              </a:tblGrid>
              <a:tr h="354475">
                <a:tc>
                  <a:txBody>
                    <a:bodyPr/>
                    <a:lstStyle/>
                    <a:p>
                      <a:pPr algn="ctr" fontAlgn="b"/>
                      <a:r>
                        <a:rPr lang="fr-FR" sz="1400" b="1" u="none" strike="noStrike" dirty="0">
                          <a:solidFill>
                            <a:schemeClr val="bg1"/>
                          </a:solidFill>
                          <a:effectLst/>
                        </a:rPr>
                        <a:t>Bâtiments</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1 190 095,00 €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1 212 141,04 €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22 046,04 €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989446"/>
                  </a:ext>
                </a:extLst>
              </a:tr>
            </a:tbl>
          </a:graphicData>
        </a:graphic>
      </p:graphicFrame>
      <p:graphicFrame>
        <p:nvGraphicFramePr>
          <p:cNvPr id="4" name="Tableau 3">
            <a:extLst>
              <a:ext uri="{FF2B5EF4-FFF2-40B4-BE49-F238E27FC236}">
                <a16:creationId xmlns:a16="http://schemas.microsoft.com/office/drawing/2014/main" id="{7A0769DC-D10A-4FCB-9B96-60D0998CE39F}"/>
              </a:ext>
            </a:extLst>
          </p:cNvPr>
          <p:cNvGraphicFramePr>
            <a:graphicFrameLocks noGrp="1"/>
          </p:cNvGraphicFramePr>
          <p:nvPr>
            <p:extLst>
              <p:ext uri="{D42A27DB-BD31-4B8C-83A1-F6EECF244321}">
                <p14:modId xmlns:p14="http://schemas.microsoft.com/office/powerpoint/2010/main" val="141150966"/>
              </p:ext>
            </p:extLst>
          </p:nvPr>
        </p:nvGraphicFramePr>
        <p:xfrm>
          <a:off x="254362" y="914882"/>
          <a:ext cx="11404600" cy="354475"/>
        </p:xfrm>
        <a:graphic>
          <a:graphicData uri="http://schemas.openxmlformats.org/drawingml/2006/table">
            <a:tbl>
              <a:tblPr>
                <a:tableStyleId>{5C22544A-7EE6-4342-B048-85BDC9FD1C3A}</a:tableStyleId>
              </a:tblPr>
              <a:tblGrid>
                <a:gridCol w="3502892">
                  <a:extLst>
                    <a:ext uri="{9D8B030D-6E8A-4147-A177-3AD203B41FA5}">
                      <a16:colId xmlns:a16="http://schemas.microsoft.com/office/drawing/2014/main" val="1447493813"/>
                    </a:ext>
                  </a:extLst>
                </a:gridCol>
                <a:gridCol w="2291200">
                  <a:extLst>
                    <a:ext uri="{9D8B030D-6E8A-4147-A177-3AD203B41FA5}">
                      <a16:colId xmlns:a16="http://schemas.microsoft.com/office/drawing/2014/main" val="240409613"/>
                    </a:ext>
                  </a:extLst>
                </a:gridCol>
                <a:gridCol w="2320577">
                  <a:extLst>
                    <a:ext uri="{9D8B030D-6E8A-4147-A177-3AD203B41FA5}">
                      <a16:colId xmlns:a16="http://schemas.microsoft.com/office/drawing/2014/main" val="1522714790"/>
                    </a:ext>
                  </a:extLst>
                </a:gridCol>
                <a:gridCol w="3289931">
                  <a:extLst>
                    <a:ext uri="{9D8B030D-6E8A-4147-A177-3AD203B41FA5}">
                      <a16:colId xmlns:a16="http://schemas.microsoft.com/office/drawing/2014/main" val="108394605"/>
                    </a:ext>
                  </a:extLst>
                </a:gridCol>
              </a:tblGrid>
              <a:tr h="354475">
                <a:tc>
                  <a:txBody>
                    <a:bodyPr/>
                    <a:lstStyle/>
                    <a:p>
                      <a:pPr algn="ctr" fontAlgn="b"/>
                      <a:r>
                        <a:rPr lang="fr-FR" sz="1400" b="1" u="none" strike="noStrike" dirty="0">
                          <a:solidFill>
                            <a:schemeClr val="bg1"/>
                          </a:solidFill>
                          <a:effectLst/>
                        </a:rPr>
                        <a:t>Défense incendie</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81 500,00 €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45 200,00 €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- 36 300,00 €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9601758"/>
                  </a:ext>
                </a:extLst>
              </a:tr>
            </a:tbl>
          </a:graphicData>
        </a:graphic>
      </p:graphicFrame>
    </p:spTree>
    <p:extLst>
      <p:ext uri="{BB962C8B-B14F-4D97-AF65-F5344CB8AC3E}">
        <p14:creationId xmlns:p14="http://schemas.microsoft.com/office/powerpoint/2010/main" val="929688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2040467" y="211667"/>
            <a:ext cx="8441265" cy="369332"/>
          </a:xfrm>
          <a:prstGeom prst="rect">
            <a:avLst/>
          </a:prstGeom>
          <a:noFill/>
        </p:spPr>
        <p:txBody>
          <a:bodyPr wrap="square" rtlCol="0">
            <a:spAutoFit/>
          </a:bodyPr>
          <a:lstStyle/>
          <a:p>
            <a:pPr algn="ctr"/>
            <a:r>
              <a:rPr lang="fr-FR" b="1" dirty="0"/>
              <a:t>SERVICES TECHNIQUES</a:t>
            </a:r>
          </a:p>
        </p:txBody>
      </p:sp>
      <p:sp>
        <p:nvSpPr>
          <p:cNvPr id="5" name="ZoneTexte 4">
            <a:extLst>
              <a:ext uri="{FF2B5EF4-FFF2-40B4-BE49-F238E27FC236}">
                <a16:creationId xmlns:a16="http://schemas.microsoft.com/office/drawing/2014/main" id="{08FC7A4A-1648-4595-8566-34ACE624175F}"/>
              </a:ext>
            </a:extLst>
          </p:cNvPr>
          <p:cNvSpPr txBox="1"/>
          <p:nvPr/>
        </p:nvSpPr>
        <p:spPr>
          <a:xfrm>
            <a:off x="607955" y="1879144"/>
            <a:ext cx="11306287" cy="3693319"/>
          </a:xfrm>
          <a:prstGeom prst="rect">
            <a:avLst/>
          </a:prstGeom>
          <a:noFill/>
          <a:ln w="38100">
            <a:solidFill>
              <a:schemeClr val="accent1"/>
            </a:solidFill>
          </a:ln>
        </p:spPr>
        <p:txBody>
          <a:bodyPr wrap="square">
            <a:spAutoFit/>
          </a:bodyPr>
          <a:lstStyle/>
          <a:p>
            <a:pPr marL="171450" indent="-171450" algn="just">
              <a:lnSpc>
                <a:spcPct val="150000"/>
              </a:lnSpc>
              <a:buFont typeface="Wingdings" panose="05000000000000000000" pitchFamily="2" charset="2"/>
              <a:buChar char="q"/>
            </a:pPr>
            <a:r>
              <a:rPr lang="fr-FR" b="1" kern="50" dirty="0">
                <a:effectLst/>
                <a:ea typeface="Arial Unicode MS"/>
              </a:rPr>
              <a:t>Centre Technique Municipal : </a:t>
            </a:r>
            <a:r>
              <a:rPr lang="fr-FR" b="1" dirty="0">
                <a:highlight>
                  <a:srgbClr val="FFFF00"/>
                </a:highlight>
              </a:rPr>
              <a:t>169 915,00 € </a:t>
            </a:r>
            <a:endParaRPr lang="fr-FR" b="1" kern="50" dirty="0">
              <a:effectLst/>
              <a:highlight>
                <a:srgbClr val="FFFF00"/>
              </a:highlight>
              <a:ea typeface="Arial Unicode MS"/>
            </a:endParaRPr>
          </a:p>
          <a:p>
            <a:pPr marL="742950" lvl="1" indent="-285750" algn="just">
              <a:lnSpc>
                <a:spcPct val="150000"/>
              </a:lnSpc>
              <a:buFont typeface="Wingdings" panose="05000000000000000000" pitchFamily="2" charset="2"/>
              <a:buChar char="§"/>
            </a:pPr>
            <a:r>
              <a:rPr lang="fr-FR" kern="50" dirty="0">
                <a:effectLst/>
                <a:ea typeface="Arial Unicode MS"/>
              </a:rPr>
              <a:t>fournitures nécessaires au bon fonctionnement des régies bâtiments, voirie et espaces verts. </a:t>
            </a:r>
            <a:endParaRPr lang="fr-FR" b="1" kern="50" dirty="0">
              <a:effectLst/>
              <a:ea typeface="Arial Unicode MS"/>
            </a:endParaRPr>
          </a:p>
          <a:p>
            <a:pPr marL="285750" indent="-285750">
              <a:buFont typeface="Wingdings" panose="05000000000000000000" pitchFamily="2" charset="2"/>
              <a:buChar char="q"/>
            </a:pPr>
            <a:r>
              <a:rPr lang="fr-FR" b="1" kern="50" dirty="0">
                <a:effectLst/>
                <a:ea typeface="Arial Unicode MS"/>
              </a:rPr>
              <a:t>Garage : </a:t>
            </a:r>
            <a:r>
              <a:rPr lang="fr-FR" b="1" dirty="0">
                <a:highlight>
                  <a:srgbClr val="FFFF00"/>
                </a:highlight>
              </a:rPr>
              <a:t>131 700,00 €</a:t>
            </a:r>
            <a:endParaRPr lang="fr-FR" b="1" kern="50" dirty="0">
              <a:effectLst/>
              <a:highlight>
                <a:srgbClr val="FFFF00"/>
              </a:highlight>
              <a:ea typeface="Arial Unicode MS"/>
            </a:endParaRPr>
          </a:p>
          <a:p>
            <a:pPr marL="742950" lvl="1" indent="-285750">
              <a:buFont typeface="Wingdings" panose="05000000000000000000" pitchFamily="2" charset="2"/>
              <a:buChar char="§"/>
            </a:pPr>
            <a:r>
              <a:rPr lang="fr-FR" kern="50" dirty="0">
                <a:effectLst/>
                <a:ea typeface="Arial Unicode MS"/>
              </a:rPr>
              <a:t>en baisse de 23 k€ qui s’explique notamment par le fait que le parc de véhicules se modernise et devrait nécessiter moins de réparation. </a:t>
            </a:r>
          </a:p>
          <a:p>
            <a:pPr marL="285750" indent="-285750">
              <a:buFont typeface="Wingdings" panose="05000000000000000000" pitchFamily="2" charset="2"/>
              <a:buChar char="q"/>
            </a:pPr>
            <a:r>
              <a:rPr lang="fr-FR" kern="50" dirty="0">
                <a:effectLst/>
                <a:ea typeface="Arial Unicode MS"/>
              </a:rPr>
              <a:t> </a:t>
            </a:r>
            <a:r>
              <a:rPr lang="fr-FR" b="1" kern="50" dirty="0">
                <a:effectLst/>
                <a:ea typeface="Arial Unicode MS"/>
              </a:rPr>
              <a:t>L’environnement : </a:t>
            </a:r>
            <a:r>
              <a:rPr lang="fr-FR" b="1" dirty="0">
                <a:highlight>
                  <a:srgbClr val="FFFF00"/>
                </a:highlight>
              </a:rPr>
              <a:t>535 000,00 €</a:t>
            </a:r>
            <a:endParaRPr lang="fr-FR" b="1" kern="50" dirty="0">
              <a:effectLst/>
              <a:highlight>
                <a:srgbClr val="FFFF00"/>
              </a:highlight>
              <a:ea typeface="Arial Unicode MS"/>
            </a:endParaRPr>
          </a:p>
          <a:p>
            <a:pPr marL="742950" lvl="1" indent="-285750" algn="just">
              <a:buFont typeface="Wingdings" pitchFamily="2" charset="2"/>
              <a:buChar char="§"/>
            </a:pPr>
            <a:r>
              <a:rPr lang="fr-FR" kern="50" dirty="0">
                <a:ea typeface="Arial Unicode MS"/>
              </a:rPr>
              <a:t>E</a:t>
            </a:r>
            <a:r>
              <a:rPr lang="fr-FR" kern="50" dirty="0">
                <a:effectLst/>
                <a:ea typeface="Arial Unicode MS"/>
              </a:rPr>
              <a:t>ntretien des nombreux parcs et jardins de la commune. </a:t>
            </a:r>
            <a:endParaRPr lang="fr-FR" kern="50" dirty="0">
              <a:ea typeface="Arial Unicode MS"/>
            </a:endParaRPr>
          </a:p>
          <a:p>
            <a:pPr marL="742950" lvl="1" indent="-285750" algn="just">
              <a:buFont typeface="Wingdings" pitchFamily="2" charset="2"/>
              <a:buChar char="§"/>
            </a:pPr>
            <a:r>
              <a:rPr lang="fr-FR" kern="50" dirty="0">
                <a:ea typeface="Arial Unicode MS"/>
              </a:rPr>
              <a:t>E</a:t>
            </a:r>
            <a:r>
              <a:rPr lang="fr-FR" kern="50" dirty="0">
                <a:effectLst/>
                <a:ea typeface="Arial Unicode MS"/>
              </a:rPr>
              <a:t>ntretien du lac Cambacérès incombe à la commune à partir de 2022, et non plus à la CPS. </a:t>
            </a:r>
          </a:p>
          <a:p>
            <a:pPr marL="742950" lvl="1" indent="-285750" algn="just">
              <a:buFont typeface="Wingdings" pitchFamily="2" charset="2"/>
              <a:buChar char="§"/>
            </a:pPr>
            <a:r>
              <a:rPr lang="fr-FR" kern="50" dirty="0">
                <a:ea typeface="Arial Unicode MS"/>
              </a:rPr>
              <a:t>Externalisation entretien courant et les urgences du fait de la difficulté </a:t>
            </a:r>
            <a:r>
              <a:rPr lang="fr-FR" kern="50" dirty="0">
                <a:effectLst/>
                <a:ea typeface="Arial Unicode MS"/>
              </a:rPr>
              <a:t>de recrutement de jardiniers</a:t>
            </a:r>
            <a:r>
              <a:rPr lang="fr-FR" kern="50" dirty="0">
                <a:ea typeface="Arial Unicode MS"/>
              </a:rPr>
              <a:t> (besoin accru)</a:t>
            </a:r>
            <a:endParaRPr lang="fr-FR" kern="50" dirty="0">
              <a:effectLst/>
              <a:ea typeface="Arial Unicode MS"/>
            </a:endParaRPr>
          </a:p>
          <a:p>
            <a:pPr marL="742950" lvl="1" indent="-285750" algn="just">
              <a:buFont typeface="Wingdings" pitchFamily="2" charset="2"/>
              <a:buChar char="§"/>
            </a:pPr>
            <a:r>
              <a:rPr lang="fr-FR" kern="50" dirty="0">
                <a:effectLst/>
                <a:ea typeface="Arial Unicode MS"/>
              </a:rPr>
              <a:t>35 K€ démarche du PCAET (Plan Climat Air Energie Territorial), </a:t>
            </a:r>
            <a:r>
              <a:rPr lang="fr-FR" kern="50" dirty="0">
                <a:ea typeface="Arial Unicode MS"/>
              </a:rPr>
              <a:t>pour </a:t>
            </a:r>
            <a:r>
              <a:rPr lang="fr-FR" kern="50" dirty="0">
                <a:effectLst/>
                <a:ea typeface="Arial Unicode MS"/>
              </a:rPr>
              <a:t>impulsion d’actions locales</a:t>
            </a:r>
            <a:r>
              <a:rPr lang="fr-FR" kern="50" dirty="0">
                <a:ea typeface="Arial Unicode MS"/>
              </a:rPr>
              <a:t>;</a:t>
            </a:r>
          </a:p>
          <a:p>
            <a:pPr algn="just"/>
            <a:r>
              <a:rPr lang="fr-FR" kern="50" dirty="0">
                <a:effectLst/>
                <a:ea typeface="Arial Unicode MS"/>
              </a:rPr>
              <a:t>	actions de recyclage spécifique, (masques…), </a:t>
            </a:r>
          </a:p>
        </p:txBody>
      </p:sp>
      <p:graphicFrame>
        <p:nvGraphicFramePr>
          <p:cNvPr id="3" name="Tableau 2">
            <a:extLst>
              <a:ext uri="{FF2B5EF4-FFF2-40B4-BE49-F238E27FC236}">
                <a16:creationId xmlns:a16="http://schemas.microsoft.com/office/drawing/2014/main" id="{945A4682-8AE3-41BC-BBD6-3F07D53FD7AD}"/>
              </a:ext>
            </a:extLst>
          </p:cNvPr>
          <p:cNvGraphicFramePr>
            <a:graphicFrameLocks noGrp="1"/>
          </p:cNvGraphicFramePr>
          <p:nvPr>
            <p:extLst>
              <p:ext uri="{D42A27DB-BD31-4B8C-83A1-F6EECF244321}">
                <p14:modId xmlns:p14="http://schemas.microsoft.com/office/powerpoint/2010/main" val="1086909455"/>
              </p:ext>
            </p:extLst>
          </p:nvPr>
        </p:nvGraphicFramePr>
        <p:xfrm>
          <a:off x="607955" y="847933"/>
          <a:ext cx="11372134" cy="1063425"/>
        </p:xfrm>
        <a:graphic>
          <a:graphicData uri="http://schemas.openxmlformats.org/drawingml/2006/table">
            <a:tbl>
              <a:tblPr>
                <a:tableStyleId>{5C22544A-7EE6-4342-B048-85BDC9FD1C3A}</a:tableStyleId>
              </a:tblPr>
              <a:tblGrid>
                <a:gridCol w="3492920">
                  <a:extLst>
                    <a:ext uri="{9D8B030D-6E8A-4147-A177-3AD203B41FA5}">
                      <a16:colId xmlns:a16="http://schemas.microsoft.com/office/drawing/2014/main" val="2353490959"/>
                    </a:ext>
                  </a:extLst>
                </a:gridCol>
                <a:gridCol w="2284678">
                  <a:extLst>
                    <a:ext uri="{9D8B030D-6E8A-4147-A177-3AD203B41FA5}">
                      <a16:colId xmlns:a16="http://schemas.microsoft.com/office/drawing/2014/main" val="2578578733"/>
                    </a:ext>
                  </a:extLst>
                </a:gridCol>
                <a:gridCol w="2313971">
                  <a:extLst>
                    <a:ext uri="{9D8B030D-6E8A-4147-A177-3AD203B41FA5}">
                      <a16:colId xmlns:a16="http://schemas.microsoft.com/office/drawing/2014/main" val="509947622"/>
                    </a:ext>
                  </a:extLst>
                </a:gridCol>
                <a:gridCol w="3280565">
                  <a:extLst>
                    <a:ext uri="{9D8B030D-6E8A-4147-A177-3AD203B41FA5}">
                      <a16:colId xmlns:a16="http://schemas.microsoft.com/office/drawing/2014/main" val="2094647710"/>
                    </a:ext>
                  </a:extLst>
                </a:gridCol>
              </a:tblGrid>
              <a:tr h="354475">
                <a:tc>
                  <a:txBody>
                    <a:bodyPr/>
                    <a:lstStyle/>
                    <a:p>
                      <a:pPr algn="ctr" fontAlgn="b"/>
                      <a:r>
                        <a:rPr lang="fr-FR" sz="1600" b="1" u="none" strike="noStrike" dirty="0">
                          <a:solidFill>
                            <a:schemeClr val="bg1"/>
                          </a:solidFill>
                          <a:effectLst/>
                        </a:rPr>
                        <a:t>Centre technique</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176 280,00 €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dirty="0">
                          <a:effectLst/>
                        </a:rPr>
                        <a:t>                169 915,00 €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                                  - 6 365,00 € </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9326891"/>
                  </a:ext>
                </a:extLst>
              </a:tr>
              <a:tr h="354475">
                <a:tc>
                  <a:txBody>
                    <a:bodyPr/>
                    <a:lstStyle/>
                    <a:p>
                      <a:pPr algn="ctr" fontAlgn="b"/>
                      <a:r>
                        <a:rPr lang="fr-FR" sz="1600" b="1" u="none" strike="noStrike" dirty="0">
                          <a:solidFill>
                            <a:schemeClr val="bg1"/>
                          </a:solidFill>
                          <a:effectLst/>
                        </a:rPr>
                        <a:t>Garage</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155 200,00 €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dirty="0">
                          <a:effectLst/>
                        </a:rPr>
                        <a:t>                131 700,00 €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                            - 23 500,00 € </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3975280"/>
                  </a:ext>
                </a:extLst>
              </a:tr>
              <a:tr h="354475">
                <a:tc>
                  <a:txBody>
                    <a:bodyPr/>
                    <a:lstStyle/>
                    <a:p>
                      <a:pPr algn="ctr" fontAlgn="b"/>
                      <a:r>
                        <a:rPr lang="fr-FR" sz="1600" b="1" u="none" strike="noStrike" dirty="0">
                          <a:solidFill>
                            <a:schemeClr val="bg1"/>
                          </a:solidFill>
                          <a:effectLst/>
                        </a:rPr>
                        <a:t>Environnement</a:t>
                      </a:r>
                      <a:endParaRPr lang="fr-FR" sz="16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600" u="none" strike="noStrike" dirty="0">
                          <a:effectLst/>
                        </a:rPr>
                        <a:t>               544 800,00 €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dirty="0">
                          <a:effectLst/>
                        </a:rPr>
                        <a:t>                535 000,00 €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                                  - 9 800,00 € </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4871501"/>
                  </a:ext>
                </a:extLst>
              </a:tr>
            </a:tbl>
          </a:graphicData>
        </a:graphic>
      </p:graphicFrame>
    </p:spTree>
    <p:extLst>
      <p:ext uri="{BB962C8B-B14F-4D97-AF65-F5344CB8AC3E}">
        <p14:creationId xmlns:p14="http://schemas.microsoft.com/office/powerpoint/2010/main" val="424804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2040467" y="211667"/>
            <a:ext cx="8441265" cy="369332"/>
          </a:xfrm>
          <a:prstGeom prst="rect">
            <a:avLst/>
          </a:prstGeom>
          <a:noFill/>
        </p:spPr>
        <p:txBody>
          <a:bodyPr wrap="square" rtlCol="0">
            <a:spAutoFit/>
          </a:bodyPr>
          <a:lstStyle/>
          <a:p>
            <a:pPr algn="ctr"/>
            <a:r>
              <a:rPr lang="fr-FR" b="1" dirty="0"/>
              <a:t>SERVICES TECHNIQUES</a:t>
            </a:r>
          </a:p>
        </p:txBody>
      </p:sp>
      <p:sp>
        <p:nvSpPr>
          <p:cNvPr id="5" name="ZoneTexte 4">
            <a:extLst>
              <a:ext uri="{FF2B5EF4-FFF2-40B4-BE49-F238E27FC236}">
                <a16:creationId xmlns:a16="http://schemas.microsoft.com/office/drawing/2014/main" id="{08FC7A4A-1648-4595-8566-34ACE624175F}"/>
              </a:ext>
            </a:extLst>
          </p:cNvPr>
          <p:cNvSpPr txBox="1"/>
          <p:nvPr/>
        </p:nvSpPr>
        <p:spPr>
          <a:xfrm>
            <a:off x="505501" y="2320098"/>
            <a:ext cx="11306287" cy="2951064"/>
          </a:xfrm>
          <a:prstGeom prst="rect">
            <a:avLst/>
          </a:prstGeom>
          <a:noFill/>
          <a:ln w="38100">
            <a:solidFill>
              <a:schemeClr val="accent1"/>
            </a:solidFill>
          </a:ln>
        </p:spPr>
        <p:txBody>
          <a:bodyPr wrap="square">
            <a:spAutoFit/>
          </a:bodyPr>
          <a:lstStyle/>
          <a:p>
            <a:pPr marL="285750" indent="-285750" algn="just">
              <a:lnSpc>
                <a:spcPct val="150000"/>
              </a:lnSpc>
              <a:buFont typeface="Wingdings" panose="05000000000000000000" pitchFamily="2" charset="2"/>
              <a:buChar char="q"/>
            </a:pPr>
            <a:r>
              <a:rPr lang="fr-FR" b="1" kern="50" dirty="0">
                <a:effectLst/>
                <a:ea typeface="Arial Unicode MS"/>
              </a:rPr>
              <a:t>Urbanisme et foncier : </a:t>
            </a:r>
            <a:r>
              <a:rPr lang="fr-FR" dirty="0"/>
              <a:t>48 900,00 €</a:t>
            </a:r>
            <a:endParaRPr lang="fr-FR" b="1" kern="50" dirty="0">
              <a:effectLst/>
              <a:ea typeface="Arial Unicode MS"/>
            </a:endParaRPr>
          </a:p>
          <a:p>
            <a:pPr marL="742950" lvl="1" indent="-285750" algn="just">
              <a:lnSpc>
                <a:spcPct val="150000"/>
              </a:lnSpc>
              <a:buFont typeface="Wingdings" pitchFamily="2" charset="2"/>
              <a:buChar char="§"/>
            </a:pPr>
            <a:r>
              <a:rPr lang="fr-FR" kern="50" dirty="0">
                <a:effectLst/>
                <a:ea typeface="Arial Unicode MS"/>
              </a:rPr>
              <a:t>frais d’actes administratifs liés au foncier ou aux honoraires de conseils liés au contentieux de l’urbanisme.</a:t>
            </a:r>
          </a:p>
          <a:p>
            <a:pPr marL="285750" indent="-285750">
              <a:lnSpc>
                <a:spcPct val="150000"/>
              </a:lnSpc>
              <a:buFont typeface="Wingdings" panose="05000000000000000000" pitchFamily="2" charset="2"/>
              <a:buChar char="q"/>
            </a:pPr>
            <a:r>
              <a:rPr lang="fr-FR" kern="50" dirty="0">
                <a:effectLst/>
                <a:ea typeface="Arial Unicode MS"/>
              </a:rPr>
              <a:t> </a:t>
            </a:r>
            <a:r>
              <a:rPr lang="fr-FR" b="1" kern="50" dirty="0">
                <a:effectLst/>
                <a:ea typeface="Arial Unicode MS"/>
              </a:rPr>
              <a:t>La voirie : </a:t>
            </a:r>
            <a:r>
              <a:rPr lang="fr-FR" b="1" dirty="0">
                <a:highlight>
                  <a:srgbClr val="FFFF00"/>
                </a:highlight>
              </a:rPr>
              <a:t>260 000,00 €</a:t>
            </a:r>
            <a:endParaRPr lang="fr-FR" b="1" kern="50" dirty="0">
              <a:effectLst/>
              <a:highlight>
                <a:srgbClr val="FFFF00"/>
              </a:highlight>
              <a:ea typeface="Arial Unicode MS"/>
            </a:endParaRPr>
          </a:p>
          <a:p>
            <a:pPr marL="1200150" lvl="2" indent="-285750" algn="just">
              <a:lnSpc>
                <a:spcPct val="150000"/>
              </a:lnSpc>
              <a:buFont typeface="Wingdings" pitchFamily="2" charset="2"/>
              <a:buChar char="§"/>
            </a:pPr>
            <a:r>
              <a:rPr lang="fr-FR" kern="50" dirty="0">
                <a:effectLst/>
                <a:ea typeface="Arial Unicode MS"/>
              </a:rPr>
              <a:t>prestations de nettoyage des voiries, </a:t>
            </a:r>
          </a:p>
          <a:p>
            <a:pPr marL="1200150" lvl="2" indent="-285750" algn="just">
              <a:lnSpc>
                <a:spcPct val="150000"/>
              </a:lnSpc>
              <a:buFont typeface="Wingdings" pitchFamily="2" charset="2"/>
              <a:buChar char="§"/>
            </a:pPr>
            <a:r>
              <a:rPr lang="fr-FR" kern="50" dirty="0">
                <a:effectLst/>
                <a:ea typeface="Arial Unicode MS"/>
              </a:rPr>
              <a:t>maintenance des équipements de l’éclairage public. </a:t>
            </a:r>
          </a:p>
          <a:p>
            <a:pPr marL="285750" indent="-285750" algn="just">
              <a:lnSpc>
                <a:spcPct val="150000"/>
              </a:lnSpc>
              <a:buFont typeface="Wingdings" panose="05000000000000000000" pitchFamily="2" charset="2"/>
              <a:buChar char="q"/>
            </a:pPr>
            <a:r>
              <a:rPr lang="fr-FR" kern="50" dirty="0">
                <a:effectLst/>
                <a:ea typeface="Arial Unicode MS"/>
              </a:rPr>
              <a:t> </a:t>
            </a:r>
            <a:r>
              <a:rPr lang="fr-FR" b="1" kern="50" dirty="0">
                <a:effectLst/>
                <a:ea typeface="Arial Unicode MS"/>
              </a:rPr>
              <a:t>Autres services du pôle technique </a:t>
            </a:r>
            <a:r>
              <a:rPr lang="fr-FR" kern="50" dirty="0">
                <a:ea typeface="Arial Unicode MS"/>
              </a:rPr>
              <a:t>(Bureau d’études, Gravières ) </a:t>
            </a:r>
            <a:r>
              <a:rPr lang="fr-FR" b="1" kern="50" dirty="0">
                <a:effectLst/>
                <a:ea typeface="Arial Unicode MS"/>
              </a:rPr>
              <a:t>: 27 600 €</a:t>
            </a:r>
          </a:p>
          <a:p>
            <a:pPr marL="1200150" lvl="2" indent="-285750" algn="just">
              <a:lnSpc>
                <a:spcPct val="150000"/>
              </a:lnSpc>
              <a:buFont typeface="Wingdings" pitchFamily="2" charset="2"/>
              <a:buChar char="§"/>
            </a:pPr>
            <a:r>
              <a:rPr lang="fr-FR" kern="50" dirty="0">
                <a:effectLst/>
                <a:latin typeface="Times New Roman" panose="02020603050405020304" pitchFamily="18" charset="0"/>
                <a:ea typeface="Arial Unicode MS"/>
              </a:rPr>
              <a:t>budgets sensiblement identiques à ceux de 2021.</a:t>
            </a:r>
          </a:p>
        </p:txBody>
      </p:sp>
      <p:graphicFrame>
        <p:nvGraphicFramePr>
          <p:cNvPr id="3" name="Tableau 2">
            <a:extLst>
              <a:ext uri="{FF2B5EF4-FFF2-40B4-BE49-F238E27FC236}">
                <a16:creationId xmlns:a16="http://schemas.microsoft.com/office/drawing/2014/main" id="{7944FDA8-4485-46DA-A685-A11012B8FE80}"/>
              </a:ext>
            </a:extLst>
          </p:cNvPr>
          <p:cNvGraphicFramePr>
            <a:graphicFrameLocks noGrp="1"/>
          </p:cNvGraphicFramePr>
          <p:nvPr>
            <p:extLst>
              <p:ext uri="{D42A27DB-BD31-4B8C-83A1-F6EECF244321}">
                <p14:modId xmlns:p14="http://schemas.microsoft.com/office/powerpoint/2010/main" val="1753770058"/>
              </p:ext>
            </p:extLst>
          </p:nvPr>
        </p:nvGraphicFramePr>
        <p:xfrm>
          <a:off x="470264" y="877888"/>
          <a:ext cx="11341525" cy="1417900"/>
        </p:xfrm>
        <a:graphic>
          <a:graphicData uri="http://schemas.openxmlformats.org/drawingml/2006/table">
            <a:tbl>
              <a:tblPr>
                <a:tableStyleId>{5C22544A-7EE6-4342-B048-85BDC9FD1C3A}</a:tableStyleId>
              </a:tblPr>
              <a:tblGrid>
                <a:gridCol w="3483519">
                  <a:extLst>
                    <a:ext uri="{9D8B030D-6E8A-4147-A177-3AD203B41FA5}">
                      <a16:colId xmlns:a16="http://schemas.microsoft.com/office/drawing/2014/main" val="4159579666"/>
                    </a:ext>
                  </a:extLst>
                </a:gridCol>
                <a:gridCol w="2278529">
                  <a:extLst>
                    <a:ext uri="{9D8B030D-6E8A-4147-A177-3AD203B41FA5}">
                      <a16:colId xmlns:a16="http://schemas.microsoft.com/office/drawing/2014/main" val="1582501637"/>
                    </a:ext>
                  </a:extLst>
                </a:gridCol>
                <a:gridCol w="2307742">
                  <a:extLst>
                    <a:ext uri="{9D8B030D-6E8A-4147-A177-3AD203B41FA5}">
                      <a16:colId xmlns:a16="http://schemas.microsoft.com/office/drawing/2014/main" val="1545845097"/>
                    </a:ext>
                  </a:extLst>
                </a:gridCol>
                <a:gridCol w="3271735">
                  <a:extLst>
                    <a:ext uri="{9D8B030D-6E8A-4147-A177-3AD203B41FA5}">
                      <a16:colId xmlns:a16="http://schemas.microsoft.com/office/drawing/2014/main" val="4049516280"/>
                    </a:ext>
                  </a:extLst>
                </a:gridCol>
              </a:tblGrid>
              <a:tr h="354475">
                <a:tc>
                  <a:txBody>
                    <a:bodyPr/>
                    <a:lstStyle/>
                    <a:p>
                      <a:pPr algn="ctr" fontAlgn="b"/>
                      <a:r>
                        <a:rPr lang="fr-FR" sz="1400" b="1" u="none" strike="noStrike" dirty="0">
                          <a:solidFill>
                            <a:schemeClr val="bg1"/>
                          </a:solidFill>
                          <a:effectLst/>
                        </a:rPr>
                        <a:t>Urbanisme</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a:effectLst/>
                        </a:rPr>
                        <a:t>                 54 900,00 € </a:t>
                      </a:r>
                      <a:endParaRPr lang="fr-F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48 900,00 €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- 6 000,00 €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14793051"/>
                  </a:ext>
                </a:extLst>
              </a:tr>
              <a:tr h="354475">
                <a:tc>
                  <a:txBody>
                    <a:bodyPr/>
                    <a:lstStyle/>
                    <a:p>
                      <a:pPr algn="ctr" fontAlgn="b"/>
                      <a:r>
                        <a:rPr lang="fr-FR" sz="1400" b="1" u="none" strike="noStrike" dirty="0">
                          <a:solidFill>
                            <a:schemeClr val="bg1"/>
                          </a:solidFill>
                          <a:effectLst/>
                        </a:rPr>
                        <a:t>Logement</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29 230,00 €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43 000,00 €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13 770,00 €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7928296"/>
                  </a:ext>
                </a:extLst>
              </a:tr>
              <a:tr h="354475">
                <a:tc>
                  <a:txBody>
                    <a:bodyPr/>
                    <a:lstStyle/>
                    <a:p>
                      <a:pPr algn="ctr" fontAlgn="b"/>
                      <a:r>
                        <a:rPr lang="fr-FR" sz="1400" b="1" u="none" strike="noStrike" dirty="0">
                          <a:solidFill>
                            <a:schemeClr val="bg1"/>
                          </a:solidFill>
                          <a:effectLst/>
                        </a:rPr>
                        <a:t>Bureau d'étude</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dirty="0">
                          <a:effectLst/>
                        </a:rPr>
                        <a:t>                   7 820,00 €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7 600,00 €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- 220,00 €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4419802"/>
                  </a:ext>
                </a:extLst>
              </a:tr>
              <a:tr h="354475">
                <a:tc>
                  <a:txBody>
                    <a:bodyPr/>
                    <a:lstStyle/>
                    <a:p>
                      <a:pPr algn="ctr" fontAlgn="b"/>
                      <a:r>
                        <a:rPr lang="fr-FR" sz="1400" b="1" u="none" strike="noStrike" dirty="0">
                          <a:solidFill>
                            <a:schemeClr val="bg1"/>
                          </a:solidFill>
                          <a:effectLst/>
                        </a:rPr>
                        <a:t>Voirie</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fr-FR" sz="1400" u="none" strike="noStrike">
                          <a:effectLst/>
                        </a:rPr>
                        <a:t>               249 000,00 € </a:t>
                      </a:r>
                      <a:endParaRPr lang="fr-F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a:effectLst/>
                        </a:rPr>
                        <a:t>                260 000,00 €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400" u="none" strike="noStrike" dirty="0">
                          <a:effectLst/>
                        </a:rPr>
                        <a:t>                                  11 000,00 €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5256134"/>
                  </a:ext>
                </a:extLst>
              </a:tr>
            </a:tbl>
          </a:graphicData>
        </a:graphic>
      </p:graphicFrame>
    </p:spTree>
    <p:extLst>
      <p:ext uri="{BB962C8B-B14F-4D97-AF65-F5344CB8AC3E}">
        <p14:creationId xmlns:p14="http://schemas.microsoft.com/office/powerpoint/2010/main" val="446720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B3C3D-CAA1-4056-921C-5C4BCF66C75D}"/>
              </a:ext>
            </a:extLst>
          </p:cNvPr>
          <p:cNvSpPr/>
          <p:nvPr/>
        </p:nvSpPr>
        <p:spPr>
          <a:xfrm>
            <a:off x="6298058" y="1038225"/>
            <a:ext cx="4243818" cy="1724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BP 2022</a:t>
            </a:r>
          </a:p>
          <a:p>
            <a:pPr algn="ctr"/>
            <a:r>
              <a:rPr lang="fr-FR" b="1" dirty="0"/>
              <a:t>RECETTES REELLES FONCTIONNEMENT</a:t>
            </a:r>
          </a:p>
          <a:p>
            <a:pPr algn="ctr"/>
            <a:endParaRPr lang="fr-FR" b="1" dirty="0"/>
          </a:p>
          <a:p>
            <a:pPr algn="ctr"/>
            <a:r>
              <a:rPr lang="fr-FR" sz="1800" b="1" u="none" strike="noStrike" dirty="0">
                <a:solidFill>
                  <a:schemeClr val="bg1"/>
                </a:solidFill>
                <a:effectLst/>
              </a:rPr>
              <a:t>23 758 310,87 € </a:t>
            </a:r>
            <a:endParaRPr lang="fr-FR" b="1" dirty="0"/>
          </a:p>
        </p:txBody>
      </p:sp>
      <p:sp>
        <p:nvSpPr>
          <p:cNvPr id="6" name="Rectangle 5">
            <a:extLst>
              <a:ext uri="{FF2B5EF4-FFF2-40B4-BE49-F238E27FC236}">
                <a16:creationId xmlns:a16="http://schemas.microsoft.com/office/drawing/2014/main" id="{BD219C11-6A6A-4B6E-B3D0-89C811A8486F}"/>
              </a:ext>
            </a:extLst>
          </p:cNvPr>
          <p:cNvSpPr/>
          <p:nvPr/>
        </p:nvSpPr>
        <p:spPr>
          <a:xfrm>
            <a:off x="809297" y="1000125"/>
            <a:ext cx="3988734" cy="1724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BP + BS 2021</a:t>
            </a:r>
          </a:p>
          <a:p>
            <a:pPr algn="ctr"/>
            <a:r>
              <a:rPr lang="fr-FR" b="1" dirty="0"/>
              <a:t>RECETTES  REELLES FONCTIONNEMENT</a:t>
            </a:r>
          </a:p>
          <a:p>
            <a:pPr algn="ctr"/>
            <a:endParaRPr lang="fr-FR" sz="1800" b="1" u="none" strike="noStrike" dirty="0">
              <a:effectLst/>
            </a:endParaRPr>
          </a:p>
          <a:p>
            <a:pPr algn="ctr"/>
            <a:r>
              <a:rPr lang="fr-FR" sz="1800" b="1" u="none" strike="noStrike" dirty="0">
                <a:solidFill>
                  <a:schemeClr val="bg1"/>
                </a:solidFill>
                <a:effectLst/>
              </a:rPr>
              <a:t>23 942 627,15 €</a:t>
            </a:r>
            <a:endParaRPr lang="fr-FR" b="1" dirty="0"/>
          </a:p>
        </p:txBody>
      </p:sp>
      <p:sp>
        <p:nvSpPr>
          <p:cNvPr id="10" name="Rectangle 9">
            <a:extLst>
              <a:ext uri="{FF2B5EF4-FFF2-40B4-BE49-F238E27FC236}">
                <a16:creationId xmlns:a16="http://schemas.microsoft.com/office/drawing/2014/main" id="{18F23E5D-1A15-4201-80C1-A3C957C1D4F0}"/>
              </a:ext>
            </a:extLst>
          </p:cNvPr>
          <p:cNvSpPr/>
          <p:nvPr/>
        </p:nvSpPr>
        <p:spPr>
          <a:xfrm>
            <a:off x="6298057" y="3428999"/>
            <a:ext cx="4243817" cy="1724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BP 2022</a:t>
            </a:r>
          </a:p>
          <a:p>
            <a:pPr algn="ctr"/>
            <a:r>
              <a:rPr lang="fr-FR" b="1" dirty="0"/>
              <a:t>DEPENSES  REELLES FONCTIONNEMENT</a:t>
            </a:r>
          </a:p>
          <a:p>
            <a:pPr algn="ctr"/>
            <a:endParaRPr lang="fr-FR" sz="1800" b="1" u="none" strike="noStrike" dirty="0">
              <a:effectLst/>
            </a:endParaRPr>
          </a:p>
          <a:p>
            <a:pPr algn="ctr"/>
            <a:r>
              <a:rPr lang="fr-FR" sz="1800" b="1" u="none" strike="noStrike" dirty="0">
                <a:effectLst/>
              </a:rPr>
              <a:t>20 820 028,03 € </a:t>
            </a:r>
          </a:p>
          <a:p>
            <a:pPr algn="ctr"/>
            <a:endParaRPr lang="fr-FR" b="1" dirty="0"/>
          </a:p>
        </p:txBody>
      </p:sp>
      <p:sp>
        <p:nvSpPr>
          <p:cNvPr id="11" name="Rectangle 10">
            <a:extLst>
              <a:ext uri="{FF2B5EF4-FFF2-40B4-BE49-F238E27FC236}">
                <a16:creationId xmlns:a16="http://schemas.microsoft.com/office/drawing/2014/main" id="{A9030FA0-7475-45D6-93E7-AD5EE9A8A986}"/>
              </a:ext>
            </a:extLst>
          </p:cNvPr>
          <p:cNvSpPr/>
          <p:nvPr/>
        </p:nvSpPr>
        <p:spPr>
          <a:xfrm>
            <a:off x="809297" y="3429000"/>
            <a:ext cx="3988734" cy="1724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BP +BS 2021</a:t>
            </a:r>
          </a:p>
          <a:p>
            <a:pPr algn="ctr"/>
            <a:r>
              <a:rPr lang="fr-FR" b="1" dirty="0"/>
              <a:t>DEPENSES REELLES FONCTIONNEMENT</a:t>
            </a:r>
          </a:p>
          <a:p>
            <a:pPr algn="ctr"/>
            <a:endParaRPr lang="fr-FR" sz="1800" b="1" u="none" strike="noStrike" dirty="0">
              <a:effectLst/>
            </a:endParaRPr>
          </a:p>
          <a:p>
            <a:pPr algn="ctr"/>
            <a:r>
              <a:rPr lang="fr-FR" sz="1800" b="1" u="none" strike="noStrike" dirty="0">
                <a:effectLst/>
              </a:rPr>
              <a:t> 20 892 956,15 €  </a:t>
            </a:r>
            <a:endParaRPr lang="fr-FR" b="1" dirty="0"/>
          </a:p>
          <a:p>
            <a:pPr algn="ctr"/>
            <a:endParaRPr lang="fr-FR" b="1" dirty="0"/>
          </a:p>
        </p:txBody>
      </p:sp>
    </p:spTree>
    <p:extLst>
      <p:ext uri="{BB962C8B-B14F-4D97-AF65-F5344CB8AC3E}">
        <p14:creationId xmlns:p14="http://schemas.microsoft.com/office/powerpoint/2010/main" val="2824845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ganigramme : Alternative 4">
            <a:extLst>
              <a:ext uri="{FF2B5EF4-FFF2-40B4-BE49-F238E27FC236}">
                <a16:creationId xmlns:a16="http://schemas.microsoft.com/office/drawing/2014/main" id="{73BC03AA-EEAF-4714-8BF0-AAC03A6D3B3A}"/>
              </a:ext>
            </a:extLst>
          </p:cNvPr>
          <p:cNvSpPr/>
          <p:nvPr/>
        </p:nvSpPr>
        <p:spPr>
          <a:xfrm>
            <a:off x="2815003" y="1947862"/>
            <a:ext cx="6438900" cy="29622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SECTION D’INVESTISSEMENT</a:t>
            </a:r>
          </a:p>
        </p:txBody>
      </p:sp>
    </p:spTree>
    <p:extLst>
      <p:ext uri="{BB962C8B-B14F-4D97-AF65-F5344CB8AC3E}">
        <p14:creationId xmlns:p14="http://schemas.microsoft.com/office/powerpoint/2010/main" val="295898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rré corné 4">
            <a:extLst>
              <a:ext uri="{FF2B5EF4-FFF2-40B4-BE49-F238E27FC236}">
                <a16:creationId xmlns:a16="http://schemas.microsoft.com/office/drawing/2014/main" id="{E1B6C3C9-F348-4EFE-874B-8E454AFB0A55}"/>
              </a:ext>
            </a:extLst>
          </p:cNvPr>
          <p:cNvSpPr/>
          <p:nvPr/>
        </p:nvSpPr>
        <p:spPr>
          <a:xfrm>
            <a:off x="2574235" y="2236304"/>
            <a:ext cx="7523922" cy="164989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RECETTES D’INVESTISSEMENT</a:t>
            </a:r>
          </a:p>
        </p:txBody>
      </p:sp>
    </p:spTree>
    <p:extLst>
      <p:ext uri="{BB962C8B-B14F-4D97-AF65-F5344CB8AC3E}">
        <p14:creationId xmlns:p14="http://schemas.microsoft.com/office/powerpoint/2010/main" val="2979656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432113" y="211667"/>
            <a:ext cx="11229056" cy="369332"/>
          </a:xfrm>
          <a:prstGeom prst="rect">
            <a:avLst/>
          </a:prstGeom>
          <a:noFill/>
        </p:spPr>
        <p:txBody>
          <a:bodyPr wrap="square" rtlCol="0">
            <a:spAutoFit/>
          </a:bodyPr>
          <a:lstStyle/>
          <a:p>
            <a:pPr algn="ctr"/>
            <a:r>
              <a:rPr lang="fr-FR" b="1" dirty="0"/>
              <a:t>RECETTES D’INVESTISSEMENT</a:t>
            </a:r>
          </a:p>
        </p:txBody>
      </p:sp>
      <p:graphicFrame>
        <p:nvGraphicFramePr>
          <p:cNvPr id="3" name="Tableau 2">
            <a:extLst>
              <a:ext uri="{FF2B5EF4-FFF2-40B4-BE49-F238E27FC236}">
                <a16:creationId xmlns:a16="http://schemas.microsoft.com/office/drawing/2014/main" id="{4E0E4B05-90C1-D44D-B00F-7771C0D2132A}"/>
              </a:ext>
            </a:extLst>
          </p:cNvPr>
          <p:cNvGraphicFramePr>
            <a:graphicFrameLocks noGrp="1"/>
          </p:cNvGraphicFramePr>
          <p:nvPr>
            <p:extLst>
              <p:ext uri="{D42A27DB-BD31-4B8C-83A1-F6EECF244321}">
                <p14:modId xmlns:p14="http://schemas.microsoft.com/office/powerpoint/2010/main" val="3662629774"/>
              </p:ext>
            </p:extLst>
          </p:nvPr>
        </p:nvGraphicFramePr>
        <p:xfrm>
          <a:off x="432113" y="571125"/>
          <a:ext cx="7499536" cy="4892651"/>
        </p:xfrm>
        <a:graphic>
          <a:graphicData uri="http://schemas.openxmlformats.org/drawingml/2006/table">
            <a:tbl>
              <a:tblPr>
                <a:tableStyleId>{5C22544A-7EE6-4342-B048-85BDC9FD1C3A}</a:tableStyleId>
              </a:tblPr>
              <a:tblGrid>
                <a:gridCol w="944624">
                  <a:extLst>
                    <a:ext uri="{9D8B030D-6E8A-4147-A177-3AD203B41FA5}">
                      <a16:colId xmlns:a16="http://schemas.microsoft.com/office/drawing/2014/main" val="4141251155"/>
                    </a:ext>
                  </a:extLst>
                </a:gridCol>
                <a:gridCol w="2342508">
                  <a:extLst>
                    <a:ext uri="{9D8B030D-6E8A-4147-A177-3AD203B41FA5}">
                      <a16:colId xmlns:a16="http://schemas.microsoft.com/office/drawing/2014/main" val="3007589414"/>
                    </a:ext>
                  </a:extLst>
                </a:gridCol>
                <a:gridCol w="2229492">
                  <a:extLst>
                    <a:ext uri="{9D8B030D-6E8A-4147-A177-3AD203B41FA5}">
                      <a16:colId xmlns:a16="http://schemas.microsoft.com/office/drawing/2014/main" val="4156983710"/>
                    </a:ext>
                  </a:extLst>
                </a:gridCol>
                <a:gridCol w="1982912">
                  <a:extLst>
                    <a:ext uri="{9D8B030D-6E8A-4147-A177-3AD203B41FA5}">
                      <a16:colId xmlns:a16="http://schemas.microsoft.com/office/drawing/2014/main" val="313936281"/>
                    </a:ext>
                  </a:extLst>
                </a:gridCol>
              </a:tblGrid>
              <a:tr h="426532">
                <a:tc>
                  <a:txBody>
                    <a:bodyPr/>
                    <a:lstStyle/>
                    <a:p>
                      <a:pPr algn="l" fontAlgn="b"/>
                      <a:endParaRPr lang="fr-FR" sz="1400" b="1" i="0" u="none" strike="noStrike" dirty="0">
                        <a:solidFill>
                          <a:schemeClr val="bg1"/>
                        </a:solidFill>
                        <a:effectLst/>
                        <a:latin typeface="Calibri" panose="020F0502020204030204" pitchFamily="34" charset="0"/>
                      </a:endParaRPr>
                    </a:p>
                  </a:txBody>
                  <a:tcPr marL="9298" marR="9298" marT="9298" marB="0" anchor="b">
                    <a:solidFill>
                      <a:schemeClr val="accent1"/>
                    </a:solidFill>
                  </a:tcPr>
                </a:tc>
                <a:tc>
                  <a:txBody>
                    <a:bodyPr/>
                    <a:lstStyle/>
                    <a:p>
                      <a:pPr algn="l" fontAlgn="b"/>
                      <a:endParaRPr lang="fr-FR" sz="1400" b="1" i="0" u="none" strike="noStrike" dirty="0">
                        <a:solidFill>
                          <a:schemeClr val="bg1"/>
                        </a:solidFill>
                        <a:effectLst/>
                        <a:latin typeface="Calibri" panose="020F0502020204030204" pitchFamily="34" charset="0"/>
                      </a:endParaRPr>
                    </a:p>
                  </a:txBody>
                  <a:tcPr marL="9298" marR="9298" marT="9298" marB="0" anchor="b">
                    <a:solidFill>
                      <a:schemeClr val="accent1"/>
                    </a:solidFill>
                  </a:tcPr>
                </a:tc>
                <a:tc>
                  <a:txBody>
                    <a:bodyPr/>
                    <a:lstStyle/>
                    <a:p>
                      <a:pPr algn="ctr" fontAlgn="b"/>
                      <a:r>
                        <a:rPr lang="fr-FR" sz="1400" b="1" u="none" strike="noStrike">
                          <a:solidFill>
                            <a:schemeClr val="bg1"/>
                          </a:solidFill>
                          <a:effectLst/>
                        </a:rPr>
                        <a:t>BP + BS </a:t>
                      </a:r>
                      <a:br>
                        <a:rPr lang="fr-FR" sz="1400" b="1" u="none" strike="noStrike">
                          <a:solidFill>
                            <a:schemeClr val="bg1"/>
                          </a:solidFill>
                          <a:effectLst/>
                        </a:rPr>
                      </a:br>
                      <a:r>
                        <a:rPr lang="fr-FR" sz="1400" b="1" u="none" strike="noStrike">
                          <a:solidFill>
                            <a:schemeClr val="bg1"/>
                          </a:solidFill>
                          <a:effectLst/>
                        </a:rPr>
                        <a:t>2021</a:t>
                      </a:r>
                      <a:endParaRPr lang="fr-FR" sz="1400" b="1" i="0" u="none" strike="noStrike">
                        <a:solidFill>
                          <a:schemeClr val="bg1"/>
                        </a:solidFill>
                        <a:effectLst/>
                        <a:latin typeface="Calibri" panose="020F0502020204030204" pitchFamily="34" charset="0"/>
                      </a:endParaRPr>
                    </a:p>
                  </a:txBody>
                  <a:tcPr marL="9298" marR="9298" marT="9298" marB="0" anchor="b">
                    <a:solidFill>
                      <a:schemeClr val="accent1"/>
                    </a:solidFill>
                  </a:tcPr>
                </a:tc>
                <a:tc>
                  <a:txBody>
                    <a:bodyPr/>
                    <a:lstStyle/>
                    <a:p>
                      <a:pPr algn="ctr" fontAlgn="ctr"/>
                      <a:r>
                        <a:rPr lang="fr-FR" sz="1400" b="1" u="none" strike="noStrike" dirty="0">
                          <a:solidFill>
                            <a:schemeClr val="bg1"/>
                          </a:solidFill>
                          <a:effectLst/>
                        </a:rPr>
                        <a:t>BP 2022</a:t>
                      </a:r>
                      <a:endParaRPr lang="fr-FR" sz="1400" b="1" i="0" u="none" strike="noStrike" dirty="0">
                        <a:solidFill>
                          <a:schemeClr val="bg1"/>
                        </a:solidFill>
                        <a:effectLst/>
                        <a:latin typeface="Calibri" panose="020F0502020204030204" pitchFamily="34" charset="0"/>
                      </a:endParaRPr>
                    </a:p>
                  </a:txBody>
                  <a:tcPr marL="9298" marR="9298" marT="9298" marB="0" anchor="ctr">
                    <a:solidFill>
                      <a:schemeClr val="accent1"/>
                    </a:solidFill>
                  </a:tcPr>
                </a:tc>
                <a:extLst>
                  <a:ext uri="{0D108BD9-81ED-4DB2-BD59-A6C34878D82A}">
                    <a16:rowId xmlns:a16="http://schemas.microsoft.com/office/drawing/2014/main" val="2947693281"/>
                  </a:ext>
                </a:extLst>
              </a:tr>
              <a:tr h="426532">
                <a:tc>
                  <a:txBody>
                    <a:bodyPr/>
                    <a:lstStyle/>
                    <a:p>
                      <a:pPr algn="ctr" fontAlgn="ctr"/>
                      <a:r>
                        <a:rPr lang="fr-FR" sz="1400" b="1" u="none" strike="noStrike" dirty="0">
                          <a:solidFill>
                            <a:schemeClr val="bg1"/>
                          </a:solidFill>
                          <a:effectLst/>
                        </a:rPr>
                        <a:t>13</a:t>
                      </a:r>
                      <a:endParaRPr lang="fr-FR" sz="1400" b="1" i="0" u="none" strike="noStrike" dirty="0">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b="1" u="none" strike="noStrike" dirty="0">
                          <a:solidFill>
                            <a:schemeClr val="bg1"/>
                          </a:solidFill>
                          <a:effectLst/>
                        </a:rPr>
                        <a:t>Subventions d'investissement</a:t>
                      </a:r>
                      <a:endParaRPr lang="fr-FR" sz="1400" b="1" i="0" u="none" strike="noStrike" dirty="0">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b"/>
                      <a:r>
                        <a:rPr lang="fr-FR" sz="1400" u="none" strike="noStrike" dirty="0">
                          <a:effectLst/>
                        </a:rPr>
                        <a:t>         4 638 209,00 € </a:t>
                      </a:r>
                      <a:endParaRPr lang="fr-FR" sz="1400" b="0" i="0" u="none" strike="noStrike" dirty="0">
                        <a:solidFill>
                          <a:srgbClr val="000000"/>
                        </a:solidFill>
                        <a:effectLst/>
                        <a:latin typeface="Calibri" panose="020F0502020204030204" pitchFamily="34" charset="0"/>
                      </a:endParaRPr>
                    </a:p>
                  </a:txBody>
                  <a:tcPr marL="9298" marR="9298" marT="9298" marB="0" anchor="b"/>
                </a:tc>
                <a:tc>
                  <a:txBody>
                    <a:bodyPr/>
                    <a:lstStyle/>
                    <a:p>
                      <a:pPr algn="ctr" fontAlgn="ctr"/>
                      <a:r>
                        <a:rPr lang="fr-FR" sz="1400" u="none" strike="noStrike" dirty="0">
                          <a:effectLst/>
                        </a:rPr>
                        <a:t>      2 000 000,00 € </a:t>
                      </a:r>
                      <a:endParaRPr lang="fr-FR" sz="1400" b="0" i="0" u="none" strike="noStrike" dirty="0">
                        <a:solidFill>
                          <a:srgbClr val="000000"/>
                        </a:solidFill>
                        <a:effectLst/>
                        <a:latin typeface="Calibri" panose="020F0502020204030204" pitchFamily="34" charset="0"/>
                      </a:endParaRPr>
                    </a:p>
                  </a:txBody>
                  <a:tcPr marL="9298" marR="9298" marT="9298" marB="0" anchor="ctr"/>
                </a:tc>
                <a:extLst>
                  <a:ext uri="{0D108BD9-81ED-4DB2-BD59-A6C34878D82A}">
                    <a16:rowId xmlns:a16="http://schemas.microsoft.com/office/drawing/2014/main" val="1380872178"/>
                  </a:ext>
                </a:extLst>
              </a:tr>
              <a:tr h="213267">
                <a:tc>
                  <a:txBody>
                    <a:bodyPr/>
                    <a:lstStyle/>
                    <a:p>
                      <a:pPr algn="ctr" fontAlgn="ctr"/>
                      <a:r>
                        <a:rPr lang="fr-FR" sz="1400" b="1" u="none" strike="noStrike">
                          <a:solidFill>
                            <a:schemeClr val="bg1"/>
                          </a:solidFill>
                          <a:effectLst/>
                        </a:rPr>
                        <a:t>16</a:t>
                      </a:r>
                      <a:endParaRPr lang="fr-FR" sz="1400" b="1" i="0" u="none" strike="noStrike">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b="1" u="none" strike="noStrike" dirty="0">
                          <a:solidFill>
                            <a:schemeClr val="bg1"/>
                          </a:solidFill>
                          <a:effectLst/>
                        </a:rPr>
                        <a:t>Emprunts</a:t>
                      </a:r>
                      <a:endParaRPr lang="fr-FR" sz="1400" b="1" i="0" u="none" strike="noStrike" dirty="0">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b"/>
                      <a:r>
                        <a:rPr lang="fr-FR" sz="1400" u="none" strike="noStrike" dirty="0">
                          <a:effectLst/>
                        </a:rPr>
                        <a:t>         2 000 000,00 € </a:t>
                      </a:r>
                      <a:endParaRPr lang="fr-FR" sz="1400" b="0" i="0" u="none" strike="noStrike" dirty="0">
                        <a:solidFill>
                          <a:srgbClr val="000000"/>
                        </a:solidFill>
                        <a:effectLst/>
                        <a:latin typeface="Calibri" panose="020F0502020204030204" pitchFamily="34" charset="0"/>
                      </a:endParaRPr>
                    </a:p>
                  </a:txBody>
                  <a:tcPr marL="9298" marR="9298" marT="9298" marB="0" anchor="b"/>
                </a:tc>
                <a:tc>
                  <a:txBody>
                    <a:bodyPr/>
                    <a:lstStyle/>
                    <a:p>
                      <a:pPr algn="ctr" fontAlgn="ctr"/>
                      <a:r>
                        <a:rPr lang="fr-FR" sz="1400" u="none" strike="noStrike" dirty="0">
                          <a:effectLst/>
                        </a:rPr>
                        <a:t>      2 250 100,00 € </a:t>
                      </a:r>
                      <a:endParaRPr lang="fr-FR" sz="1400" b="0" i="0" u="none" strike="noStrike" dirty="0">
                        <a:solidFill>
                          <a:srgbClr val="000000"/>
                        </a:solidFill>
                        <a:effectLst/>
                        <a:latin typeface="Calibri" panose="020F0502020204030204" pitchFamily="34" charset="0"/>
                      </a:endParaRPr>
                    </a:p>
                  </a:txBody>
                  <a:tcPr marL="9298" marR="9298" marT="9298" marB="0" anchor="ctr"/>
                </a:tc>
                <a:extLst>
                  <a:ext uri="{0D108BD9-81ED-4DB2-BD59-A6C34878D82A}">
                    <a16:rowId xmlns:a16="http://schemas.microsoft.com/office/drawing/2014/main" val="817648745"/>
                  </a:ext>
                </a:extLst>
              </a:tr>
              <a:tr h="213267">
                <a:tc>
                  <a:txBody>
                    <a:bodyPr/>
                    <a:lstStyle/>
                    <a:p>
                      <a:pPr algn="ctr" fontAlgn="ctr"/>
                      <a:r>
                        <a:rPr lang="fr-FR" sz="1400" b="1" u="none" strike="noStrike">
                          <a:solidFill>
                            <a:schemeClr val="bg1"/>
                          </a:solidFill>
                          <a:effectLst/>
                        </a:rPr>
                        <a:t>10222</a:t>
                      </a:r>
                      <a:endParaRPr lang="fr-FR" sz="1400" b="1" i="0" u="none" strike="noStrike">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b="1" u="none" strike="noStrike" dirty="0">
                          <a:solidFill>
                            <a:schemeClr val="bg1"/>
                          </a:solidFill>
                          <a:effectLst/>
                        </a:rPr>
                        <a:t>FCTVA</a:t>
                      </a:r>
                      <a:endParaRPr lang="fr-FR" sz="1400" b="1" i="0" u="none" strike="noStrike" dirty="0">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b"/>
                      <a:r>
                        <a:rPr lang="fr-FR" sz="1400" u="none" strike="noStrike" dirty="0">
                          <a:effectLst/>
                        </a:rPr>
                        <a:t>         1 073 000,00 € </a:t>
                      </a:r>
                      <a:endParaRPr lang="fr-FR" sz="1400" b="0" i="0" u="none" strike="noStrike" dirty="0">
                        <a:solidFill>
                          <a:srgbClr val="000000"/>
                        </a:solidFill>
                        <a:effectLst/>
                        <a:latin typeface="Calibri" panose="020F0502020204030204" pitchFamily="34" charset="0"/>
                      </a:endParaRPr>
                    </a:p>
                  </a:txBody>
                  <a:tcPr marL="9298" marR="9298" marT="9298" marB="0" anchor="b"/>
                </a:tc>
                <a:tc>
                  <a:txBody>
                    <a:bodyPr/>
                    <a:lstStyle/>
                    <a:p>
                      <a:pPr algn="ctr" fontAlgn="ctr"/>
                      <a:r>
                        <a:rPr lang="fr-FR" sz="1400" u="none" strike="noStrike" dirty="0">
                          <a:effectLst/>
                        </a:rPr>
                        <a:t>      1 050 000,00 € </a:t>
                      </a:r>
                      <a:endParaRPr lang="fr-FR" sz="1400" b="0" i="0" u="none" strike="noStrike" dirty="0">
                        <a:solidFill>
                          <a:srgbClr val="000000"/>
                        </a:solidFill>
                        <a:effectLst/>
                        <a:latin typeface="Calibri" panose="020F0502020204030204" pitchFamily="34" charset="0"/>
                      </a:endParaRPr>
                    </a:p>
                  </a:txBody>
                  <a:tcPr marL="9298" marR="9298" marT="9298" marB="0" anchor="ctr"/>
                </a:tc>
                <a:extLst>
                  <a:ext uri="{0D108BD9-81ED-4DB2-BD59-A6C34878D82A}">
                    <a16:rowId xmlns:a16="http://schemas.microsoft.com/office/drawing/2014/main" val="919621231"/>
                  </a:ext>
                </a:extLst>
              </a:tr>
              <a:tr h="426532">
                <a:tc>
                  <a:txBody>
                    <a:bodyPr/>
                    <a:lstStyle/>
                    <a:p>
                      <a:pPr algn="ctr" fontAlgn="ctr"/>
                      <a:r>
                        <a:rPr lang="fr-FR" sz="1400" b="1" u="none" strike="noStrike">
                          <a:solidFill>
                            <a:schemeClr val="bg1"/>
                          </a:solidFill>
                          <a:effectLst/>
                        </a:rPr>
                        <a:t>10226</a:t>
                      </a:r>
                      <a:endParaRPr lang="fr-FR" sz="1400" b="1" i="0" u="none" strike="noStrike">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b="1" u="none" strike="noStrike" dirty="0">
                          <a:solidFill>
                            <a:schemeClr val="bg1"/>
                          </a:solidFill>
                          <a:effectLst/>
                        </a:rPr>
                        <a:t>Taxe d'aménagement</a:t>
                      </a:r>
                      <a:endParaRPr lang="fr-FR" sz="1400" b="1" i="0" u="none" strike="noStrike" dirty="0">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u="none" strike="noStrike">
                          <a:effectLst/>
                        </a:rPr>
                        <a:t>             140 000,00 € </a:t>
                      </a:r>
                      <a:endParaRPr lang="fr-FR" sz="1400" b="0" i="0" u="none" strike="noStrike">
                        <a:solidFill>
                          <a:srgbClr val="000000"/>
                        </a:solidFill>
                        <a:effectLst/>
                        <a:latin typeface="Calibri" panose="020F0502020204030204" pitchFamily="34" charset="0"/>
                      </a:endParaRPr>
                    </a:p>
                  </a:txBody>
                  <a:tcPr marL="9298" marR="9298" marT="9298" marB="0" anchor="ctr"/>
                </a:tc>
                <a:tc>
                  <a:txBody>
                    <a:bodyPr/>
                    <a:lstStyle/>
                    <a:p>
                      <a:pPr algn="ctr" fontAlgn="ctr"/>
                      <a:r>
                        <a:rPr lang="fr-FR" sz="1400" u="none" strike="noStrike" dirty="0">
                          <a:effectLst/>
                        </a:rPr>
                        <a:t>          130 000,00 € </a:t>
                      </a:r>
                      <a:endParaRPr lang="fr-FR" sz="1400" b="0" i="0" u="none" strike="noStrike" dirty="0">
                        <a:solidFill>
                          <a:srgbClr val="000000"/>
                        </a:solidFill>
                        <a:effectLst/>
                        <a:latin typeface="Calibri" panose="020F0502020204030204" pitchFamily="34" charset="0"/>
                      </a:endParaRPr>
                    </a:p>
                  </a:txBody>
                  <a:tcPr marL="9298" marR="9298" marT="9298" marB="0" anchor="ctr"/>
                </a:tc>
                <a:extLst>
                  <a:ext uri="{0D108BD9-81ED-4DB2-BD59-A6C34878D82A}">
                    <a16:rowId xmlns:a16="http://schemas.microsoft.com/office/drawing/2014/main" val="2475442662"/>
                  </a:ext>
                </a:extLst>
              </a:tr>
              <a:tr h="426532">
                <a:tc>
                  <a:txBody>
                    <a:bodyPr/>
                    <a:lstStyle/>
                    <a:p>
                      <a:pPr algn="ctr" fontAlgn="ctr"/>
                      <a:r>
                        <a:rPr lang="fr-FR" sz="1400" b="1" u="none" strike="noStrike">
                          <a:solidFill>
                            <a:schemeClr val="bg1"/>
                          </a:solidFill>
                          <a:effectLst/>
                        </a:rPr>
                        <a:t>1068</a:t>
                      </a:r>
                      <a:endParaRPr lang="fr-FR" sz="1400" b="1" i="0" u="none" strike="noStrike">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b="1" u="none" strike="noStrike" dirty="0">
                          <a:solidFill>
                            <a:schemeClr val="bg1"/>
                          </a:solidFill>
                          <a:effectLst/>
                        </a:rPr>
                        <a:t>Excédent de fonctionnement</a:t>
                      </a:r>
                      <a:endParaRPr lang="fr-FR" sz="1400" b="1" i="0" u="none" strike="noStrike" dirty="0">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u="none" strike="noStrike">
                          <a:effectLst/>
                        </a:rPr>
                        <a:t>         3 718 071,50 € </a:t>
                      </a:r>
                      <a:endParaRPr lang="fr-FR" sz="1400" b="0" i="0" u="none" strike="noStrike">
                        <a:solidFill>
                          <a:srgbClr val="000000"/>
                        </a:solidFill>
                        <a:effectLst/>
                        <a:latin typeface="Calibri" panose="020F0502020204030204" pitchFamily="34" charset="0"/>
                      </a:endParaRPr>
                    </a:p>
                  </a:txBody>
                  <a:tcPr marL="9298" marR="9298" marT="9298" marB="0" anchor="ctr"/>
                </a:tc>
                <a:tc>
                  <a:txBody>
                    <a:bodyPr/>
                    <a:lstStyle/>
                    <a:p>
                      <a:pPr algn="ctr" fontAlgn="ctr"/>
                      <a:r>
                        <a:rPr lang="fr-FR" sz="1400" u="none" strike="noStrike" dirty="0">
                          <a:effectLst/>
                          <a:highlight>
                            <a:srgbClr val="FFFF00"/>
                          </a:highlight>
                        </a:rPr>
                        <a:t>      2 227 900,33 € </a:t>
                      </a:r>
                      <a:endParaRPr lang="fr-FR" sz="1400" b="0" i="0" u="none" strike="noStrike" dirty="0">
                        <a:solidFill>
                          <a:srgbClr val="000000"/>
                        </a:solidFill>
                        <a:effectLst/>
                        <a:highlight>
                          <a:srgbClr val="FFFF00"/>
                        </a:highlight>
                        <a:latin typeface="Calibri" panose="020F0502020204030204" pitchFamily="34" charset="0"/>
                      </a:endParaRPr>
                    </a:p>
                  </a:txBody>
                  <a:tcPr marL="9298" marR="9298" marT="9298" marB="0" anchor="ctr"/>
                </a:tc>
                <a:extLst>
                  <a:ext uri="{0D108BD9-81ED-4DB2-BD59-A6C34878D82A}">
                    <a16:rowId xmlns:a16="http://schemas.microsoft.com/office/drawing/2014/main" val="3173339630"/>
                  </a:ext>
                </a:extLst>
              </a:tr>
              <a:tr h="426532">
                <a:tc>
                  <a:txBody>
                    <a:bodyPr/>
                    <a:lstStyle/>
                    <a:p>
                      <a:pPr algn="ctr" fontAlgn="ctr"/>
                      <a:r>
                        <a:rPr lang="fr-FR" sz="1400" b="1" u="none" strike="noStrike">
                          <a:solidFill>
                            <a:schemeClr val="bg1"/>
                          </a:solidFill>
                          <a:effectLst/>
                        </a:rPr>
                        <a:t>040</a:t>
                      </a:r>
                      <a:endParaRPr lang="fr-FR" sz="1400" b="1" i="0" u="none" strike="noStrike">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b="1" u="none" strike="noStrike" dirty="0">
                          <a:solidFill>
                            <a:schemeClr val="bg1"/>
                          </a:solidFill>
                          <a:effectLst/>
                        </a:rPr>
                        <a:t>Dotations aux amortissements</a:t>
                      </a:r>
                      <a:endParaRPr lang="fr-FR" sz="1400" b="1" i="0" u="none" strike="noStrike" dirty="0">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u="none" strike="noStrike">
                          <a:effectLst/>
                        </a:rPr>
                        <a:t>             800 000,00 € </a:t>
                      </a:r>
                      <a:endParaRPr lang="fr-FR" sz="1400" b="0" i="0" u="none" strike="noStrike">
                        <a:solidFill>
                          <a:srgbClr val="000000"/>
                        </a:solidFill>
                        <a:effectLst/>
                        <a:latin typeface="Calibri" panose="020F0502020204030204" pitchFamily="34" charset="0"/>
                      </a:endParaRPr>
                    </a:p>
                  </a:txBody>
                  <a:tcPr marL="9298" marR="9298" marT="9298" marB="0" anchor="ctr"/>
                </a:tc>
                <a:tc>
                  <a:txBody>
                    <a:bodyPr/>
                    <a:lstStyle/>
                    <a:p>
                      <a:pPr algn="ctr" fontAlgn="ctr"/>
                      <a:r>
                        <a:rPr lang="fr-FR" sz="1400" u="none" strike="noStrike" dirty="0">
                          <a:effectLst/>
                        </a:rPr>
                        <a:t>      1 113 000,00 € </a:t>
                      </a:r>
                      <a:endParaRPr lang="fr-FR" sz="1400" b="0" i="0" u="none" strike="noStrike" dirty="0">
                        <a:solidFill>
                          <a:srgbClr val="000000"/>
                        </a:solidFill>
                        <a:effectLst/>
                        <a:latin typeface="Calibri" panose="020F0502020204030204" pitchFamily="34" charset="0"/>
                      </a:endParaRPr>
                    </a:p>
                  </a:txBody>
                  <a:tcPr marL="9298" marR="9298" marT="9298" marB="0" anchor="ctr"/>
                </a:tc>
                <a:extLst>
                  <a:ext uri="{0D108BD9-81ED-4DB2-BD59-A6C34878D82A}">
                    <a16:rowId xmlns:a16="http://schemas.microsoft.com/office/drawing/2014/main" val="2368908632"/>
                  </a:ext>
                </a:extLst>
              </a:tr>
              <a:tr h="426532">
                <a:tc>
                  <a:txBody>
                    <a:bodyPr/>
                    <a:lstStyle/>
                    <a:p>
                      <a:pPr algn="ctr" fontAlgn="ctr"/>
                      <a:r>
                        <a:rPr lang="fr-FR" sz="1400" b="1" u="none" strike="noStrike">
                          <a:solidFill>
                            <a:schemeClr val="bg1"/>
                          </a:solidFill>
                          <a:effectLst/>
                        </a:rPr>
                        <a:t>040</a:t>
                      </a:r>
                      <a:endParaRPr lang="fr-FR" sz="1400" b="1" i="0" u="none" strike="noStrike">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b="1" u="none" strike="noStrike" dirty="0">
                          <a:solidFill>
                            <a:schemeClr val="bg1"/>
                          </a:solidFill>
                          <a:effectLst/>
                        </a:rPr>
                        <a:t>Charges à étaler </a:t>
                      </a:r>
                      <a:r>
                        <a:rPr lang="fr-FR" sz="1400" b="1" u="none" strike="noStrike" dirty="0" err="1">
                          <a:solidFill>
                            <a:schemeClr val="bg1"/>
                          </a:solidFill>
                          <a:effectLst/>
                        </a:rPr>
                        <a:t>Covid</a:t>
                      </a:r>
                      <a:endParaRPr lang="fr-FR" sz="1400" b="1" i="0" u="none" strike="noStrike" dirty="0">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u="none" strike="noStrike">
                          <a:effectLst/>
                        </a:rPr>
                        <a:t>                50 000,00 € </a:t>
                      </a:r>
                      <a:endParaRPr lang="fr-FR" sz="1400" b="0" i="0" u="none" strike="noStrike">
                        <a:solidFill>
                          <a:srgbClr val="000000"/>
                        </a:solidFill>
                        <a:effectLst/>
                        <a:latin typeface="Calibri" panose="020F0502020204030204" pitchFamily="34" charset="0"/>
                      </a:endParaRPr>
                    </a:p>
                  </a:txBody>
                  <a:tcPr marL="9298" marR="9298" marT="9298" marB="0" anchor="ctr"/>
                </a:tc>
                <a:tc>
                  <a:txBody>
                    <a:bodyPr/>
                    <a:lstStyle/>
                    <a:p>
                      <a:pPr algn="ctr" fontAlgn="ctr"/>
                      <a:r>
                        <a:rPr lang="fr-FR" sz="1400" u="none" strike="noStrike" dirty="0">
                          <a:effectLst/>
                        </a:rPr>
                        <a:t>             50 000,00 € </a:t>
                      </a:r>
                      <a:endParaRPr lang="fr-FR" sz="1400" b="0" i="0" u="none" strike="noStrike" dirty="0">
                        <a:solidFill>
                          <a:srgbClr val="000000"/>
                        </a:solidFill>
                        <a:effectLst/>
                        <a:latin typeface="Calibri" panose="020F0502020204030204" pitchFamily="34" charset="0"/>
                      </a:endParaRPr>
                    </a:p>
                  </a:txBody>
                  <a:tcPr marL="9298" marR="9298" marT="9298" marB="0" anchor="ctr"/>
                </a:tc>
                <a:extLst>
                  <a:ext uri="{0D108BD9-81ED-4DB2-BD59-A6C34878D82A}">
                    <a16:rowId xmlns:a16="http://schemas.microsoft.com/office/drawing/2014/main" val="380847446"/>
                  </a:ext>
                </a:extLst>
              </a:tr>
              <a:tr h="426532">
                <a:tc>
                  <a:txBody>
                    <a:bodyPr/>
                    <a:lstStyle/>
                    <a:p>
                      <a:pPr algn="ctr" fontAlgn="ctr"/>
                      <a:r>
                        <a:rPr lang="fr-FR" sz="1400" b="1" u="none" strike="noStrike">
                          <a:solidFill>
                            <a:schemeClr val="bg1"/>
                          </a:solidFill>
                          <a:effectLst/>
                        </a:rPr>
                        <a:t>041</a:t>
                      </a:r>
                      <a:endParaRPr lang="fr-FR" sz="1400" b="1" i="0" u="none" strike="noStrike">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b="1" u="none" strike="noStrike" dirty="0">
                          <a:solidFill>
                            <a:schemeClr val="bg1"/>
                          </a:solidFill>
                          <a:effectLst/>
                        </a:rPr>
                        <a:t>Opérations patrimoniales</a:t>
                      </a:r>
                      <a:endParaRPr lang="fr-FR" sz="1400" b="1" i="0" u="none" strike="noStrike" dirty="0">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u="none" strike="noStrike">
                          <a:effectLst/>
                        </a:rPr>
                        <a:t>             325 000,00 € </a:t>
                      </a:r>
                      <a:endParaRPr lang="fr-FR" sz="1400" b="0" i="0" u="none" strike="noStrike">
                        <a:solidFill>
                          <a:srgbClr val="000000"/>
                        </a:solidFill>
                        <a:effectLst/>
                        <a:latin typeface="Calibri" panose="020F0502020204030204" pitchFamily="34" charset="0"/>
                      </a:endParaRPr>
                    </a:p>
                  </a:txBody>
                  <a:tcPr marL="9298" marR="9298" marT="9298" marB="0" anchor="ctr"/>
                </a:tc>
                <a:tc>
                  <a:txBody>
                    <a:bodyPr/>
                    <a:lstStyle/>
                    <a:p>
                      <a:pPr algn="ctr" fontAlgn="ctr"/>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9298" marR="9298" marT="9298" marB="0" anchor="ctr"/>
                </a:tc>
                <a:extLst>
                  <a:ext uri="{0D108BD9-81ED-4DB2-BD59-A6C34878D82A}">
                    <a16:rowId xmlns:a16="http://schemas.microsoft.com/office/drawing/2014/main" val="470896865"/>
                  </a:ext>
                </a:extLst>
              </a:tr>
              <a:tr h="639800">
                <a:tc>
                  <a:txBody>
                    <a:bodyPr/>
                    <a:lstStyle/>
                    <a:p>
                      <a:pPr algn="ctr" fontAlgn="ctr"/>
                      <a:r>
                        <a:rPr lang="fr-FR" sz="1400" b="1" u="none" strike="noStrike">
                          <a:solidFill>
                            <a:schemeClr val="bg1"/>
                          </a:solidFill>
                          <a:effectLst/>
                        </a:rPr>
                        <a:t>021</a:t>
                      </a:r>
                      <a:endParaRPr lang="fr-FR" sz="1400" b="1" i="0" u="none" strike="noStrike">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b="1" u="none" strike="noStrike" dirty="0">
                          <a:solidFill>
                            <a:schemeClr val="bg1"/>
                          </a:solidFill>
                          <a:effectLst/>
                        </a:rPr>
                        <a:t>Virement de la section Fonctionnement</a:t>
                      </a:r>
                      <a:endParaRPr lang="fr-FR" sz="1400" b="1" i="0" u="none" strike="noStrike" dirty="0">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u="none" strike="noStrike">
                          <a:effectLst/>
                        </a:rPr>
                        <a:t>         2 255 207,00 € </a:t>
                      </a:r>
                      <a:endParaRPr lang="fr-FR" sz="1400" b="0" i="0" u="none" strike="noStrike">
                        <a:solidFill>
                          <a:srgbClr val="000000"/>
                        </a:solidFill>
                        <a:effectLst/>
                        <a:latin typeface="Calibri" panose="020F0502020204030204" pitchFamily="34" charset="0"/>
                      </a:endParaRPr>
                    </a:p>
                  </a:txBody>
                  <a:tcPr marL="9298" marR="9298" marT="9298" marB="0" anchor="ctr"/>
                </a:tc>
                <a:tc>
                  <a:txBody>
                    <a:bodyPr/>
                    <a:lstStyle/>
                    <a:p>
                      <a:pPr algn="ctr" fontAlgn="ctr"/>
                      <a:r>
                        <a:rPr lang="fr-FR" sz="1400" u="none" strike="noStrike" dirty="0">
                          <a:effectLst/>
                        </a:rPr>
                        <a:t>      </a:t>
                      </a:r>
                      <a:r>
                        <a:rPr lang="fr-FR" sz="1400" u="none" strike="noStrike" dirty="0">
                          <a:effectLst/>
                          <a:highlight>
                            <a:srgbClr val="FFFF00"/>
                          </a:highlight>
                        </a:rPr>
                        <a:t>1 806 956,84 € </a:t>
                      </a:r>
                      <a:endParaRPr lang="fr-FR" sz="1400" b="0" i="0" u="none" strike="noStrike" dirty="0">
                        <a:solidFill>
                          <a:srgbClr val="000000"/>
                        </a:solidFill>
                        <a:effectLst/>
                        <a:highlight>
                          <a:srgbClr val="FFFF00"/>
                        </a:highlight>
                        <a:latin typeface="Calibri" panose="020F0502020204030204" pitchFamily="34" charset="0"/>
                      </a:endParaRPr>
                    </a:p>
                  </a:txBody>
                  <a:tcPr marL="9298" marR="9298" marT="9298" marB="0" anchor="ctr"/>
                </a:tc>
                <a:extLst>
                  <a:ext uri="{0D108BD9-81ED-4DB2-BD59-A6C34878D82A}">
                    <a16:rowId xmlns:a16="http://schemas.microsoft.com/office/drawing/2014/main" val="2877793120"/>
                  </a:ext>
                </a:extLst>
              </a:tr>
              <a:tr h="213267">
                <a:tc>
                  <a:txBody>
                    <a:bodyPr/>
                    <a:lstStyle/>
                    <a:p>
                      <a:pPr algn="ctr" fontAlgn="ctr"/>
                      <a:r>
                        <a:rPr lang="fr-FR" sz="1400" b="1" u="none" strike="noStrike">
                          <a:solidFill>
                            <a:schemeClr val="bg1"/>
                          </a:solidFill>
                          <a:effectLst/>
                        </a:rPr>
                        <a:t>001</a:t>
                      </a:r>
                      <a:endParaRPr lang="fr-FR" sz="1400" b="1" i="0" u="none" strike="noStrike">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b="1" u="none" strike="noStrike" dirty="0">
                          <a:solidFill>
                            <a:schemeClr val="bg1"/>
                          </a:solidFill>
                          <a:effectLst/>
                        </a:rPr>
                        <a:t>Résultat N-1</a:t>
                      </a:r>
                      <a:endParaRPr lang="fr-FR" sz="1400" b="1" i="0" u="none" strike="noStrike" dirty="0">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b"/>
                      <a:r>
                        <a:rPr lang="fr-FR" sz="1400" u="none" strike="noStrike">
                          <a:effectLst/>
                        </a:rPr>
                        <a:t>         2 451 835,97 € </a:t>
                      </a:r>
                      <a:endParaRPr lang="fr-FR" sz="1400" b="0" i="0" u="none" strike="noStrike">
                        <a:solidFill>
                          <a:srgbClr val="000000"/>
                        </a:solidFill>
                        <a:effectLst/>
                        <a:latin typeface="Calibri" panose="020F0502020204030204" pitchFamily="34" charset="0"/>
                      </a:endParaRPr>
                    </a:p>
                  </a:txBody>
                  <a:tcPr marL="9298" marR="9298" marT="9298" marB="0" anchor="b"/>
                </a:tc>
                <a:tc>
                  <a:txBody>
                    <a:bodyPr/>
                    <a:lstStyle/>
                    <a:p>
                      <a:pPr algn="ctr" fontAlgn="ctr"/>
                      <a:r>
                        <a:rPr lang="fr-FR" sz="1400" u="none" strike="noStrike" dirty="0">
                          <a:effectLst/>
                        </a:rPr>
                        <a:t>      </a:t>
                      </a:r>
                      <a:r>
                        <a:rPr lang="fr-FR" sz="1400" u="none" strike="noStrike" dirty="0">
                          <a:effectLst/>
                          <a:highlight>
                            <a:srgbClr val="FFFF00"/>
                          </a:highlight>
                        </a:rPr>
                        <a:t>3 869 152,26 €</a:t>
                      </a:r>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9298" marR="9298" marT="9298" marB="0" anchor="ctr"/>
                </a:tc>
                <a:extLst>
                  <a:ext uri="{0D108BD9-81ED-4DB2-BD59-A6C34878D82A}">
                    <a16:rowId xmlns:a16="http://schemas.microsoft.com/office/drawing/2014/main" val="1971762053"/>
                  </a:ext>
                </a:extLst>
              </a:tr>
              <a:tr h="213267">
                <a:tc>
                  <a:txBody>
                    <a:bodyPr/>
                    <a:lstStyle/>
                    <a:p>
                      <a:pPr algn="ctr" fontAlgn="ctr"/>
                      <a:r>
                        <a:rPr lang="fr-FR" sz="1400" b="1" u="none" strike="noStrike">
                          <a:solidFill>
                            <a:schemeClr val="bg1"/>
                          </a:solidFill>
                          <a:effectLst/>
                        </a:rPr>
                        <a:t> </a:t>
                      </a:r>
                      <a:endParaRPr lang="fr-FR" sz="1400" b="1" i="0" u="none" strike="noStrike">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ctr"/>
                      <a:r>
                        <a:rPr lang="fr-FR" sz="1400" b="1" u="none" strike="noStrike" dirty="0">
                          <a:solidFill>
                            <a:schemeClr val="bg1"/>
                          </a:solidFill>
                          <a:effectLst/>
                        </a:rPr>
                        <a:t>Reports</a:t>
                      </a:r>
                      <a:endParaRPr lang="fr-FR" sz="1400" b="1" i="0" u="none" strike="noStrike" dirty="0">
                        <a:solidFill>
                          <a:schemeClr val="bg1"/>
                        </a:solidFill>
                        <a:effectLst/>
                        <a:latin typeface="Calibri" panose="020F0502020204030204" pitchFamily="34" charset="0"/>
                      </a:endParaRPr>
                    </a:p>
                  </a:txBody>
                  <a:tcPr marL="9298" marR="9298" marT="9298" marB="0" anchor="ctr">
                    <a:solidFill>
                      <a:schemeClr val="accent1"/>
                    </a:solidFill>
                  </a:tcPr>
                </a:tc>
                <a:tc>
                  <a:txBody>
                    <a:bodyPr/>
                    <a:lstStyle/>
                    <a:p>
                      <a:pPr algn="ctr" fontAlgn="b"/>
                      <a:r>
                        <a:rPr lang="fr-FR" sz="1400" u="none" strike="noStrike">
                          <a:effectLst/>
                        </a:rPr>
                        <a:t>         2 787 163,00 € </a:t>
                      </a:r>
                      <a:endParaRPr lang="fr-FR" sz="1400" b="0" i="0" u="none" strike="noStrike">
                        <a:solidFill>
                          <a:srgbClr val="000000"/>
                        </a:solidFill>
                        <a:effectLst/>
                        <a:latin typeface="Calibri" panose="020F0502020204030204" pitchFamily="34" charset="0"/>
                      </a:endParaRPr>
                    </a:p>
                  </a:txBody>
                  <a:tcPr marL="9298" marR="9298" marT="9298" marB="0" anchor="b"/>
                </a:tc>
                <a:tc>
                  <a:txBody>
                    <a:bodyPr/>
                    <a:lstStyle/>
                    <a:p>
                      <a:pPr algn="ctr" fontAlgn="ctr"/>
                      <a:r>
                        <a:rPr lang="fr-FR" sz="1400" u="none" strike="noStrike" dirty="0">
                          <a:effectLst/>
                        </a:rPr>
                        <a:t>      5 424 553,00 € </a:t>
                      </a:r>
                      <a:endParaRPr lang="fr-FR" sz="1400" b="0" i="0" u="none" strike="noStrike" dirty="0">
                        <a:solidFill>
                          <a:srgbClr val="000000"/>
                        </a:solidFill>
                        <a:effectLst/>
                        <a:latin typeface="Calibri" panose="020F0502020204030204" pitchFamily="34" charset="0"/>
                      </a:endParaRPr>
                    </a:p>
                  </a:txBody>
                  <a:tcPr marL="9298" marR="9298" marT="9298" marB="0" anchor="ctr"/>
                </a:tc>
                <a:extLst>
                  <a:ext uri="{0D108BD9-81ED-4DB2-BD59-A6C34878D82A}">
                    <a16:rowId xmlns:a16="http://schemas.microsoft.com/office/drawing/2014/main" val="1165824674"/>
                  </a:ext>
                </a:extLst>
              </a:tr>
              <a:tr h="367009">
                <a:tc gridSpan="2">
                  <a:txBody>
                    <a:bodyPr/>
                    <a:lstStyle/>
                    <a:p>
                      <a:pPr algn="ctr" fontAlgn="ctr"/>
                      <a:r>
                        <a:rPr lang="fr-FR" sz="1400" b="1" u="none" strike="noStrike" dirty="0">
                          <a:solidFill>
                            <a:schemeClr val="bg1"/>
                          </a:solidFill>
                          <a:effectLst/>
                        </a:rPr>
                        <a:t>TOTAL</a:t>
                      </a:r>
                      <a:endParaRPr lang="fr-FR" sz="1400" b="1" i="0" u="none" strike="noStrike" dirty="0">
                        <a:solidFill>
                          <a:schemeClr val="bg1"/>
                        </a:solidFill>
                        <a:effectLst/>
                        <a:latin typeface="Calibri" panose="020F0502020204030204" pitchFamily="34" charset="0"/>
                      </a:endParaRPr>
                    </a:p>
                  </a:txBody>
                  <a:tcPr marL="9298" marR="9298" marT="9298" marB="0" anchor="ctr">
                    <a:solidFill>
                      <a:schemeClr val="bg2">
                        <a:lumMod val="75000"/>
                      </a:schemeClr>
                    </a:solidFill>
                  </a:tcPr>
                </a:tc>
                <a:tc hMerge="1">
                  <a:txBody>
                    <a:bodyPr/>
                    <a:lstStyle/>
                    <a:p>
                      <a:endParaRPr lang="fr-FR"/>
                    </a:p>
                  </a:txBody>
                  <a:tcPr/>
                </a:tc>
                <a:tc>
                  <a:txBody>
                    <a:bodyPr/>
                    <a:lstStyle/>
                    <a:p>
                      <a:pPr algn="ctr" fontAlgn="b"/>
                      <a:r>
                        <a:rPr lang="fr-FR" sz="1400" b="1" u="none" strike="noStrike" dirty="0">
                          <a:solidFill>
                            <a:schemeClr val="bg1"/>
                          </a:solidFill>
                          <a:effectLst/>
                        </a:rPr>
                        <a:t>      20 238 486,47 € </a:t>
                      </a:r>
                      <a:endParaRPr lang="fr-FR" sz="1400" b="1" i="0" u="none" strike="noStrike" dirty="0">
                        <a:solidFill>
                          <a:schemeClr val="bg1"/>
                        </a:solidFill>
                        <a:effectLst/>
                        <a:latin typeface="Calibri" panose="020F0502020204030204" pitchFamily="34" charset="0"/>
                      </a:endParaRPr>
                    </a:p>
                  </a:txBody>
                  <a:tcPr marL="9298" marR="9298" marT="9298" marB="0" anchor="b">
                    <a:solidFill>
                      <a:schemeClr val="bg2">
                        <a:lumMod val="75000"/>
                      </a:schemeClr>
                    </a:solidFill>
                  </a:tcPr>
                </a:tc>
                <a:tc>
                  <a:txBody>
                    <a:bodyPr/>
                    <a:lstStyle/>
                    <a:p>
                      <a:pPr algn="ctr" fontAlgn="b"/>
                      <a:r>
                        <a:rPr lang="fr-FR" sz="1400" b="1" u="none" strike="noStrike" dirty="0">
                          <a:solidFill>
                            <a:schemeClr val="bg1"/>
                          </a:solidFill>
                          <a:effectLst/>
                        </a:rPr>
                        <a:t>   19 921 662,43 € </a:t>
                      </a:r>
                      <a:endParaRPr lang="fr-FR" sz="1400" b="1" i="0" u="none" strike="noStrike" dirty="0">
                        <a:solidFill>
                          <a:schemeClr val="bg1"/>
                        </a:solidFill>
                        <a:effectLst/>
                        <a:latin typeface="Calibri" panose="020F0502020204030204" pitchFamily="34" charset="0"/>
                      </a:endParaRPr>
                    </a:p>
                  </a:txBody>
                  <a:tcPr marL="9298" marR="9298" marT="9298" marB="0" anchor="b">
                    <a:solidFill>
                      <a:schemeClr val="bg2">
                        <a:lumMod val="75000"/>
                      </a:schemeClr>
                    </a:solidFill>
                  </a:tcPr>
                </a:tc>
                <a:extLst>
                  <a:ext uri="{0D108BD9-81ED-4DB2-BD59-A6C34878D82A}">
                    <a16:rowId xmlns:a16="http://schemas.microsoft.com/office/drawing/2014/main" val="2228170446"/>
                  </a:ext>
                </a:extLst>
              </a:tr>
            </a:tbl>
          </a:graphicData>
        </a:graphic>
      </p:graphicFrame>
      <p:graphicFrame>
        <p:nvGraphicFramePr>
          <p:cNvPr id="4" name="Graphique 3">
            <a:extLst>
              <a:ext uri="{FF2B5EF4-FFF2-40B4-BE49-F238E27FC236}">
                <a16:creationId xmlns:a16="http://schemas.microsoft.com/office/drawing/2014/main" id="{E0AB87AD-EE81-457E-8788-69676812796D}"/>
              </a:ext>
            </a:extLst>
          </p:cNvPr>
          <p:cNvGraphicFramePr>
            <a:graphicFrameLocks/>
          </p:cNvGraphicFramePr>
          <p:nvPr>
            <p:extLst>
              <p:ext uri="{D42A27DB-BD31-4B8C-83A1-F6EECF244321}">
                <p14:modId xmlns:p14="http://schemas.microsoft.com/office/powerpoint/2010/main" val="1324835325"/>
              </p:ext>
            </p:extLst>
          </p:nvPr>
        </p:nvGraphicFramePr>
        <p:xfrm>
          <a:off x="7931648" y="580999"/>
          <a:ext cx="4058294" cy="4535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6575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498057" y="211667"/>
            <a:ext cx="10741872" cy="369332"/>
          </a:xfrm>
          <a:prstGeom prst="rect">
            <a:avLst/>
          </a:prstGeom>
          <a:noFill/>
        </p:spPr>
        <p:txBody>
          <a:bodyPr wrap="square" rtlCol="0">
            <a:spAutoFit/>
          </a:bodyPr>
          <a:lstStyle/>
          <a:p>
            <a:pPr algn="ctr"/>
            <a:r>
              <a:rPr lang="fr-FR" b="1" dirty="0"/>
              <a:t>LES SUBVENTIONS</a:t>
            </a:r>
          </a:p>
        </p:txBody>
      </p:sp>
      <p:sp>
        <p:nvSpPr>
          <p:cNvPr id="6" name="ZoneTexte 5">
            <a:extLst>
              <a:ext uri="{FF2B5EF4-FFF2-40B4-BE49-F238E27FC236}">
                <a16:creationId xmlns:a16="http://schemas.microsoft.com/office/drawing/2014/main" id="{8DBEA1B0-D6BB-499D-B618-2E7638854411}"/>
              </a:ext>
            </a:extLst>
          </p:cNvPr>
          <p:cNvSpPr txBox="1"/>
          <p:nvPr/>
        </p:nvSpPr>
        <p:spPr>
          <a:xfrm>
            <a:off x="432251" y="999347"/>
            <a:ext cx="11327498" cy="4110741"/>
          </a:xfrm>
          <a:prstGeom prst="rect">
            <a:avLst/>
          </a:prstGeom>
          <a:solidFill>
            <a:srgbClr val="0070C0"/>
          </a:solidFill>
          <a:ln w="28575">
            <a:solidFill>
              <a:schemeClr val="accent1"/>
            </a:solidFill>
          </a:ln>
        </p:spPr>
        <p:txBody>
          <a:bodyPr wrap="square">
            <a:spAutoFit/>
          </a:bodyPr>
          <a:lstStyle/>
          <a:p>
            <a:pPr marL="742950" lvl="1" indent="-285750" algn="just">
              <a:lnSpc>
                <a:spcPct val="150000"/>
              </a:lnSpc>
              <a:buFont typeface="Wingdings" panose="05000000000000000000" pitchFamily="2" charset="2"/>
              <a:buChar char="§"/>
            </a:pPr>
            <a:r>
              <a:rPr lang="fr-FR" sz="2000" b="1" kern="50" dirty="0">
                <a:solidFill>
                  <a:schemeClr val="bg1"/>
                </a:solidFill>
                <a:effectLst/>
                <a:ea typeface="Arial Unicode MS"/>
              </a:rPr>
              <a:t>600 000 € : 	SIV (Soutien à l’Investissement de la Voirie, versée par la CPS) , montant lié aux 			investissements du service Voirie prévus en 2022</a:t>
            </a:r>
            <a:endParaRPr lang="fr-FR" sz="2000" b="1" kern="50" dirty="0">
              <a:solidFill>
                <a:schemeClr val="bg1"/>
              </a:solidFill>
              <a:ea typeface="Arial Unicode MS"/>
            </a:endParaRPr>
          </a:p>
          <a:p>
            <a:pPr lvl="1" algn="just">
              <a:lnSpc>
                <a:spcPct val="150000"/>
              </a:lnSpc>
            </a:pPr>
            <a:endParaRPr lang="fr-FR" sz="2000" b="1" kern="50" dirty="0">
              <a:solidFill>
                <a:schemeClr val="bg1"/>
              </a:solidFill>
              <a:effectLst/>
              <a:ea typeface="Arial Unicode MS"/>
            </a:endParaRPr>
          </a:p>
          <a:p>
            <a:pPr marL="800100" lvl="1" indent="-342900" algn="just">
              <a:lnSpc>
                <a:spcPct val="150000"/>
              </a:lnSpc>
              <a:spcBef>
                <a:spcPts val="600"/>
              </a:spcBef>
              <a:spcAft>
                <a:spcPts val="600"/>
              </a:spcAft>
              <a:buFont typeface="Wingdings" panose="05000000000000000000" pitchFamily="2" charset="2"/>
              <a:buChar char="§"/>
            </a:pPr>
            <a:r>
              <a:rPr lang="fr-FR" sz="2000" b="1" kern="50" dirty="0">
                <a:solidFill>
                  <a:schemeClr val="bg1"/>
                </a:solidFill>
                <a:effectLst/>
                <a:ea typeface="Arial Unicode MS"/>
              </a:rPr>
              <a:t>1 200 000 € : 	Subvention relevant du Contrat de partenariat avec le Département pour le 				projet de rénovation et d’extension du Centre Malraux</a:t>
            </a:r>
          </a:p>
          <a:p>
            <a:pPr marL="800100" lvl="1" indent="-342900" algn="just">
              <a:lnSpc>
                <a:spcPct val="150000"/>
              </a:lnSpc>
              <a:spcBef>
                <a:spcPts val="600"/>
              </a:spcBef>
              <a:spcAft>
                <a:spcPts val="600"/>
              </a:spcAft>
              <a:buFont typeface="Wingdings" panose="05000000000000000000" pitchFamily="2" charset="2"/>
              <a:buChar char="§"/>
            </a:pPr>
            <a:endParaRPr lang="fr-FR" sz="2000" b="1" kern="50" dirty="0">
              <a:solidFill>
                <a:schemeClr val="bg1"/>
              </a:solidFill>
              <a:effectLst/>
              <a:ea typeface="Arial Unicode MS"/>
            </a:endParaRPr>
          </a:p>
          <a:p>
            <a:pPr marL="800100" lvl="1" indent="-342900" algn="just">
              <a:lnSpc>
                <a:spcPct val="150000"/>
              </a:lnSpc>
              <a:spcBef>
                <a:spcPts val="600"/>
              </a:spcBef>
              <a:spcAft>
                <a:spcPts val="600"/>
              </a:spcAft>
              <a:buFont typeface="Symbol" panose="05050102010706020507" pitchFamily="18" charset="2"/>
              <a:buChar char=""/>
            </a:pPr>
            <a:r>
              <a:rPr lang="fr-FR" sz="2000" b="1" kern="50" dirty="0">
                <a:solidFill>
                  <a:schemeClr val="bg1"/>
                </a:solidFill>
                <a:effectLst/>
                <a:ea typeface="Arial Unicode MS"/>
              </a:rPr>
              <a:t>200 000 € : 	Subvention de l’ARS pour la Maison de santé </a:t>
            </a:r>
          </a:p>
          <a:p>
            <a:pPr algn="just">
              <a:lnSpc>
                <a:spcPct val="150000"/>
              </a:lnSpc>
            </a:pPr>
            <a:endParaRPr lang="fr-FR" sz="1600" kern="5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3797976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rré corné 4">
            <a:extLst>
              <a:ext uri="{FF2B5EF4-FFF2-40B4-BE49-F238E27FC236}">
                <a16:creationId xmlns:a16="http://schemas.microsoft.com/office/drawing/2014/main" id="{E1B6C3C9-F348-4EFE-874B-8E454AFB0A55}"/>
              </a:ext>
            </a:extLst>
          </p:cNvPr>
          <p:cNvSpPr/>
          <p:nvPr/>
        </p:nvSpPr>
        <p:spPr>
          <a:xfrm>
            <a:off x="2574235" y="2236304"/>
            <a:ext cx="7523922" cy="164989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DEPENSES D’INVESTISSEMENT</a:t>
            </a:r>
          </a:p>
        </p:txBody>
      </p:sp>
    </p:spTree>
    <p:extLst>
      <p:ext uri="{BB962C8B-B14F-4D97-AF65-F5344CB8AC3E}">
        <p14:creationId xmlns:p14="http://schemas.microsoft.com/office/powerpoint/2010/main" val="749044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1975980" y="0"/>
            <a:ext cx="8441265" cy="369332"/>
          </a:xfrm>
          <a:prstGeom prst="rect">
            <a:avLst/>
          </a:prstGeom>
          <a:noFill/>
        </p:spPr>
        <p:txBody>
          <a:bodyPr wrap="square" rtlCol="0">
            <a:spAutoFit/>
          </a:bodyPr>
          <a:lstStyle/>
          <a:p>
            <a:pPr algn="ctr"/>
            <a:r>
              <a:rPr lang="fr-FR" b="1" dirty="0"/>
              <a:t>DEPENSES  D’INVESTISSEMENT</a:t>
            </a:r>
          </a:p>
        </p:txBody>
      </p:sp>
      <p:graphicFrame>
        <p:nvGraphicFramePr>
          <p:cNvPr id="3" name="Tableau 2">
            <a:extLst>
              <a:ext uri="{FF2B5EF4-FFF2-40B4-BE49-F238E27FC236}">
                <a16:creationId xmlns:a16="http://schemas.microsoft.com/office/drawing/2014/main" id="{CAD6112E-4D67-DA49-97EB-10B81BE8678A}"/>
              </a:ext>
            </a:extLst>
          </p:cNvPr>
          <p:cNvGraphicFramePr>
            <a:graphicFrameLocks noGrp="1"/>
          </p:cNvGraphicFramePr>
          <p:nvPr>
            <p:extLst>
              <p:ext uri="{D42A27DB-BD31-4B8C-83A1-F6EECF244321}">
                <p14:modId xmlns:p14="http://schemas.microsoft.com/office/powerpoint/2010/main" val="1896536441"/>
              </p:ext>
            </p:extLst>
          </p:nvPr>
        </p:nvGraphicFramePr>
        <p:xfrm>
          <a:off x="451946" y="369330"/>
          <a:ext cx="11571888" cy="6399327"/>
        </p:xfrm>
        <a:graphic>
          <a:graphicData uri="http://schemas.openxmlformats.org/drawingml/2006/table">
            <a:tbl>
              <a:tblPr>
                <a:tableStyleId>{5C22544A-7EE6-4342-B048-85BDC9FD1C3A}</a:tableStyleId>
              </a:tblPr>
              <a:tblGrid>
                <a:gridCol w="864054">
                  <a:extLst>
                    <a:ext uri="{9D8B030D-6E8A-4147-A177-3AD203B41FA5}">
                      <a16:colId xmlns:a16="http://schemas.microsoft.com/office/drawing/2014/main" val="2039639008"/>
                    </a:ext>
                  </a:extLst>
                </a:gridCol>
                <a:gridCol w="2699632">
                  <a:extLst>
                    <a:ext uri="{9D8B030D-6E8A-4147-A177-3AD203B41FA5}">
                      <a16:colId xmlns:a16="http://schemas.microsoft.com/office/drawing/2014/main" val="1642487566"/>
                    </a:ext>
                  </a:extLst>
                </a:gridCol>
                <a:gridCol w="1925850">
                  <a:extLst>
                    <a:ext uri="{9D8B030D-6E8A-4147-A177-3AD203B41FA5}">
                      <a16:colId xmlns:a16="http://schemas.microsoft.com/office/drawing/2014/main" val="2635360868"/>
                    </a:ext>
                  </a:extLst>
                </a:gridCol>
                <a:gridCol w="1925850">
                  <a:extLst>
                    <a:ext uri="{9D8B030D-6E8A-4147-A177-3AD203B41FA5}">
                      <a16:colId xmlns:a16="http://schemas.microsoft.com/office/drawing/2014/main" val="1312871494"/>
                    </a:ext>
                  </a:extLst>
                </a:gridCol>
                <a:gridCol w="1925850">
                  <a:extLst>
                    <a:ext uri="{9D8B030D-6E8A-4147-A177-3AD203B41FA5}">
                      <a16:colId xmlns:a16="http://schemas.microsoft.com/office/drawing/2014/main" val="1090543985"/>
                    </a:ext>
                  </a:extLst>
                </a:gridCol>
                <a:gridCol w="2230652">
                  <a:extLst>
                    <a:ext uri="{9D8B030D-6E8A-4147-A177-3AD203B41FA5}">
                      <a16:colId xmlns:a16="http://schemas.microsoft.com/office/drawing/2014/main" val="3793445562"/>
                    </a:ext>
                  </a:extLst>
                </a:gridCol>
              </a:tblGrid>
              <a:tr h="455814">
                <a:tc>
                  <a:txBody>
                    <a:bodyPr/>
                    <a:lstStyle/>
                    <a:p>
                      <a:pPr algn="l" fontAlgn="b"/>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accent1"/>
                    </a:solidFill>
                  </a:tcPr>
                </a:tc>
                <a:tc>
                  <a:txBody>
                    <a:bodyPr/>
                    <a:lstStyle/>
                    <a:p>
                      <a:pPr algn="l" fontAlgn="b"/>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accent1"/>
                    </a:solidFill>
                  </a:tcPr>
                </a:tc>
                <a:tc>
                  <a:txBody>
                    <a:bodyPr/>
                    <a:lstStyle/>
                    <a:p>
                      <a:pPr algn="ctr" fontAlgn="b"/>
                      <a:r>
                        <a:rPr lang="fr-FR" sz="1400" b="1" u="none" strike="noStrike" dirty="0">
                          <a:solidFill>
                            <a:schemeClr val="bg1"/>
                          </a:solidFill>
                          <a:effectLst/>
                        </a:rPr>
                        <a:t>BP + BS + Reports</a:t>
                      </a:r>
                      <a:br>
                        <a:rPr lang="fr-FR" sz="1400" b="1" u="none" strike="noStrike" dirty="0">
                          <a:solidFill>
                            <a:schemeClr val="bg1"/>
                          </a:solidFill>
                          <a:effectLst/>
                        </a:rPr>
                      </a:br>
                      <a:r>
                        <a:rPr lang="fr-FR" sz="1400" b="1" u="none" strike="noStrike" dirty="0">
                          <a:solidFill>
                            <a:schemeClr val="bg1"/>
                          </a:solidFill>
                          <a:effectLst/>
                        </a:rPr>
                        <a:t>2021</a:t>
                      </a:r>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accent1"/>
                    </a:solidFill>
                  </a:tcPr>
                </a:tc>
                <a:tc>
                  <a:txBody>
                    <a:bodyPr/>
                    <a:lstStyle/>
                    <a:p>
                      <a:pPr algn="ctr" fontAlgn="ctr"/>
                      <a:r>
                        <a:rPr lang="fr-FR" sz="1400" b="1" u="none" strike="noStrike" dirty="0">
                          <a:solidFill>
                            <a:schemeClr val="bg1"/>
                          </a:solidFill>
                          <a:effectLst/>
                        </a:rPr>
                        <a:t>BP 2022 </a:t>
                      </a:r>
                      <a:endParaRPr lang="fr-FR" sz="1400" b="1" i="0"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b"/>
                      <a:r>
                        <a:rPr lang="fr-FR" sz="1400" b="1" u="none" strike="noStrike" dirty="0">
                          <a:solidFill>
                            <a:schemeClr val="bg1"/>
                          </a:solidFill>
                          <a:effectLst/>
                        </a:rPr>
                        <a:t>Reports 2021 sur 2022</a:t>
                      </a:r>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accent1"/>
                    </a:solidFill>
                  </a:tcPr>
                </a:tc>
                <a:tc>
                  <a:txBody>
                    <a:bodyPr/>
                    <a:lstStyle/>
                    <a:p>
                      <a:pPr algn="ctr" fontAlgn="b"/>
                      <a:r>
                        <a:rPr lang="fr-FR" sz="1400" b="1" u="none" strike="noStrike" dirty="0">
                          <a:solidFill>
                            <a:schemeClr val="bg1"/>
                          </a:solidFill>
                          <a:effectLst/>
                        </a:rPr>
                        <a:t>BP 2022 Reports inclus</a:t>
                      </a:r>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accent1"/>
                    </a:solidFill>
                  </a:tcPr>
                </a:tc>
                <a:extLst>
                  <a:ext uri="{0D108BD9-81ED-4DB2-BD59-A6C34878D82A}">
                    <a16:rowId xmlns:a16="http://schemas.microsoft.com/office/drawing/2014/main" val="420241219"/>
                  </a:ext>
                </a:extLst>
              </a:tr>
              <a:tr h="230668">
                <a:tc>
                  <a:txBody>
                    <a:bodyPr/>
                    <a:lstStyle/>
                    <a:p>
                      <a:pPr algn="ctr" fontAlgn="ctr"/>
                      <a:r>
                        <a:rPr lang="fr-FR" sz="1200" b="1" u="none" strike="noStrike" dirty="0">
                          <a:solidFill>
                            <a:schemeClr val="bg1"/>
                          </a:solidFill>
                          <a:effectLst/>
                        </a:rPr>
                        <a:t>204</a:t>
                      </a:r>
                      <a:endParaRPr lang="fr-FR" sz="1200" b="1" i="0"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solidFill>
                            <a:schemeClr val="bg1"/>
                          </a:solidFill>
                          <a:effectLst/>
                        </a:rPr>
                        <a:t>Subventions d'équipements</a:t>
                      </a:r>
                      <a:endParaRPr lang="fr-FR" sz="1400" b="1" i="0"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effectLst/>
                        </a:rPr>
                        <a:t>                      308 674,80 €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a:effectLst/>
                        </a:rPr>
                        <a:t>                      200 315,20 €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a:effectLst/>
                        </a:rPr>
                        <a:t>                      216 719,20 €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417 034,40 € </a:t>
                      </a:r>
                      <a:endParaRPr lang="fr-FR" sz="1400" b="1" i="0" u="none" strike="noStrike" dirty="0">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3697205465"/>
                  </a:ext>
                </a:extLst>
              </a:tr>
              <a:tr h="230668">
                <a:tc>
                  <a:txBody>
                    <a:bodyPr/>
                    <a:lstStyle/>
                    <a:p>
                      <a:pPr algn="ctr" fontAlgn="ctr"/>
                      <a:r>
                        <a:rPr lang="fr-FR" sz="1200" b="1" u="none" strike="noStrike" dirty="0">
                          <a:solidFill>
                            <a:schemeClr val="bg1"/>
                          </a:solidFill>
                          <a:effectLst/>
                        </a:rPr>
                        <a:t>20</a:t>
                      </a:r>
                      <a:endParaRPr lang="fr-FR" sz="1200" b="1" i="0"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solidFill>
                            <a:schemeClr val="bg1"/>
                          </a:solidFill>
                          <a:effectLst/>
                        </a:rPr>
                        <a:t>Immobilisations incorporelles</a:t>
                      </a:r>
                      <a:endParaRPr lang="fr-FR" sz="1400" b="1" i="0"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b"/>
                      <a:r>
                        <a:rPr lang="fr-FR" sz="1400" b="1" u="none" strike="noStrike" dirty="0">
                          <a:effectLst/>
                        </a:rPr>
                        <a:t>                      633 206,82 € </a:t>
                      </a:r>
                      <a:endParaRPr lang="fr-FR" sz="1400" b="1" i="0" u="none" strike="noStrike" dirty="0">
                        <a:solidFill>
                          <a:srgbClr val="000000"/>
                        </a:solidFill>
                        <a:effectLst/>
                        <a:latin typeface="Calibri" panose="020F0502020204030204" pitchFamily="34" charset="0"/>
                      </a:endParaRPr>
                    </a:p>
                  </a:txBody>
                  <a:tcPr marL="5233" marR="5233" marT="5233" marB="0" anchor="b"/>
                </a:tc>
                <a:tc>
                  <a:txBody>
                    <a:bodyPr/>
                    <a:lstStyle/>
                    <a:p>
                      <a:pPr algn="ctr" fontAlgn="ctr"/>
                      <a:r>
                        <a:rPr lang="fr-FR" sz="1400" b="1" u="none" strike="noStrike">
                          <a:effectLst/>
                        </a:rPr>
                        <a:t>                      391 400,00 €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l" fontAlgn="b"/>
                      <a:r>
                        <a:rPr lang="fr-FR" sz="1400" b="1" u="none" strike="noStrike">
                          <a:effectLst/>
                        </a:rPr>
                        <a:t>                      260 024,50 € </a:t>
                      </a:r>
                      <a:endParaRPr lang="fr-FR" sz="1400" b="1" i="0" u="none" strike="noStrike">
                        <a:solidFill>
                          <a:srgbClr val="000000"/>
                        </a:solidFill>
                        <a:effectLst/>
                        <a:latin typeface="Calibri" panose="020F0502020204030204" pitchFamily="34" charset="0"/>
                      </a:endParaRPr>
                    </a:p>
                  </a:txBody>
                  <a:tcPr marL="5233" marR="5233" marT="5233" marB="0" anchor="b"/>
                </a:tc>
                <a:tc>
                  <a:txBody>
                    <a:bodyPr/>
                    <a:lstStyle/>
                    <a:p>
                      <a:pPr algn="l" fontAlgn="b"/>
                      <a:r>
                        <a:rPr lang="fr-FR" sz="1400" b="1" u="none" strike="noStrike">
                          <a:effectLst/>
                        </a:rPr>
                        <a:t>                      651 424,50 € </a:t>
                      </a:r>
                      <a:endParaRPr lang="fr-FR" sz="1400" b="1" i="0" u="none" strike="noStrike">
                        <a:solidFill>
                          <a:srgbClr val="000000"/>
                        </a:solidFill>
                        <a:effectLst/>
                        <a:latin typeface="Calibri" panose="020F0502020204030204" pitchFamily="34" charset="0"/>
                      </a:endParaRPr>
                    </a:p>
                  </a:txBody>
                  <a:tcPr marL="5233" marR="5233" marT="5233" marB="0" anchor="b"/>
                </a:tc>
                <a:extLst>
                  <a:ext uri="{0D108BD9-81ED-4DB2-BD59-A6C34878D82A}">
                    <a16:rowId xmlns:a16="http://schemas.microsoft.com/office/drawing/2014/main" val="3044277940"/>
                  </a:ext>
                </a:extLst>
              </a:tr>
              <a:tr h="230668">
                <a:tc>
                  <a:txBody>
                    <a:bodyPr/>
                    <a:lstStyle/>
                    <a:p>
                      <a:pPr algn="ctr" fontAlgn="ctr"/>
                      <a:r>
                        <a:rPr lang="fr-FR" sz="1200" b="1" u="none" strike="noStrike">
                          <a:solidFill>
                            <a:schemeClr val="bg1"/>
                          </a:solidFill>
                          <a:effectLst/>
                        </a:rPr>
                        <a:t>21</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solidFill>
                            <a:schemeClr val="bg1"/>
                          </a:solidFill>
                          <a:effectLst/>
                        </a:rPr>
                        <a:t>Immobilisations corporelles</a:t>
                      </a:r>
                      <a:endParaRPr lang="fr-FR" sz="1400" b="1" i="0"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b"/>
                      <a:r>
                        <a:rPr lang="fr-FR" sz="1400" b="1" u="none" strike="noStrike" dirty="0">
                          <a:effectLst/>
                        </a:rPr>
                        <a:t>                  4 579 969,06 € </a:t>
                      </a:r>
                      <a:endParaRPr lang="fr-FR" sz="1400" b="1" i="0" u="none" strike="noStrike" dirty="0">
                        <a:solidFill>
                          <a:srgbClr val="000000"/>
                        </a:solidFill>
                        <a:effectLst/>
                        <a:latin typeface="Calibri" panose="020F0502020204030204" pitchFamily="34" charset="0"/>
                      </a:endParaRPr>
                    </a:p>
                  </a:txBody>
                  <a:tcPr marL="5233" marR="5233" marT="5233" marB="0" anchor="b"/>
                </a:tc>
                <a:tc>
                  <a:txBody>
                    <a:bodyPr/>
                    <a:lstStyle/>
                    <a:p>
                      <a:pPr algn="ctr" fontAlgn="ctr"/>
                      <a:r>
                        <a:rPr lang="fr-FR" sz="1400" b="1" u="none" strike="noStrike" dirty="0">
                          <a:effectLst/>
                        </a:rPr>
                        <a:t>                  3 476 517,07 €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l" fontAlgn="b"/>
                      <a:r>
                        <a:rPr lang="fr-FR" sz="1400" b="1" u="none" strike="noStrike">
                          <a:effectLst/>
                        </a:rPr>
                        <a:t>                  1 676 111,14 € </a:t>
                      </a:r>
                      <a:endParaRPr lang="fr-FR" sz="1400" b="1" i="0" u="none" strike="noStrike">
                        <a:solidFill>
                          <a:srgbClr val="000000"/>
                        </a:solidFill>
                        <a:effectLst/>
                        <a:latin typeface="Calibri" panose="020F0502020204030204" pitchFamily="34" charset="0"/>
                      </a:endParaRPr>
                    </a:p>
                  </a:txBody>
                  <a:tcPr marL="5233" marR="5233" marT="5233" marB="0" anchor="b"/>
                </a:tc>
                <a:tc>
                  <a:txBody>
                    <a:bodyPr/>
                    <a:lstStyle/>
                    <a:p>
                      <a:pPr algn="l" fontAlgn="b"/>
                      <a:r>
                        <a:rPr lang="fr-FR" sz="1400" b="1" u="none" strike="noStrike">
                          <a:effectLst/>
                        </a:rPr>
                        <a:t>                  5 152 628,21 € </a:t>
                      </a:r>
                      <a:endParaRPr lang="fr-FR" sz="1400" b="1" i="0" u="none" strike="noStrike">
                        <a:solidFill>
                          <a:srgbClr val="000000"/>
                        </a:solidFill>
                        <a:effectLst/>
                        <a:latin typeface="Calibri" panose="020F0502020204030204" pitchFamily="34" charset="0"/>
                      </a:endParaRPr>
                    </a:p>
                  </a:txBody>
                  <a:tcPr marL="5233" marR="5233" marT="5233" marB="0" anchor="b"/>
                </a:tc>
                <a:extLst>
                  <a:ext uri="{0D108BD9-81ED-4DB2-BD59-A6C34878D82A}">
                    <a16:rowId xmlns:a16="http://schemas.microsoft.com/office/drawing/2014/main" val="69306693"/>
                  </a:ext>
                </a:extLst>
              </a:tr>
              <a:tr h="230668">
                <a:tc>
                  <a:txBody>
                    <a:bodyPr/>
                    <a:lstStyle/>
                    <a:p>
                      <a:pPr algn="ctr" fontAlgn="ctr"/>
                      <a:r>
                        <a:rPr lang="fr-FR" sz="1200" b="1" u="none" strike="noStrike">
                          <a:solidFill>
                            <a:schemeClr val="bg1"/>
                          </a:solidFill>
                          <a:effectLst/>
                        </a:rPr>
                        <a:t>23</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solidFill>
                            <a:schemeClr val="bg1"/>
                          </a:solidFill>
                          <a:effectLst/>
                        </a:rPr>
                        <a:t>Immobilisations en cours</a:t>
                      </a:r>
                      <a:endParaRPr lang="fr-FR" sz="1400" b="1" i="0"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b"/>
                      <a:r>
                        <a:rPr lang="fr-FR" sz="1400" b="1" u="none" strike="noStrike" dirty="0">
                          <a:effectLst/>
                        </a:rPr>
                        <a:t>                         50 000,00 € </a:t>
                      </a:r>
                      <a:endParaRPr lang="fr-FR" sz="1400" b="1" i="0" u="none" strike="noStrike" dirty="0">
                        <a:solidFill>
                          <a:srgbClr val="000000"/>
                        </a:solidFill>
                        <a:effectLst/>
                        <a:latin typeface="Calibri" panose="020F0502020204030204" pitchFamily="34" charset="0"/>
                      </a:endParaRPr>
                    </a:p>
                  </a:txBody>
                  <a:tcPr marL="5233" marR="5233" marT="5233" marB="0" anchor="b"/>
                </a:tc>
                <a:tc>
                  <a:txBody>
                    <a:bodyPr/>
                    <a:lstStyle/>
                    <a:p>
                      <a:pPr algn="ctr" fontAlgn="ctr"/>
                      <a:r>
                        <a:rPr lang="fr-FR" sz="1400" b="1" u="none" strike="noStrike" dirty="0">
                          <a:effectLst/>
                        </a:rPr>
                        <a:t>                         50 000,00 €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5233" marR="5233" marT="5233" marB="0" anchor="b"/>
                </a:tc>
                <a:tc>
                  <a:txBody>
                    <a:bodyPr/>
                    <a:lstStyle/>
                    <a:p>
                      <a:pPr algn="l" fontAlgn="b"/>
                      <a:r>
                        <a:rPr lang="fr-FR" sz="1400" b="1" u="none" strike="noStrike">
                          <a:effectLst/>
                        </a:rPr>
                        <a:t>                         50 000,00 € </a:t>
                      </a:r>
                      <a:endParaRPr lang="fr-FR" sz="1400" b="1" i="0" u="none" strike="noStrike">
                        <a:solidFill>
                          <a:srgbClr val="000000"/>
                        </a:solidFill>
                        <a:effectLst/>
                        <a:latin typeface="Calibri" panose="020F0502020204030204" pitchFamily="34" charset="0"/>
                      </a:endParaRPr>
                    </a:p>
                  </a:txBody>
                  <a:tcPr marL="5233" marR="5233" marT="5233" marB="0" anchor="b"/>
                </a:tc>
                <a:extLst>
                  <a:ext uri="{0D108BD9-81ED-4DB2-BD59-A6C34878D82A}">
                    <a16:rowId xmlns:a16="http://schemas.microsoft.com/office/drawing/2014/main" val="3912074999"/>
                  </a:ext>
                </a:extLst>
              </a:tr>
              <a:tr h="455814">
                <a:tc>
                  <a:txBody>
                    <a:bodyPr/>
                    <a:lstStyle/>
                    <a:p>
                      <a:pPr algn="ctr" fontAlgn="ctr"/>
                      <a:r>
                        <a:rPr lang="fr-FR" sz="1200" b="1" u="none" strike="noStrike">
                          <a:solidFill>
                            <a:schemeClr val="bg1"/>
                          </a:solidFill>
                          <a:effectLst/>
                        </a:rPr>
                        <a:t> </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ctr"/>
                      <a:r>
                        <a:rPr lang="fr-FR" sz="1400" b="1" u="none" strike="noStrike" dirty="0">
                          <a:solidFill>
                            <a:schemeClr val="bg1"/>
                          </a:solidFill>
                          <a:effectLst/>
                        </a:rPr>
                        <a:t>Opérations :</a:t>
                      </a:r>
                      <a:endParaRPr lang="fr-FR" sz="1400" b="1" i="0"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ctr"/>
                      <a:endParaRPr lang="fr-FR" sz="1400" b="1" i="0" u="none" strike="noStrike" dirty="0">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1531760758"/>
                  </a:ext>
                </a:extLst>
              </a:tr>
              <a:tr h="455814">
                <a:tc>
                  <a:txBody>
                    <a:bodyPr/>
                    <a:lstStyle/>
                    <a:p>
                      <a:pPr algn="ctr" fontAlgn="ctr"/>
                      <a:r>
                        <a:rPr lang="fr-FR" sz="1200" b="1" u="none" strike="noStrike">
                          <a:solidFill>
                            <a:schemeClr val="bg1"/>
                          </a:solidFill>
                          <a:effectLst/>
                        </a:rPr>
                        <a:t> </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ctr"/>
                      <a:r>
                        <a:rPr lang="fr-FR" sz="1400" b="1" u="none" strike="noStrike" dirty="0">
                          <a:solidFill>
                            <a:schemeClr val="bg1"/>
                          </a:solidFill>
                          <a:effectLst/>
                        </a:rPr>
                        <a:t>1010 - Restaurant David Régnier / Paul Fort</a:t>
                      </a:r>
                      <a:endParaRPr lang="fr-FR" sz="1400" b="1" i="1"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effectLst/>
                        </a:rPr>
                        <a:t>                  1 825 120,06 €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257 691,10 €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a:effectLst/>
                        </a:rPr>
                        <a:t>                      257 691,10 € </a:t>
                      </a:r>
                      <a:endParaRPr lang="fr-FR" sz="1400" b="1" i="0" u="none" strike="noStrike">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3981300530"/>
                  </a:ext>
                </a:extLst>
              </a:tr>
              <a:tr h="230668">
                <a:tc>
                  <a:txBody>
                    <a:bodyPr/>
                    <a:lstStyle/>
                    <a:p>
                      <a:pPr algn="ctr" fontAlgn="ctr"/>
                      <a:r>
                        <a:rPr lang="fr-FR" sz="1200" b="1" u="none" strike="noStrike">
                          <a:solidFill>
                            <a:schemeClr val="bg1"/>
                          </a:solidFill>
                          <a:effectLst/>
                        </a:rPr>
                        <a:t> </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ctr"/>
                      <a:r>
                        <a:rPr lang="fr-FR" sz="1400" b="1" u="none" strike="noStrike" dirty="0">
                          <a:solidFill>
                            <a:schemeClr val="bg1"/>
                          </a:solidFill>
                          <a:effectLst/>
                        </a:rPr>
                        <a:t>1011 - Eglise</a:t>
                      </a:r>
                      <a:endParaRPr lang="fr-FR" sz="1400" b="1" i="1"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effectLst/>
                        </a:rPr>
                        <a:t>                         24 830,82 €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2976058805"/>
                  </a:ext>
                </a:extLst>
              </a:tr>
              <a:tr h="230668">
                <a:tc>
                  <a:txBody>
                    <a:bodyPr/>
                    <a:lstStyle/>
                    <a:p>
                      <a:pPr algn="ctr" fontAlgn="ctr"/>
                      <a:r>
                        <a:rPr lang="fr-FR" sz="1200" b="1" u="none" strike="noStrike">
                          <a:solidFill>
                            <a:schemeClr val="bg1"/>
                          </a:solidFill>
                          <a:effectLst/>
                        </a:rPr>
                        <a:t> </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ctr"/>
                      <a:r>
                        <a:rPr lang="fr-FR" sz="1400" b="1" u="none" strike="noStrike" dirty="0">
                          <a:solidFill>
                            <a:schemeClr val="bg1"/>
                          </a:solidFill>
                          <a:effectLst/>
                        </a:rPr>
                        <a:t>1012 - Malraux</a:t>
                      </a:r>
                      <a:endParaRPr lang="fr-FR" sz="1400" b="1" i="1"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effectLst/>
                        </a:rPr>
                        <a:t>                  6 202 692,13 €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a:effectLst/>
                        </a:rPr>
                        <a:t>                  1 200 000,00 €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6 081 408,25 €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a:effectLst/>
                        </a:rPr>
                        <a:t>                  7 281 408,25 € </a:t>
                      </a:r>
                      <a:endParaRPr lang="fr-FR" sz="1400" b="1" i="0" u="none" strike="noStrike">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3238756168"/>
                  </a:ext>
                </a:extLst>
              </a:tr>
              <a:tr h="230668">
                <a:tc>
                  <a:txBody>
                    <a:bodyPr/>
                    <a:lstStyle/>
                    <a:p>
                      <a:pPr algn="ctr" fontAlgn="ctr"/>
                      <a:r>
                        <a:rPr lang="fr-FR" sz="1200" b="1" u="none" strike="noStrike">
                          <a:solidFill>
                            <a:schemeClr val="bg1"/>
                          </a:solidFill>
                          <a:effectLst/>
                        </a:rPr>
                        <a:t> </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ctr"/>
                      <a:r>
                        <a:rPr lang="fr-FR" sz="1400" b="1" u="none" strike="noStrike" dirty="0">
                          <a:solidFill>
                            <a:schemeClr val="bg1"/>
                          </a:solidFill>
                          <a:effectLst/>
                        </a:rPr>
                        <a:t>1013 - Foch Pistes cyclables</a:t>
                      </a:r>
                      <a:endParaRPr lang="fr-FR" sz="1400" b="1" i="1"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effectLst/>
                        </a:rPr>
                        <a:t>                  1 010 000,00 €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440 000,00 €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683 958,20 €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1 123 958,20 € </a:t>
                      </a:r>
                      <a:endParaRPr lang="fr-FR" sz="1400" b="1" i="0" u="none" strike="noStrike" dirty="0">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2484497659"/>
                  </a:ext>
                </a:extLst>
              </a:tr>
              <a:tr h="230668">
                <a:tc>
                  <a:txBody>
                    <a:bodyPr/>
                    <a:lstStyle/>
                    <a:p>
                      <a:pPr algn="ctr" fontAlgn="ctr"/>
                      <a:r>
                        <a:rPr lang="fr-FR" sz="1200" b="1" u="none" strike="noStrike">
                          <a:solidFill>
                            <a:schemeClr val="bg1"/>
                          </a:solidFill>
                          <a:effectLst/>
                        </a:rPr>
                        <a:t> </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ctr"/>
                      <a:r>
                        <a:rPr lang="fr-FR" sz="1400" b="1" u="none" strike="noStrike" dirty="0">
                          <a:solidFill>
                            <a:schemeClr val="bg1"/>
                          </a:solidFill>
                          <a:effectLst/>
                        </a:rPr>
                        <a:t>1014 - Pierre Brossolette</a:t>
                      </a:r>
                      <a:endParaRPr lang="fr-FR" sz="1400" b="1" i="1"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a:effectLst/>
                        </a:rPr>
                        <a:t>                  1 099 006,58 €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308 167,13 €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308 167,13 € </a:t>
                      </a:r>
                      <a:endParaRPr lang="fr-FR" sz="1400" b="1" i="0" u="none" strike="noStrike" dirty="0">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2737674284"/>
                  </a:ext>
                </a:extLst>
              </a:tr>
              <a:tr h="230668">
                <a:tc>
                  <a:txBody>
                    <a:bodyPr/>
                    <a:lstStyle/>
                    <a:p>
                      <a:pPr algn="ctr" fontAlgn="ctr"/>
                      <a:r>
                        <a:rPr lang="fr-FR" sz="1200" b="1" u="none" strike="noStrike">
                          <a:solidFill>
                            <a:schemeClr val="bg1"/>
                          </a:solidFill>
                          <a:effectLst/>
                        </a:rPr>
                        <a:t> </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ctr"/>
                      <a:r>
                        <a:rPr lang="fr-FR" sz="1400" b="1" u="none" strike="noStrike" dirty="0">
                          <a:solidFill>
                            <a:schemeClr val="bg1"/>
                          </a:solidFill>
                          <a:effectLst/>
                        </a:rPr>
                        <a:t>1015 - Bois Loriot</a:t>
                      </a:r>
                      <a:endParaRPr lang="fr-FR" sz="1400" b="1" i="1"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a:effectLst/>
                        </a:rPr>
                        <a:t>                  1 070 720,00 €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444 026,74 €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dirty="0">
                          <a:effectLst/>
                        </a:rPr>
                        <a:t>                      444 026,74 € </a:t>
                      </a:r>
                      <a:endParaRPr lang="fr-FR" sz="1400" b="1" i="0" u="none" strike="noStrike" dirty="0">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3643687625"/>
                  </a:ext>
                </a:extLst>
              </a:tr>
              <a:tr h="230668">
                <a:tc>
                  <a:txBody>
                    <a:bodyPr/>
                    <a:lstStyle/>
                    <a:p>
                      <a:pPr algn="ctr" fontAlgn="ctr"/>
                      <a:r>
                        <a:rPr lang="fr-FR" sz="1200" b="1" u="none" strike="noStrike">
                          <a:solidFill>
                            <a:schemeClr val="bg1"/>
                          </a:solidFill>
                          <a:effectLst/>
                        </a:rPr>
                        <a:t> </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ctr"/>
                      <a:r>
                        <a:rPr lang="fr-FR" sz="1400" b="1" u="none" strike="noStrike" dirty="0">
                          <a:solidFill>
                            <a:schemeClr val="bg1"/>
                          </a:solidFill>
                          <a:effectLst/>
                        </a:rPr>
                        <a:t>1016 - Maison médicale</a:t>
                      </a:r>
                      <a:endParaRPr lang="fr-FR" sz="1400" b="1" i="1"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b"/>
                      <a:r>
                        <a:rPr lang="fr-FR" sz="1400" b="1" u="none" strike="noStrike">
                          <a:effectLst/>
                        </a:rPr>
                        <a:t>                  1 293 134,00 € </a:t>
                      </a:r>
                      <a:endParaRPr lang="fr-FR" sz="1400" b="1" i="0" u="none" strike="noStrike">
                        <a:solidFill>
                          <a:srgbClr val="000000"/>
                        </a:solidFill>
                        <a:effectLst/>
                        <a:latin typeface="Calibri" panose="020F0502020204030204" pitchFamily="34" charset="0"/>
                      </a:endParaRPr>
                    </a:p>
                  </a:txBody>
                  <a:tcPr marL="5233" marR="5233" marT="5233" marB="0" anchor="b"/>
                </a:tc>
                <a:tc>
                  <a:txBody>
                    <a:bodyPr/>
                    <a:lstStyle/>
                    <a:p>
                      <a:pPr algn="ctr" fontAlgn="ctr"/>
                      <a:r>
                        <a:rPr lang="fr-FR" sz="1400" b="1" u="none" strike="noStrike" dirty="0">
                          <a:effectLst/>
                        </a:rPr>
                        <a:t>                      200 000,00 €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l" fontAlgn="ctr"/>
                      <a:r>
                        <a:rPr lang="fr-FR" sz="1400" b="1" u="none" strike="noStrike" dirty="0">
                          <a:effectLst/>
                        </a:rPr>
                        <a:t>                  1 593 499,33 €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l" fontAlgn="ctr"/>
                      <a:r>
                        <a:rPr lang="fr-FR" sz="1400" b="1" u="none" strike="noStrike" dirty="0">
                          <a:effectLst/>
                        </a:rPr>
                        <a:t>                  1 793 499,33 € </a:t>
                      </a:r>
                      <a:endParaRPr lang="fr-FR" sz="1400" b="1" i="0" u="none" strike="noStrike" dirty="0">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2414078299"/>
                  </a:ext>
                </a:extLst>
              </a:tr>
              <a:tr h="230668">
                <a:tc>
                  <a:txBody>
                    <a:bodyPr/>
                    <a:lstStyle/>
                    <a:p>
                      <a:pPr algn="ctr" fontAlgn="ctr"/>
                      <a:r>
                        <a:rPr lang="fr-FR" sz="1200" b="1" u="none" strike="noStrike">
                          <a:solidFill>
                            <a:schemeClr val="bg1"/>
                          </a:solidFill>
                          <a:effectLst/>
                        </a:rPr>
                        <a:t> </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ctr"/>
                      <a:r>
                        <a:rPr lang="fr-FR" sz="1400" b="1" u="none" strike="noStrike" dirty="0">
                          <a:solidFill>
                            <a:schemeClr val="bg1"/>
                          </a:solidFill>
                          <a:effectLst/>
                        </a:rPr>
                        <a:t>1017 - Robert Desnos</a:t>
                      </a:r>
                      <a:endParaRPr lang="fr-FR" sz="1400" b="1" i="1"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5233" marR="5233" marT="5233" marB="0" anchor="b"/>
                </a:tc>
                <a:tc>
                  <a:txBody>
                    <a:bodyPr/>
                    <a:lstStyle/>
                    <a:p>
                      <a:pPr algn="ctr" fontAlgn="ctr"/>
                      <a:r>
                        <a:rPr lang="fr-FR" sz="1400" b="1" u="none" strike="noStrike">
                          <a:effectLst/>
                        </a:rPr>
                        <a:t>                      120 000,00 €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l" fontAlgn="b"/>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5233" marR="5233" marT="5233" marB="0" anchor="b"/>
                </a:tc>
                <a:tc>
                  <a:txBody>
                    <a:bodyPr/>
                    <a:lstStyle/>
                    <a:p>
                      <a:pPr algn="l" fontAlgn="b"/>
                      <a:r>
                        <a:rPr lang="fr-FR" sz="1400" b="1" u="none" strike="noStrike" dirty="0">
                          <a:effectLst/>
                        </a:rPr>
                        <a:t>                      120 000,00 € </a:t>
                      </a:r>
                      <a:endParaRPr lang="fr-FR" sz="1400" b="1" i="0" u="none" strike="noStrike" dirty="0">
                        <a:solidFill>
                          <a:srgbClr val="000000"/>
                        </a:solidFill>
                        <a:effectLst/>
                        <a:latin typeface="Calibri" panose="020F0502020204030204" pitchFamily="34" charset="0"/>
                      </a:endParaRPr>
                    </a:p>
                  </a:txBody>
                  <a:tcPr marL="5233" marR="5233" marT="5233" marB="0" anchor="b"/>
                </a:tc>
                <a:extLst>
                  <a:ext uri="{0D108BD9-81ED-4DB2-BD59-A6C34878D82A}">
                    <a16:rowId xmlns:a16="http://schemas.microsoft.com/office/drawing/2014/main" val="431711730"/>
                  </a:ext>
                </a:extLst>
              </a:tr>
              <a:tr h="230668">
                <a:tc>
                  <a:txBody>
                    <a:bodyPr/>
                    <a:lstStyle/>
                    <a:p>
                      <a:pPr algn="ctr" fontAlgn="ctr"/>
                      <a:r>
                        <a:rPr lang="fr-FR" sz="1200" b="1" u="none" strike="noStrike">
                          <a:solidFill>
                            <a:schemeClr val="bg1"/>
                          </a:solidFill>
                          <a:effectLst/>
                        </a:rPr>
                        <a:t> </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ctr"/>
                      <a:r>
                        <a:rPr lang="fr-FR" sz="1400" b="1" u="none" strike="noStrike" dirty="0">
                          <a:solidFill>
                            <a:schemeClr val="bg1"/>
                          </a:solidFill>
                          <a:effectLst/>
                        </a:rPr>
                        <a:t>1018 - Allée de la Belle Feuille</a:t>
                      </a:r>
                      <a:endParaRPr lang="fr-FR" sz="1400" b="1" i="1"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5233" marR="5233" marT="5233" marB="0" anchor="b"/>
                </a:tc>
                <a:tc>
                  <a:txBody>
                    <a:bodyPr/>
                    <a:lstStyle/>
                    <a:p>
                      <a:pPr algn="ctr" fontAlgn="ctr"/>
                      <a:r>
                        <a:rPr lang="fr-FR" sz="1400" b="1" u="none" strike="noStrike">
                          <a:effectLst/>
                        </a:rPr>
                        <a:t>                      400 000,00 €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l" fontAlgn="b"/>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5233" marR="5233" marT="5233" marB="0" anchor="b"/>
                </a:tc>
                <a:tc>
                  <a:txBody>
                    <a:bodyPr/>
                    <a:lstStyle/>
                    <a:p>
                      <a:pPr algn="l" fontAlgn="b"/>
                      <a:r>
                        <a:rPr lang="fr-FR" sz="1400" b="1" u="none" strike="noStrike" dirty="0">
                          <a:effectLst/>
                        </a:rPr>
                        <a:t>                      400 000,00 € </a:t>
                      </a:r>
                      <a:endParaRPr lang="fr-FR" sz="1400" b="1" i="0" u="none" strike="noStrike" dirty="0">
                        <a:solidFill>
                          <a:srgbClr val="000000"/>
                        </a:solidFill>
                        <a:effectLst/>
                        <a:latin typeface="Calibri" panose="020F0502020204030204" pitchFamily="34" charset="0"/>
                      </a:endParaRPr>
                    </a:p>
                  </a:txBody>
                  <a:tcPr marL="5233" marR="5233" marT="5233" marB="0" anchor="b"/>
                </a:tc>
                <a:extLst>
                  <a:ext uri="{0D108BD9-81ED-4DB2-BD59-A6C34878D82A}">
                    <a16:rowId xmlns:a16="http://schemas.microsoft.com/office/drawing/2014/main" val="3577154308"/>
                  </a:ext>
                </a:extLst>
              </a:tr>
              <a:tr h="455814">
                <a:tc>
                  <a:txBody>
                    <a:bodyPr/>
                    <a:lstStyle/>
                    <a:p>
                      <a:pPr algn="ctr" fontAlgn="ctr"/>
                      <a:r>
                        <a:rPr lang="fr-FR" sz="1200" b="1" u="none" strike="noStrike">
                          <a:solidFill>
                            <a:schemeClr val="bg1"/>
                          </a:solidFill>
                          <a:effectLst/>
                        </a:rPr>
                        <a:t>16</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err="1">
                          <a:solidFill>
                            <a:schemeClr val="bg1"/>
                          </a:solidFill>
                          <a:effectLst/>
                        </a:rPr>
                        <a:t>Rbt</a:t>
                      </a:r>
                      <a:r>
                        <a:rPr lang="fr-FR" sz="1400" b="1" u="none" strike="noStrike" dirty="0">
                          <a:solidFill>
                            <a:schemeClr val="bg1"/>
                          </a:solidFill>
                          <a:effectLst/>
                        </a:rPr>
                        <a:t> emprunts et dépôts cautionnement</a:t>
                      </a:r>
                      <a:endParaRPr lang="fr-FR" sz="1400" b="1" i="0"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ctr"/>
                      <a:r>
                        <a:rPr lang="fr-FR" sz="1400" b="1" u="none" strike="noStrike">
                          <a:effectLst/>
                        </a:rPr>
                        <a:t>                  1 712 898,80 €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b="1" u="none" strike="noStrike">
                          <a:effectLst/>
                        </a:rPr>
                        <a:t>                  1 835 453,17 €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l" fontAlgn="ctr"/>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l" fontAlgn="ctr"/>
                      <a:r>
                        <a:rPr lang="fr-FR" sz="1400" b="1" u="none" strike="noStrike" dirty="0">
                          <a:effectLst/>
                        </a:rPr>
                        <a:t>                  1 835 453,17 € </a:t>
                      </a:r>
                      <a:endParaRPr lang="fr-FR" sz="1400" b="1" i="0" u="none" strike="noStrike" dirty="0">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790026553"/>
                  </a:ext>
                </a:extLst>
              </a:tr>
              <a:tr h="230668">
                <a:tc>
                  <a:txBody>
                    <a:bodyPr/>
                    <a:lstStyle/>
                    <a:p>
                      <a:pPr algn="ctr" fontAlgn="ctr"/>
                      <a:r>
                        <a:rPr lang="fr-FR" sz="1200" b="1" u="none" strike="noStrike">
                          <a:solidFill>
                            <a:schemeClr val="bg1"/>
                          </a:solidFill>
                          <a:effectLst/>
                        </a:rPr>
                        <a:t>10</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solidFill>
                            <a:schemeClr val="bg1"/>
                          </a:solidFill>
                          <a:effectLst/>
                        </a:rPr>
                        <a:t>Dotations, fonds divers</a:t>
                      </a:r>
                      <a:endParaRPr lang="fr-FR" sz="1400" b="1" i="0"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b"/>
                      <a:r>
                        <a:rPr lang="fr-FR" sz="1400" b="1" u="none" strike="noStrike">
                          <a:effectLst/>
                        </a:rPr>
                        <a:t>                         54 697,40 € </a:t>
                      </a:r>
                      <a:endParaRPr lang="fr-FR" sz="1400" b="1" i="0" u="none" strike="noStrike">
                        <a:solidFill>
                          <a:srgbClr val="000000"/>
                        </a:solidFill>
                        <a:effectLst/>
                        <a:latin typeface="Calibri" panose="020F0502020204030204" pitchFamily="34" charset="0"/>
                      </a:endParaRPr>
                    </a:p>
                  </a:txBody>
                  <a:tcPr marL="5233" marR="5233" marT="5233" marB="0" anchor="b"/>
                </a:tc>
                <a:tc>
                  <a:txBody>
                    <a:bodyPr/>
                    <a:lstStyle/>
                    <a:p>
                      <a:pPr algn="ctr" fontAlgn="ctr"/>
                      <a:r>
                        <a:rPr lang="fr-FR" sz="1400" b="1" u="none" strike="noStrike">
                          <a:effectLst/>
                        </a:rPr>
                        <a:t>                         54 697,40 €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5233" marR="5233" marT="5233" marB="0" anchor="b"/>
                </a:tc>
                <a:tc>
                  <a:txBody>
                    <a:bodyPr/>
                    <a:lstStyle/>
                    <a:p>
                      <a:pPr algn="l" fontAlgn="b"/>
                      <a:r>
                        <a:rPr lang="fr-FR" sz="1400" b="1" u="none" strike="noStrike" dirty="0">
                          <a:effectLst/>
                        </a:rPr>
                        <a:t>                         54 697,40 € </a:t>
                      </a:r>
                      <a:endParaRPr lang="fr-FR" sz="1400" b="1" i="0" u="none" strike="noStrike" dirty="0">
                        <a:solidFill>
                          <a:srgbClr val="000000"/>
                        </a:solidFill>
                        <a:effectLst/>
                        <a:latin typeface="Calibri" panose="020F0502020204030204" pitchFamily="34" charset="0"/>
                      </a:endParaRPr>
                    </a:p>
                  </a:txBody>
                  <a:tcPr marL="5233" marR="5233" marT="5233" marB="0" anchor="b"/>
                </a:tc>
                <a:extLst>
                  <a:ext uri="{0D108BD9-81ED-4DB2-BD59-A6C34878D82A}">
                    <a16:rowId xmlns:a16="http://schemas.microsoft.com/office/drawing/2014/main" val="2050453427"/>
                  </a:ext>
                </a:extLst>
              </a:tr>
              <a:tr h="230668">
                <a:tc>
                  <a:txBody>
                    <a:bodyPr/>
                    <a:lstStyle/>
                    <a:p>
                      <a:pPr algn="ctr" fontAlgn="ctr"/>
                      <a:r>
                        <a:rPr lang="fr-FR" sz="1200" b="1" u="none" strike="noStrike">
                          <a:solidFill>
                            <a:schemeClr val="bg1"/>
                          </a:solidFill>
                          <a:effectLst/>
                        </a:rPr>
                        <a:t> </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solidFill>
                            <a:schemeClr val="bg1"/>
                          </a:solidFill>
                          <a:effectLst/>
                        </a:rPr>
                        <a:t>Sous-total dépenses réelles</a:t>
                      </a:r>
                      <a:endParaRPr lang="fr-FR" sz="1400" b="1" i="0" u="none" strike="noStrike" dirty="0">
                        <a:solidFill>
                          <a:schemeClr val="bg1"/>
                        </a:solidFill>
                        <a:effectLst/>
                        <a:latin typeface="Calibri" panose="020F0502020204030204" pitchFamily="34" charset="0"/>
                      </a:endParaRPr>
                    </a:p>
                  </a:txBody>
                  <a:tcPr marL="5233" marR="5233" marT="5233" marB="0" anchor="ctr">
                    <a:solidFill>
                      <a:schemeClr val="tx2">
                        <a:lumMod val="60000"/>
                        <a:lumOff val="40000"/>
                      </a:schemeClr>
                    </a:solidFill>
                  </a:tcPr>
                </a:tc>
                <a:tc>
                  <a:txBody>
                    <a:bodyPr/>
                    <a:lstStyle/>
                    <a:p>
                      <a:pPr algn="l" fontAlgn="b"/>
                      <a:r>
                        <a:rPr lang="fr-FR" sz="1400" b="1" u="none" strike="noStrike" dirty="0">
                          <a:solidFill>
                            <a:schemeClr val="bg1"/>
                          </a:solidFill>
                          <a:effectLst/>
                        </a:rPr>
                        <a:t>               19 864 950,47 € </a:t>
                      </a:r>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tx2">
                        <a:lumMod val="60000"/>
                        <a:lumOff val="40000"/>
                      </a:schemeClr>
                    </a:solidFill>
                  </a:tcPr>
                </a:tc>
                <a:tc>
                  <a:txBody>
                    <a:bodyPr/>
                    <a:lstStyle/>
                    <a:p>
                      <a:pPr algn="l" fontAlgn="b"/>
                      <a:r>
                        <a:rPr lang="fr-FR" sz="1400" b="1" u="none" strike="noStrike" dirty="0">
                          <a:solidFill>
                            <a:schemeClr val="bg1"/>
                          </a:solidFill>
                          <a:effectLst/>
                        </a:rPr>
                        <a:t>                  8 368 382,84 € </a:t>
                      </a:r>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tx2">
                        <a:lumMod val="60000"/>
                        <a:lumOff val="40000"/>
                      </a:schemeClr>
                    </a:solidFill>
                  </a:tcPr>
                </a:tc>
                <a:tc>
                  <a:txBody>
                    <a:bodyPr/>
                    <a:lstStyle/>
                    <a:p>
                      <a:pPr algn="l" fontAlgn="b"/>
                      <a:r>
                        <a:rPr lang="fr-FR" sz="1400" b="1" u="none" strike="noStrike" dirty="0">
                          <a:solidFill>
                            <a:schemeClr val="bg1"/>
                          </a:solidFill>
                          <a:effectLst/>
                        </a:rPr>
                        <a:t>               11 521 605,59 € </a:t>
                      </a:r>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tx2">
                        <a:lumMod val="60000"/>
                        <a:lumOff val="40000"/>
                      </a:schemeClr>
                    </a:solidFill>
                  </a:tcPr>
                </a:tc>
                <a:tc>
                  <a:txBody>
                    <a:bodyPr/>
                    <a:lstStyle/>
                    <a:p>
                      <a:pPr algn="l" fontAlgn="b"/>
                      <a:r>
                        <a:rPr lang="fr-FR" sz="1400" b="1" u="none" strike="noStrike" dirty="0">
                          <a:solidFill>
                            <a:schemeClr val="bg1"/>
                          </a:solidFill>
                          <a:effectLst/>
                        </a:rPr>
                        <a:t>               19 889 988,43 € </a:t>
                      </a:r>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tx2">
                        <a:lumMod val="60000"/>
                        <a:lumOff val="40000"/>
                      </a:schemeClr>
                    </a:solidFill>
                  </a:tcPr>
                </a:tc>
                <a:extLst>
                  <a:ext uri="{0D108BD9-81ED-4DB2-BD59-A6C34878D82A}">
                    <a16:rowId xmlns:a16="http://schemas.microsoft.com/office/drawing/2014/main" val="2283622165"/>
                  </a:ext>
                </a:extLst>
              </a:tr>
              <a:tr h="230668">
                <a:tc>
                  <a:txBody>
                    <a:bodyPr/>
                    <a:lstStyle/>
                    <a:p>
                      <a:pPr algn="ctr" fontAlgn="ctr"/>
                      <a:r>
                        <a:rPr lang="fr-FR" sz="1200" b="1" u="none" strike="noStrike">
                          <a:solidFill>
                            <a:schemeClr val="bg1"/>
                          </a:solidFill>
                          <a:effectLst/>
                        </a:rPr>
                        <a:t>040</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solidFill>
                            <a:schemeClr val="bg1"/>
                          </a:solidFill>
                          <a:effectLst/>
                        </a:rPr>
                        <a:t>Opérations d'ordre</a:t>
                      </a:r>
                      <a:endParaRPr lang="fr-FR" sz="1400" b="1" i="0"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b"/>
                      <a:r>
                        <a:rPr lang="fr-FR" sz="1400" b="1" u="none" strike="noStrike" dirty="0">
                          <a:effectLst/>
                        </a:rPr>
                        <a:t>                         48 536,00 € </a:t>
                      </a:r>
                      <a:endParaRPr lang="fr-FR" sz="1400" b="1" i="0" u="none" strike="noStrike" dirty="0">
                        <a:solidFill>
                          <a:srgbClr val="000000"/>
                        </a:solidFill>
                        <a:effectLst/>
                        <a:latin typeface="Calibri" panose="020F0502020204030204" pitchFamily="34" charset="0"/>
                      </a:endParaRPr>
                    </a:p>
                  </a:txBody>
                  <a:tcPr marL="5233" marR="5233" marT="5233" marB="0" anchor="b"/>
                </a:tc>
                <a:tc>
                  <a:txBody>
                    <a:bodyPr/>
                    <a:lstStyle/>
                    <a:p>
                      <a:pPr algn="ctr" fontAlgn="ctr"/>
                      <a:r>
                        <a:rPr lang="fr-FR" sz="1400" b="1" u="none" strike="noStrike" dirty="0">
                          <a:effectLst/>
                        </a:rPr>
                        <a:t>                         31 674,00 € </a:t>
                      </a:r>
                      <a:endParaRPr lang="fr-FR" sz="1400" b="1" i="0" u="none" strike="noStrike" dirty="0">
                        <a:solidFill>
                          <a:srgbClr val="000000"/>
                        </a:solidFill>
                        <a:effectLst/>
                        <a:latin typeface="Calibri" panose="020F0502020204030204" pitchFamily="34" charset="0"/>
                      </a:endParaRPr>
                    </a:p>
                  </a:txBody>
                  <a:tcPr marL="5233" marR="5233" marT="5233" marB="0" anchor="ctr"/>
                </a:tc>
                <a:tc>
                  <a:txBody>
                    <a:bodyPr/>
                    <a:lstStyle/>
                    <a:p>
                      <a:pPr algn="l" fontAlgn="b"/>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5233" marR="5233" marT="5233" marB="0" anchor="b"/>
                </a:tc>
                <a:tc>
                  <a:txBody>
                    <a:bodyPr/>
                    <a:lstStyle/>
                    <a:p>
                      <a:pPr algn="l" fontAlgn="b"/>
                      <a:r>
                        <a:rPr lang="fr-FR" sz="1400" b="1" u="none" strike="noStrike" dirty="0">
                          <a:effectLst/>
                        </a:rPr>
                        <a:t>                         31 674,00 € </a:t>
                      </a:r>
                      <a:endParaRPr lang="fr-FR" sz="1400" b="1" i="0" u="none" strike="noStrike" dirty="0">
                        <a:solidFill>
                          <a:srgbClr val="000000"/>
                        </a:solidFill>
                        <a:effectLst/>
                        <a:latin typeface="Calibri" panose="020F0502020204030204" pitchFamily="34" charset="0"/>
                      </a:endParaRPr>
                    </a:p>
                  </a:txBody>
                  <a:tcPr marL="5233" marR="5233" marT="5233" marB="0" anchor="b"/>
                </a:tc>
                <a:extLst>
                  <a:ext uri="{0D108BD9-81ED-4DB2-BD59-A6C34878D82A}">
                    <a16:rowId xmlns:a16="http://schemas.microsoft.com/office/drawing/2014/main" val="3087908827"/>
                  </a:ext>
                </a:extLst>
              </a:tr>
              <a:tr h="230668">
                <a:tc>
                  <a:txBody>
                    <a:bodyPr/>
                    <a:lstStyle/>
                    <a:p>
                      <a:pPr algn="ctr" fontAlgn="ctr"/>
                      <a:r>
                        <a:rPr lang="fr-FR" sz="1200" b="1" u="none" strike="noStrike">
                          <a:solidFill>
                            <a:schemeClr val="bg1"/>
                          </a:solidFill>
                          <a:effectLst/>
                        </a:rPr>
                        <a:t>041</a:t>
                      </a:r>
                      <a:endParaRPr lang="fr-FR" sz="12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solidFill>
                            <a:schemeClr val="bg1"/>
                          </a:solidFill>
                          <a:effectLst/>
                        </a:rPr>
                        <a:t>Opérations patrimoniales</a:t>
                      </a:r>
                      <a:endParaRPr lang="fr-FR" sz="1400" b="1" i="0"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l" fontAlgn="b"/>
                      <a:r>
                        <a:rPr lang="fr-FR" sz="1400" b="1" u="none" strike="noStrike">
                          <a:effectLst/>
                        </a:rPr>
                        <a:t>                      325 000,00 € </a:t>
                      </a:r>
                      <a:endParaRPr lang="fr-FR" sz="1400" b="1" i="0" u="none" strike="noStrike">
                        <a:solidFill>
                          <a:srgbClr val="000000"/>
                        </a:solidFill>
                        <a:effectLst/>
                        <a:latin typeface="Calibri" panose="020F0502020204030204" pitchFamily="34" charset="0"/>
                      </a:endParaRPr>
                    </a:p>
                  </a:txBody>
                  <a:tcPr marL="5233" marR="5233" marT="5233" marB="0" anchor="b"/>
                </a:tc>
                <a:tc>
                  <a:txBody>
                    <a:bodyPr/>
                    <a:lstStyle/>
                    <a:p>
                      <a:pPr algn="ctr" fontAlgn="ctr"/>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5233" marR="5233" marT="5233" marB="0" anchor="ctr"/>
                </a:tc>
                <a:tc>
                  <a:txBody>
                    <a:bodyPr/>
                    <a:lstStyle/>
                    <a:p>
                      <a:pPr algn="l" fontAlgn="b"/>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5233" marR="5233" marT="5233" marB="0" anchor="b"/>
                </a:tc>
                <a:tc>
                  <a:txBody>
                    <a:bodyPr/>
                    <a:lstStyle/>
                    <a:p>
                      <a:pPr algn="l" fontAlgn="b"/>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5233" marR="5233" marT="5233" marB="0" anchor="b"/>
                </a:tc>
                <a:extLst>
                  <a:ext uri="{0D108BD9-81ED-4DB2-BD59-A6C34878D82A}">
                    <a16:rowId xmlns:a16="http://schemas.microsoft.com/office/drawing/2014/main" val="1600038174"/>
                  </a:ext>
                </a:extLst>
              </a:tr>
              <a:tr h="365241">
                <a:tc>
                  <a:txBody>
                    <a:bodyPr/>
                    <a:lstStyle/>
                    <a:p>
                      <a:pPr algn="ctr" fontAlgn="ctr"/>
                      <a:r>
                        <a:rPr lang="fr-FR" sz="1400" b="1" u="none" strike="noStrike">
                          <a:solidFill>
                            <a:schemeClr val="bg1"/>
                          </a:solidFill>
                          <a:effectLst/>
                        </a:rPr>
                        <a:t> </a:t>
                      </a:r>
                      <a:endParaRPr lang="fr-FR" sz="1400" b="1" i="0" u="none" strike="noStrike">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ctr"/>
                      <a:r>
                        <a:rPr lang="fr-FR" sz="1400" b="1" u="none" strike="noStrike" dirty="0">
                          <a:solidFill>
                            <a:schemeClr val="bg1"/>
                          </a:solidFill>
                          <a:effectLst/>
                        </a:rPr>
                        <a:t>Sous-total dépenses d'ordre</a:t>
                      </a:r>
                      <a:endParaRPr lang="fr-FR" sz="1400" b="1" i="0" u="none" strike="noStrike" dirty="0">
                        <a:solidFill>
                          <a:schemeClr val="bg1"/>
                        </a:solidFill>
                        <a:effectLst/>
                        <a:latin typeface="Calibri" panose="020F0502020204030204" pitchFamily="34" charset="0"/>
                      </a:endParaRPr>
                    </a:p>
                  </a:txBody>
                  <a:tcPr marL="5233" marR="5233" marT="5233" marB="0" anchor="ctr">
                    <a:solidFill>
                      <a:schemeClr val="tx2">
                        <a:lumMod val="60000"/>
                        <a:lumOff val="40000"/>
                      </a:schemeClr>
                    </a:solidFill>
                  </a:tcPr>
                </a:tc>
                <a:tc>
                  <a:txBody>
                    <a:bodyPr/>
                    <a:lstStyle/>
                    <a:p>
                      <a:pPr algn="l" fontAlgn="b"/>
                      <a:r>
                        <a:rPr lang="fr-FR" sz="1400" b="1" u="none" strike="noStrike">
                          <a:solidFill>
                            <a:schemeClr val="bg1"/>
                          </a:solidFill>
                          <a:effectLst/>
                        </a:rPr>
                        <a:t>                      373 536,00 € </a:t>
                      </a:r>
                      <a:endParaRPr lang="fr-FR" sz="1400" b="1" i="0" u="none" strike="noStrike">
                        <a:solidFill>
                          <a:schemeClr val="bg1"/>
                        </a:solidFill>
                        <a:effectLst/>
                        <a:latin typeface="Calibri" panose="020F0502020204030204" pitchFamily="34" charset="0"/>
                      </a:endParaRPr>
                    </a:p>
                  </a:txBody>
                  <a:tcPr marL="5233" marR="5233" marT="5233" marB="0" anchor="b">
                    <a:solidFill>
                      <a:schemeClr val="tx2">
                        <a:lumMod val="60000"/>
                        <a:lumOff val="40000"/>
                      </a:schemeClr>
                    </a:solidFill>
                  </a:tcPr>
                </a:tc>
                <a:tc>
                  <a:txBody>
                    <a:bodyPr/>
                    <a:lstStyle/>
                    <a:p>
                      <a:pPr algn="l" fontAlgn="b"/>
                      <a:r>
                        <a:rPr lang="fr-FR" sz="1400" b="1" u="none" strike="noStrike">
                          <a:solidFill>
                            <a:schemeClr val="bg1"/>
                          </a:solidFill>
                          <a:effectLst/>
                        </a:rPr>
                        <a:t>                         31 674,00 € </a:t>
                      </a:r>
                      <a:endParaRPr lang="fr-FR" sz="1400" b="1" i="0" u="none" strike="noStrike">
                        <a:solidFill>
                          <a:schemeClr val="bg1"/>
                        </a:solidFill>
                        <a:effectLst/>
                        <a:latin typeface="Calibri" panose="020F0502020204030204" pitchFamily="34" charset="0"/>
                      </a:endParaRPr>
                    </a:p>
                  </a:txBody>
                  <a:tcPr marL="5233" marR="5233" marT="5233" marB="0" anchor="b">
                    <a:solidFill>
                      <a:schemeClr val="tx2">
                        <a:lumMod val="60000"/>
                        <a:lumOff val="40000"/>
                      </a:schemeClr>
                    </a:solidFill>
                  </a:tcPr>
                </a:tc>
                <a:tc>
                  <a:txBody>
                    <a:bodyPr/>
                    <a:lstStyle/>
                    <a:p>
                      <a:pPr algn="l" fontAlgn="b"/>
                      <a:r>
                        <a:rPr lang="fr-FR" sz="1400" b="1" u="none" strike="noStrike">
                          <a:solidFill>
                            <a:schemeClr val="bg1"/>
                          </a:solidFill>
                          <a:effectLst/>
                        </a:rPr>
                        <a:t> </a:t>
                      </a:r>
                      <a:endParaRPr lang="fr-FR" sz="1400" b="1" i="0" u="none" strike="noStrike">
                        <a:solidFill>
                          <a:schemeClr val="bg1"/>
                        </a:solidFill>
                        <a:effectLst/>
                        <a:latin typeface="Calibri" panose="020F0502020204030204" pitchFamily="34" charset="0"/>
                      </a:endParaRPr>
                    </a:p>
                  </a:txBody>
                  <a:tcPr marL="5233" marR="5233" marT="5233" marB="0" anchor="b">
                    <a:solidFill>
                      <a:schemeClr val="tx2">
                        <a:lumMod val="60000"/>
                        <a:lumOff val="40000"/>
                      </a:schemeClr>
                    </a:solidFill>
                  </a:tcPr>
                </a:tc>
                <a:tc>
                  <a:txBody>
                    <a:bodyPr/>
                    <a:lstStyle/>
                    <a:p>
                      <a:pPr algn="l" fontAlgn="b"/>
                      <a:r>
                        <a:rPr lang="fr-FR" sz="1400" b="1" u="none" strike="noStrike" dirty="0">
                          <a:solidFill>
                            <a:schemeClr val="bg1"/>
                          </a:solidFill>
                          <a:effectLst/>
                        </a:rPr>
                        <a:t>                         31 674,00 € </a:t>
                      </a:r>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tx2">
                        <a:lumMod val="60000"/>
                        <a:lumOff val="40000"/>
                      </a:schemeClr>
                    </a:solidFill>
                  </a:tcPr>
                </a:tc>
                <a:extLst>
                  <a:ext uri="{0D108BD9-81ED-4DB2-BD59-A6C34878D82A}">
                    <a16:rowId xmlns:a16="http://schemas.microsoft.com/office/drawing/2014/main" val="1347623138"/>
                  </a:ext>
                </a:extLst>
              </a:tr>
              <a:tr h="520142">
                <a:tc gridSpan="2">
                  <a:txBody>
                    <a:bodyPr/>
                    <a:lstStyle/>
                    <a:p>
                      <a:pPr algn="ctr" fontAlgn="ctr"/>
                      <a:r>
                        <a:rPr lang="fr-FR" sz="1400" b="1" u="none" strike="noStrike" dirty="0">
                          <a:solidFill>
                            <a:schemeClr val="bg1"/>
                          </a:solidFill>
                          <a:effectLst/>
                        </a:rPr>
                        <a:t>TOTAL</a:t>
                      </a:r>
                      <a:endParaRPr lang="fr-FR" sz="1400" b="1" i="0" u="none" strike="noStrike" dirty="0">
                        <a:solidFill>
                          <a:schemeClr val="bg1"/>
                        </a:solidFill>
                        <a:effectLst/>
                        <a:latin typeface="Calibri" panose="020F0502020204030204" pitchFamily="34" charset="0"/>
                      </a:endParaRPr>
                    </a:p>
                  </a:txBody>
                  <a:tcPr marL="5233" marR="5233" marT="5233" marB="0" anchor="ctr">
                    <a:solidFill>
                      <a:schemeClr val="tx2">
                        <a:lumMod val="60000"/>
                        <a:lumOff val="40000"/>
                      </a:schemeClr>
                    </a:solidFill>
                  </a:tcPr>
                </a:tc>
                <a:tc hMerge="1">
                  <a:txBody>
                    <a:bodyPr/>
                    <a:lstStyle/>
                    <a:p>
                      <a:endParaRPr lang="fr-FR"/>
                    </a:p>
                  </a:txBody>
                  <a:tcPr/>
                </a:tc>
                <a:tc>
                  <a:txBody>
                    <a:bodyPr/>
                    <a:lstStyle/>
                    <a:p>
                      <a:pPr algn="ctr" fontAlgn="b"/>
                      <a:r>
                        <a:rPr lang="fr-FR" sz="1400" b="1" u="none" strike="noStrike" dirty="0">
                          <a:solidFill>
                            <a:schemeClr val="bg1"/>
                          </a:solidFill>
                          <a:effectLst/>
                        </a:rPr>
                        <a:t>             20 238 486,47 €</a:t>
                      </a:r>
                    </a:p>
                  </a:txBody>
                  <a:tcPr marL="5233" marR="5233" marT="5233" marB="0" anchor="b">
                    <a:solidFill>
                      <a:schemeClr val="tx2">
                        <a:lumMod val="60000"/>
                        <a:lumOff val="40000"/>
                      </a:schemeClr>
                    </a:solidFill>
                  </a:tcPr>
                </a:tc>
                <a:tc>
                  <a:txBody>
                    <a:bodyPr/>
                    <a:lstStyle/>
                    <a:p>
                      <a:pPr algn="ctr" fontAlgn="b"/>
                      <a:r>
                        <a:rPr lang="fr-FR" sz="1400" b="1" u="none" strike="noStrike" dirty="0">
                          <a:solidFill>
                            <a:schemeClr val="bg1"/>
                          </a:solidFill>
                          <a:effectLst/>
                        </a:rPr>
                        <a:t>                  8 400 056,84 € </a:t>
                      </a:r>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tx2">
                        <a:lumMod val="60000"/>
                        <a:lumOff val="40000"/>
                      </a:schemeClr>
                    </a:solidFill>
                  </a:tcPr>
                </a:tc>
                <a:tc>
                  <a:txBody>
                    <a:bodyPr/>
                    <a:lstStyle/>
                    <a:p>
                      <a:pPr algn="ctr" fontAlgn="b"/>
                      <a:r>
                        <a:rPr lang="fr-FR" sz="1400" b="1" u="none" strike="noStrike" dirty="0">
                          <a:solidFill>
                            <a:schemeClr val="bg1"/>
                          </a:solidFill>
                          <a:effectLst/>
                        </a:rPr>
                        <a:t>               11 521 605,59 € </a:t>
                      </a:r>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tx2">
                        <a:lumMod val="60000"/>
                        <a:lumOff val="40000"/>
                      </a:schemeClr>
                    </a:solidFill>
                  </a:tcPr>
                </a:tc>
                <a:tc>
                  <a:txBody>
                    <a:bodyPr/>
                    <a:lstStyle/>
                    <a:p>
                      <a:pPr algn="ctr" fontAlgn="b"/>
                      <a:r>
                        <a:rPr lang="fr-FR" sz="1400" b="1" u="none" strike="noStrike" dirty="0">
                          <a:solidFill>
                            <a:schemeClr val="bg1"/>
                          </a:solidFill>
                          <a:effectLst/>
                        </a:rPr>
                        <a:t>               19 921 662,43 € </a:t>
                      </a:r>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tx2">
                        <a:lumMod val="60000"/>
                        <a:lumOff val="40000"/>
                      </a:schemeClr>
                    </a:solidFill>
                  </a:tcPr>
                </a:tc>
                <a:extLst>
                  <a:ext uri="{0D108BD9-81ED-4DB2-BD59-A6C34878D82A}">
                    <a16:rowId xmlns:a16="http://schemas.microsoft.com/office/drawing/2014/main" val="3171898971"/>
                  </a:ext>
                </a:extLst>
              </a:tr>
            </a:tbl>
          </a:graphicData>
        </a:graphic>
      </p:graphicFrame>
    </p:spTree>
    <p:extLst>
      <p:ext uri="{BB962C8B-B14F-4D97-AF65-F5344CB8AC3E}">
        <p14:creationId xmlns:p14="http://schemas.microsoft.com/office/powerpoint/2010/main" val="220220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arré corné 4">
            <a:extLst>
              <a:ext uri="{FF2B5EF4-FFF2-40B4-BE49-F238E27FC236}">
                <a16:creationId xmlns:a16="http://schemas.microsoft.com/office/drawing/2014/main" id="{EBF67706-885C-44AC-9B59-F8E352A1288F}"/>
              </a:ext>
            </a:extLst>
          </p:cNvPr>
          <p:cNvSpPr/>
          <p:nvPr/>
        </p:nvSpPr>
        <p:spPr>
          <a:xfrm>
            <a:off x="2574235" y="2236304"/>
            <a:ext cx="7523922" cy="164989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RECETTES DE FONCTIONNEMENT</a:t>
            </a:r>
          </a:p>
        </p:txBody>
      </p:sp>
    </p:spTree>
    <p:extLst>
      <p:ext uri="{BB962C8B-B14F-4D97-AF65-F5344CB8AC3E}">
        <p14:creationId xmlns:p14="http://schemas.microsoft.com/office/powerpoint/2010/main" val="697536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1389184" y="562707"/>
            <a:ext cx="9317801" cy="646331"/>
          </a:xfrm>
          <a:prstGeom prst="rect">
            <a:avLst/>
          </a:prstGeom>
          <a:noFill/>
        </p:spPr>
        <p:txBody>
          <a:bodyPr wrap="square" rtlCol="0">
            <a:spAutoFit/>
          </a:bodyPr>
          <a:lstStyle/>
          <a:p>
            <a:pPr algn="ctr"/>
            <a:endParaRPr lang="fr-FR" b="1" dirty="0"/>
          </a:p>
          <a:p>
            <a:pPr algn="ctr"/>
            <a:r>
              <a:rPr lang="fr-FR" b="1" dirty="0"/>
              <a:t>EVOLUTION DU REMBOURSEMENT DE LA DETTE</a:t>
            </a:r>
          </a:p>
        </p:txBody>
      </p:sp>
      <p:graphicFrame>
        <p:nvGraphicFramePr>
          <p:cNvPr id="4" name="Tableau 3">
            <a:extLst>
              <a:ext uri="{FF2B5EF4-FFF2-40B4-BE49-F238E27FC236}">
                <a16:creationId xmlns:a16="http://schemas.microsoft.com/office/drawing/2014/main" id="{9B29882D-6271-4BB6-BF7B-D0F760F0E60B}"/>
              </a:ext>
            </a:extLst>
          </p:cNvPr>
          <p:cNvGraphicFramePr>
            <a:graphicFrameLocks noGrp="1"/>
          </p:cNvGraphicFramePr>
          <p:nvPr>
            <p:extLst>
              <p:ext uri="{D42A27DB-BD31-4B8C-83A1-F6EECF244321}">
                <p14:modId xmlns:p14="http://schemas.microsoft.com/office/powerpoint/2010/main" val="3922510868"/>
              </p:ext>
            </p:extLst>
          </p:nvPr>
        </p:nvGraphicFramePr>
        <p:xfrm>
          <a:off x="924675" y="1304818"/>
          <a:ext cx="10346078" cy="3564894"/>
        </p:xfrm>
        <a:graphic>
          <a:graphicData uri="http://schemas.openxmlformats.org/drawingml/2006/table">
            <a:tbl>
              <a:tblPr>
                <a:tableStyleId>{5C22544A-7EE6-4342-B048-85BDC9FD1C3A}</a:tableStyleId>
              </a:tblPr>
              <a:tblGrid>
                <a:gridCol w="2079358">
                  <a:extLst>
                    <a:ext uri="{9D8B030D-6E8A-4147-A177-3AD203B41FA5}">
                      <a16:colId xmlns:a16="http://schemas.microsoft.com/office/drawing/2014/main" val="446088952"/>
                    </a:ext>
                  </a:extLst>
                </a:gridCol>
                <a:gridCol w="1851137">
                  <a:extLst>
                    <a:ext uri="{9D8B030D-6E8A-4147-A177-3AD203B41FA5}">
                      <a16:colId xmlns:a16="http://schemas.microsoft.com/office/drawing/2014/main" val="3032980119"/>
                    </a:ext>
                  </a:extLst>
                </a:gridCol>
                <a:gridCol w="1851137">
                  <a:extLst>
                    <a:ext uri="{9D8B030D-6E8A-4147-A177-3AD203B41FA5}">
                      <a16:colId xmlns:a16="http://schemas.microsoft.com/office/drawing/2014/main" val="1638401300"/>
                    </a:ext>
                  </a:extLst>
                </a:gridCol>
                <a:gridCol w="1521482">
                  <a:extLst>
                    <a:ext uri="{9D8B030D-6E8A-4147-A177-3AD203B41FA5}">
                      <a16:colId xmlns:a16="http://schemas.microsoft.com/office/drawing/2014/main" val="532339905"/>
                    </a:ext>
                  </a:extLst>
                </a:gridCol>
                <a:gridCol w="1521482">
                  <a:extLst>
                    <a:ext uri="{9D8B030D-6E8A-4147-A177-3AD203B41FA5}">
                      <a16:colId xmlns:a16="http://schemas.microsoft.com/office/drawing/2014/main" val="3814093055"/>
                    </a:ext>
                  </a:extLst>
                </a:gridCol>
                <a:gridCol w="1521482">
                  <a:extLst>
                    <a:ext uri="{9D8B030D-6E8A-4147-A177-3AD203B41FA5}">
                      <a16:colId xmlns:a16="http://schemas.microsoft.com/office/drawing/2014/main" val="2499316015"/>
                    </a:ext>
                  </a:extLst>
                </a:gridCol>
              </a:tblGrid>
              <a:tr h="396540">
                <a:tc>
                  <a:txBody>
                    <a:bodyPr/>
                    <a:lstStyle/>
                    <a:p>
                      <a:pPr algn="l" fontAlgn="b"/>
                      <a:r>
                        <a:rPr lang="fr-FR" sz="1400" b="1" u="none" strike="noStrike" dirty="0">
                          <a:solidFill>
                            <a:schemeClr val="bg1"/>
                          </a:solidFill>
                          <a:effectLst/>
                        </a:rPr>
                        <a:t> </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b="1" u="none" strike="noStrike" dirty="0">
                          <a:solidFill>
                            <a:schemeClr val="bg1"/>
                          </a:solidFill>
                          <a:effectLst/>
                        </a:rPr>
                        <a:t>CA 2018</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b="1" u="none" strike="noStrike" dirty="0">
                          <a:solidFill>
                            <a:schemeClr val="bg1"/>
                          </a:solidFill>
                          <a:effectLst/>
                        </a:rPr>
                        <a:t>CA 2019</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b="1" u="none" strike="noStrike" dirty="0">
                          <a:solidFill>
                            <a:schemeClr val="bg1"/>
                          </a:solidFill>
                          <a:effectLst/>
                        </a:rPr>
                        <a:t>CA 2020</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b="1" u="none" strike="noStrike" dirty="0">
                          <a:solidFill>
                            <a:schemeClr val="bg1"/>
                          </a:solidFill>
                          <a:effectLst/>
                        </a:rPr>
                        <a:t>CA 2021</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fr-FR" sz="1400" b="1" u="none" strike="noStrike" dirty="0">
                          <a:solidFill>
                            <a:schemeClr val="bg1"/>
                          </a:solidFill>
                          <a:effectLst/>
                        </a:rPr>
                        <a:t>BP 2022</a:t>
                      </a:r>
                      <a:endParaRPr lang="fr-FR"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extLst>
                  <a:ext uri="{0D108BD9-81ED-4DB2-BD59-A6C34878D82A}">
                    <a16:rowId xmlns:a16="http://schemas.microsoft.com/office/drawing/2014/main" val="2918389064"/>
                  </a:ext>
                </a:extLst>
              </a:tr>
              <a:tr h="1056118">
                <a:tc>
                  <a:txBody>
                    <a:bodyPr/>
                    <a:lstStyle/>
                    <a:p>
                      <a:pPr algn="ctr" fontAlgn="ctr"/>
                      <a:r>
                        <a:rPr lang="fr-FR" sz="1400" b="1" u="none" strike="noStrike" dirty="0">
                          <a:solidFill>
                            <a:schemeClr val="bg1"/>
                          </a:solidFill>
                          <a:effectLst/>
                        </a:rPr>
                        <a:t>Intérêts (fonctionnement)</a:t>
                      </a:r>
                      <a:endParaRPr lang="fr-FR" sz="14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fr-FR" sz="1400" b="1" u="none" strike="noStrike" dirty="0">
                          <a:effectLst/>
                        </a:rPr>
                        <a:t>           257 496 €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           260 818 €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     250 661 €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     228 486 €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     210 000 € </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24850698"/>
                  </a:ext>
                </a:extLst>
              </a:tr>
              <a:tr h="1056118">
                <a:tc>
                  <a:txBody>
                    <a:bodyPr/>
                    <a:lstStyle/>
                    <a:p>
                      <a:pPr algn="ctr" fontAlgn="ctr"/>
                      <a:r>
                        <a:rPr lang="fr-FR" sz="1400" b="1" u="none" strike="noStrike" dirty="0" err="1">
                          <a:solidFill>
                            <a:schemeClr val="bg1"/>
                          </a:solidFill>
                          <a:effectLst/>
                        </a:rPr>
                        <a:t>Rbt</a:t>
                      </a:r>
                      <a:r>
                        <a:rPr lang="fr-FR" sz="1400" b="1" u="none" strike="noStrike" dirty="0">
                          <a:solidFill>
                            <a:schemeClr val="bg1"/>
                          </a:solidFill>
                          <a:effectLst/>
                        </a:rPr>
                        <a:t> du capital (Investissement)</a:t>
                      </a:r>
                      <a:endParaRPr lang="fr-FR" sz="14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fr-FR" sz="1400" b="1" u="none" strike="noStrike">
                          <a:effectLst/>
                        </a:rPr>
                        <a:t>        1 611 598 €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        1 743 340 €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  1 707 286 €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  1 700 521 €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  1 835 453 € </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10065342"/>
                  </a:ext>
                </a:extLst>
              </a:tr>
              <a:tr h="1056118">
                <a:tc>
                  <a:txBody>
                    <a:bodyPr/>
                    <a:lstStyle/>
                    <a:p>
                      <a:pPr algn="ctr" fontAlgn="ctr"/>
                      <a:r>
                        <a:rPr lang="fr-FR" sz="1400" b="1" u="none" strike="noStrike" dirty="0">
                          <a:solidFill>
                            <a:schemeClr val="bg1"/>
                          </a:solidFill>
                          <a:effectLst/>
                        </a:rPr>
                        <a:t>Annuité </a:t>
                      </a:r>
                      <a:endParaRPr lang="fr-FR" sz="14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fr-FR" sz="1400" b="1" u="none" strike="noStrike">
                          <a:effectLst/>
                        </a:rPr>
                        <a:t>        1 869 094 €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        2 004 158 €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  1 957 947 €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  1 929 007 €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  2 045 453 € </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9241365"/>
                  </a:ext>
                </a:extLst>
              </a:tr>
            </a:tbl>
          </a:graphicData>
        </a:graphic>
      </p:graphicFrame>
    </p:spTree>
    <p:extLst>
      <p:ext uri="{BB962C8B-B14F-4D97-AF65-F5344CB8AC3E}">
        <p14:creationId xmlns:p14="http://schemas.microsoft.com/office/powerpoint/2010/main" val="1945265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1109706" y="0"/>
            <a:ext cx="10086378" cy="923330"/>
          </a:xfrm>
          <a:prstGeom prst="rect">
            <a:avLst/>
          </a:prstGeom>
          <a:noFill/>
        </p:spPr>
        <p:txBody>
          <a:bodyPr wrap="square" rtlCol="0">
            <a:spAutoFit/>
          </a:bodyPr>
          <a:lstStyle/>
          <a:p>
            <a:pPr algn="ctr"/>
            <a:endParaRPr lang="fr-FR" b="1" dirty="0"/>
          </a:p>
          <a:p>
            <a:pPr algn="ctr"/>
            <a:r>
              <a:rPr lang="fr-FR" b="1" dirty="0"/>
              <a:t>DEPENSES  D’INVESTISSEMENT</a:t>
            </a:r>
          </a:p>
          <a:p>
            <a:pPr algn="ctr"/>
            <a:r>
              <a:rPr lang="fr-FR" b="1" dirty="0"/>
              <a:t>OPERATIONS D’EQUIPEMENT</a:t>
            </a:r>
          </a:p>
        </p:txBody>
      </p:sp>
      <p:graphicFrame>
        <p:nvGraphicFramePr>
          <p:cNvPr id="3" name="Tableau 2">
            <a:extLst>
              <a:ext uri="{FF2B5EF4-FFF2-40B4-BE49-F238E27FC236}">
                <a16:creationId xmlns:a16="http://schemas.microsoft.com/office/drawing/2014/main" id="{CAD6112E-4D67-DA49-97EB-10B81BE8678A}"/>
              </a:ext>
            </a:extLst>
          </p:cNvPr>
          <p:cNvGraphicFramePr>
            <a:graphicFrameLocks noGrp="1"/>
          </p:cNvGraphicFramePr>
          <p:nvPr>
            <p:extLst>
              <p:ext uri="{D42A27DB-BD31-4B8C-83A1-F6EECF244321}">
                <p14:modId xmlns:p14="http://schemas.microsoft.com/office/powerpoint/2010/main" val="3161175031"/>
              </p:ext>
            </p:extLst>
          </p:nvPr>
        </p:nvGraphicFramePr>
        <p:xfrm>
          <a:off x="657546" y="1103544"/>
          <a:ext cx="10737287" cy="4352067"/>
        </p:xfrm>
        <a:graphic>
          <a:graphicData uri="http://schemas.openxmlformats.org/drawingml/2006/table">
            <a:tbl>
              <a:tblPr>
                <a:tableStyleId>{5C22544A-7EE6-4342-B048-85BDC9FD1C3A}</a:tableStyleId>
              </a:tblPr>
              <a:tblGrid>
                <a:gridCol w="2786371">
                  <a:extLst>
                    <a:ext uri="{9D8B030D-6E8A-4147-A177-3AD203B41FA5}">
                      <a16:colId xmlns:a16="http://schemas.microsoft.com/office/drawing/2014/main" val="1642487566"/>
                    </a:ext>
                  </a:extLst>
                </a:gridCol>
                <a:gridCol w="1987729">
                  <a:extLst>
                    <a:ext uri="{9D8B030D-6E8A-4147-A177-3AD203B41FA5}">
                      <a16:colId xmlns:a16="http://schemas.microsoft.com/office/drawing/2014/main" val="2635360868"/>
                    </a:ext>
                  </a:extLst>
                </a:gridCol>
                <a:gridCol w="1987729">
                  <a:extLst>
                    <a:ext uri="{9D8B030D-6E8A-4147-A177-3AD203B41FA5}">
                      <a16:colId xmlns:a16="http://schemas.microsoft.com/office/drawing/2014/main" val="1312871494"/>
                    </a:ext>
                  </a:extLst>
                </a:gridCol>
                <a:gridCol w="1987729">
                  <a:extLst>
                    <a:ext uri="{9D8B030D-6E8A-4147-A177-3AD203B41FA5}">
                      <a16:colId xmlns:a16="http://schemas.microsoft.com/office/drawing/2014/main" val="1090543985"/>
                    </a:ext>
                  </a:extLst>
                </a:gridCol>
                <a:gridCol w="1987729">
                  <a:extLst>
                    <a:ext uri="{9D8B030D-6E8A-4147-A177-3AD203B41FA5}">
                      <a16:colId xmlns:a16="http://schemas.microsoft.com/office/drawing/2014/main" val="3793445562"/>
                    </a:ext>
                  </a:extLst>
                </a:gridCol>
              </a:tblGrid>
              <a:tr h="804405">
                <a:tc>
                  <a:txBody>
                    <a:bodyPr/>
                    <a:lstStyle/>
                    <a:p>
                      <a:pPr algn="ctr" fontAlgn="b"/>
                      <a:endParaRPr lang="fr-FR" sz="1400" b="1" i="0" u="none" strike="noStrike" dirty="0">
                        <a:solidFill>
                          <a:schemeClr val="bg1"/>
                        </a:solidFill>
                        <a:effectLst/>
                        <a:latin typeface="+mn-lt"/>
                      </a:endParaRPr>
                    </a:p>
                  </a:txBody>
                  <a:tcPr marL="5233" marR="5233" marT="5233" marB="0" anchor="b">
                    <a:solidFill>
                      <a:schemeClr val="accent1"/>
                    </a:solidFill>
                  </a:tcPr>
                </a:tc>
                <a:tc>
                  <a:txBody>
                    <a:bodyPr/>
                    <a:lstStyle/>
                    <a:p>
                      <a:pPr algn="ctr" fontAlgn="b"/>
                      <a:endParaRPr lang="fr-FR" sz="1400" b="1" u="none" strike="noStrike" dirty="0">
                        <a:solidFill>
                          <a:schemeClr val="bg1"/>
                        </a:solidFill>
                        <a:effectLst/>
                      </a:endParaRPr>
                    </a:p>
                    <a:p>
                      <a:pPr algn="ctr" fontAlgn="b"/>
                      <a:r>
                        <a:rPr lang="fr-FR" sz="1400" b="1" u="none" strike="noStrike" dirty="0">
                          <a:solidFill>
                            <a:schemeClr val="bg1"/>
                          </a:solidFill>
                          <a:effectLst/>
                        </a:rPr>
                        <a:t>BP + BS + Reports</a:t>
                      </a:r>
                      <a:br>
                        <a:rPr lang="fr-FR" sz="1400" b="1" u="none" strike="noStrike" dirty="0">
                          <a:solidFill>
                            <a:schemeClr val="bg1"/>
                          </a:solidFill>
                          <a:effectLst/>
                        </a:rPr>
                      </a:br>
                      <a:r>
                        <a:rPr lang="fr-FR" sz="1400" b="1" u="none" strike="noStrike" dirty="0">
                          <a:solidFill>
                            <a:schemeClr val="bg1"/>
                          </a:solidFill>
                          <a:effectLst/>
                        </a:rPr>
                        <a:t>2021</a:t>
                      </a:r>
                    </a:p>
                    <a:p>
                      <a:pPr algn="ctr" fontAlgn="b"/>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accent1"/>
                    </a:solidFill>
                  </a:tcPr>
                </a:tc>
                <a:tc>
                  <a:txBody>
                    <a:bodyPr/>
                    <a:lstStyle/>
                    <a:p>
                      <a:pPr algn="ctr" fontAlgn="ctr"/>
                      <a:r>
                        <a:rPr lang="fr-FR" sz="1400" b="1" u="none" strike="noStrike" dirty="0">
                          <a:solidFill>
                            <a:schemeClr val="bg1"/>
                          </a:solidFill>
                          <a:effectLst/>
                        </a:rPr>
                        <a:t>BP 2022 </a:t>
                      </a:r>
                      <a:endParaRPr lang="fr-FR" sz="1400" b="1" i="0" u="none" strike="noStrike" dirty="0">
                        <a:solidFill>
                          <a:schemeClr val="bg1"/>
                        </a:solidFill>
                        <a:effectLst/>
                        <a:latin typeface="Calibri" panose="020F0502020204030204" pitchFamily="34" charset="0"/>
                      </a:endParaRPr>
                    </a:p>
                  </a:txBody>
                  <a:tcPr marL="5233" marR="5233" marT="5233" marB="0" anchor="ctr">
                    <a:solidFill>
                      <a:schemeClr val="accent1"/>
                    </a:solidFill>
                  </a:tcPr>
                </a:tc>
                <a:tc>
                  <a:txBody>
                    <a:bodyPr/>
                    <a:lstStyle/>
                    <a:p>
                      <a:pPr algn="ctr" fontAlgn="b"/>
                      <a:r>
                        <a:rPr lang="fr-FR" sz="1400" b="1" u="none" strike="noStrike" dirty="0">
                          <a:solidFill>
                            <a:schemeClr val="bg1"/>
                          </a:solidFill>
                          <a:effectLst/>
                        </a:rPr>
                        <a:t>Reports 2021 sur 2022</a:t>
                      </a:r>
                    </a:p>
                    <a:p>
                      <a:pPr algn="ctr" fontAlgn="b"/>
                      <a:endParaRPr lang="fr-FR" sz="1400" b="1" u="none" strike="noStrike" dirty="0">
                        <a:solidFill>
                          <a:schemeClr val="bg1"/>
                        </a:solidFill>
                        <a:effectLst/>
                      </a:endParaRPr>
                    </a:p>
                    <a:p>
                      <a:pPr algn="ctr" fontAlgn="b"/>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accent1"/>
                    </a:solidFill>
                  </a:tcPr>
                </a:tc>
                <a:tc>
                  <a:txBody>
                    <a:bodyPr/>
                    <a:lstStyle/>
                    <a:p>
                      <a:pPr algn="ctr" fontAlgn="b"/>
                      <a:r>
                        <a:rPr lang="fr-FR" sz="1400" b="1" u="none" strike="noStrike" dirty="0">
                          <a:solidFill>
                            <a:schemeClr val="bg1"/>
                          </a:solidFill>
                          <a:effectLst/>
                        </a:rPr>
                        <a:t>BP 2022 Reports inclus</a:t>
                      </a:r>
                    </a:p>
                    <a:p>
                      <a:pPr algn="ctr" fontAlgn="b"/>
                      <a:endParaRPr lang="fr-FR" sz="1400" b="1" u="none" strike="noStrike" dirty="0">
                        <a:solidFill>
                          <a:schemeClr val="bg1"/>
                        </a:solidFill>
                        <a:effectLst/>
                      </a:endParaRPr>
                    </a:p>
                    <a:p>
                      <a:pPr algn="ctr" fontAlgn="b"/>
                      <a:endParaRPr lang="fr-FR" sz="1400" b="1" i="0" u="none" strike="noStrike" dirty="0">
                        <a:solidFill>
                          <a:schemeClr val="bg1"/>
                        </a:solidFill>
                        <a:effectLst/>
                        <a:latin typeface="Calibri" panose="020F0502020204030204" pitchFamily="34" charset="0"/>
                      </a:endParaRPr>
                    </a:p>
                  </a:txBody>
                  <a:tcPr marL="5233" marR="5233" marT="5233" marB="0" anchor="b">
                    <a:solidFill>
                      <a:schemeClr val="accent1"/>
                    </a:solidFill>
                  </a:tcPr>
                </a:tc>
                <a:extLst>
                  <a:ext uri="{0D108BD9-81ED-4DB2-BD59-A6C34878D82A}">
                    <a16:rowId xmlns:a16="http://schemas.microsoft.com/office/drawing/2014/main" val="420241219"/>
                  </a:ext>
                </a:extLst>
              </a:tr>
              <a:tr h="690882">
                <a:tc>
                  <a:txBody>
                    <a:bodyPr/>
                    <a:lstStyle/>
                    <a:p>
                      <a:pPr algn="ctr" fontAlgn="ctr"/>
                      <a:r>
                        <a:rPr lang="fr-FR" sz="1400" b="1" u="none" strike="noStrike" dirty="0">
                          <a:solidFill>
                            <a:schemeClr val="bg1"/>
                          </a:solidFill>
                          <a:effectLst/>
                          <a:latin typeface="+mn-lt"/>
                        </a:rPr>
                        <a:t>1010 - Restaurant David Régnier / Paul Fort</a:t>
                      </a:r>
                      <a:endParaRPr lang="fr-FR" sz="1400" b="1" i="1" u="none" strike="noStrike" dirty="0">
                        <a:solidFill>
                          <a:schemeClr val="bg1"/>
                        </a:solidFill>
                        <a:effectLst/>
                        <a:latin typeface="+mn-lt"/>
                      </a:endParaRPr>
                    </a:p>
                  </a:txBody>
                  <a:tcPr marL="5233" marR="5233" marT="5233" marB="0" anchor="ctr">
                    <a:solidFill>
                      <a:schemeClr val="accent1"/>
                    </a:solidFill>
                  </a:tcPr>
                </a:tc>
                <a:tc>
                  <a:txBody>
                    <a:bodyPr/>
                    <a:lstStyle/>
                    <a:p>
                      <a:pPr algn="ctr" fontAlgn="ctr"/>
                      <a:r>
                        <a:rPr lang="fr-FR" sz="1400" u="none" strike="noStrike" dirty="0">
                          <a:effectLst/>
                        </a:rPr>
                        <a:t>                  1 825 120,06 €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257 691,10 €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257 691,10 € </a:t>
                      </a:r>
                      <a:endParaRPr lang="fr-FR" sz="1400" b="0" i="0" u="none" strike="noStrike" dirty="0">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3981300530"/>
                  </a:ext>
                </a:extLst>
              </a:tr>
              <a:tr h="350314">
                <a:tc>
                  <a:txBody>
                    <a:bodyPr/>
                    <a:lstStyle/>
                    <a:p>
                      <a:pPr algn="ctr" fontAlgn="ctr"/>
                      <a:r>
                        <a:rPr lang="fr-FR" sz="1400" b="1" u="none" strike="noStrike" dirty="0">
                          <a:solidFill>
                            <a:schemeClr val="bg1"/>
                          </a:solidFill>
                          <a:effectLst/>
                          <a:latin typeface="+mn-lt"/>
                        </a:rPr>
                        <a:t>1011 - Eglise</a:t>
                      </a:r>
                      <a:endParaRPr lang="fr-FR" sz="1400" b="1" i="1" u="none" strike="noStrike" dirty="0">
                        <a:solidFill>
                          <a:schemeClr val="bg1"/>
                        </a:solidFill>
                        <a:effectLst/>
                        <a:latin typeface="+mn-lt"/>
                      </a:endParaRPr>
                    </a:p>
                  </a:txBody>
                  <a:tcPr marL="5233" marR="5233" marT="5233" marB="0" anchor="ctr">
                    <a:solidFill>
                      <a:schemeClr val="accent1"/>
                    </a:solidFill>
                  </a:tcPr>
                </a:tc>
                <a:tc>
                  <a:txBody>
                    <a:bodyPr/>
                    <a:lstStyle/>
                    <a:p>
                      <a:pPr algn="ctr" fontAlgn="ctr"/>
                      <a:r>
                        <a:rPr lang="fr-FR" sz="1400" u="none" strike="noStrike" dirty="0">
                          <a:effectLst/>
                        </a:rPr>
                        <a:t>                         24 830,82 €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2976058805"/>
                  </a:ext>
                </a:extLst>
              </a:tr>
              <a:tr h="350314">
                <a:tc>
                  <a:txBody>
                    <a:bodyPr/>
                    <a:lstStyle/>
                    <a:p>
                      <a:pPr algn="ctr" fontAlgn="ctr"/>
                      <a:r>
                        <a:rPr lang="fr-FR" sz="1400" b="1" u="none" strike="noStrike" dirty="0">
                          <a:solidFill>
                            <a:schemeClr val="bg1"/>
                          </a:solidFill>
                          <a:effectLst/>
                          <a:latin typeface="+mn-lt"/>
                        </a:rPr>
                        <a:t>1012 - Malraux</a:t>
                      </a:r>
                      <a:endParaRPr lang="fr-FR" sz="1400" b="1" i="1" u="none" strike="noStrike" dirty="0">
                        <a:solidFill>
                          <a:schemeClr val="bg1"/>
                        </a:solidFill>
                        <a:effectLst/>
                        <a:latin typeface="+mn-lt"/>
                      </a:endParaRPr>
                    </a:p>
                  </a:txBody>
                  <a:tcPr marL="5233" marR="5233" marT="5233" marB="0" anchor="ctr">
                    <a:solidFill>
                      <a:schemeClr val="accent1"/>
                    </a:solidFill>
                  </a:tcPr>
                </a:tc>
                <a:tc>
                  <a:txBody>
                    <a:bodyPr/>
                    <a:lstStyle/>
                    <a:p>
                      <a:pPr algn="ctr" fontAlgn="ctr"/>
                      <a:r>
                        <a:rPr lang="fr-FR" sz="1400" u="none" strike="noStrike" dirty="0">
                          <a:effectLst/>
                        </a:rPr>
                        <a:t>                  6 202 692,13 €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a:effectLst/>
                        </a:rPr>
                        <a:t>                  1 200 000,00 € </a:t>
                      </a:r>
                      <a:endParaRPr lang="fr-FR" sz="1400" b="0"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6 081 408,25 €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7 281 408,25 € </a:t>
                      </a:r>
                      <a:endParaRPr lang="fr-FR" sz="1400" b="0" i="0" u="none" strike="noStrike" dirty="0">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3238756168"/>
                  </a:ext>
                </a:extLst>
              </a:tr>
              <a:tr h="350314">
                <a:tc>
                  <a:txBody>
                    <a:bodyPr/>
                    <a:lstStyle/>
                    <a:p>
                      <a:pPr algn="ctr" fontAlgn="ctr"/>
                      <a:r>
                        <a:rPr lang="fr-FR" sz="1400" b="1" u="none" strike="noStrike" dirty="0">
                          <a:solidFill>
                            <a:schemeClr val="bg1"/>
                          </a:solidFill>
                          <a:effectLst/>
                          <a:latin typeface="+mn-lt"/>
                        </a:rPr>
                        <a:t>1013 - Foch Pistes cyclables</a:t>
                      </a:r>
                      <a:endParaRPr lang="fr-FR" sz="1400" b="1" i="1" u="none" strike="noStrike" dirty="0">
                        <a:solidFill>
                          <a:schemeClr val="bg1"/>
                        </a:solidFill>
                        <a:effectLst/>
                        <a:latin typeface="+mn-lt"/>
                      </a:endParaRPr>
                    </a:p>
                  </a:txBody>
                  <a:tcPr marL="5233" marR="5233" marT="5233" marB="0" anchor="ctr">
                    <a:solidFill>
                      <a:schemeClr val="accent1"/>
                    </a:solidFill>
                  </a:tcPr>
                </a:tc>
                <a:tc>
                  <a:txBody>
                    <a:bodyPr/>
                    <a:lstStyle/>
                    <a:p>
                      <a:pPr algn="ctr" fontAlgn="ctr"/>
                      <a:r>
                        <a:rPr lang="fr-FR" sz="1400" u="none" strike="noStrike" dirty="0">
                          <a:effectLst/>
                        </a:rPr>
                        <a:t>                  1 010 000,00 €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440 000,00 €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683 958,20 €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1 123 958,20 € </a:t>
                      </a:r>
                      <a:endParaRPr lang="fr-FR" sz="1400" b="0" i="0" u="none" strike="noStrike" dirty="0">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2484497659"/>
                  </a:ext>
                </a:extLst>
              </a:tr>
              <a:tr h="350314">
                <a:tc>
                  <a:txBody>
                    <a:bodyPr/>
                    <a:lstStyle/>
                    <a:p>
                      <a:pPr algn="ctr" fontAlgn="ctr"/>
                      <a:r>
                        <a:rPr lang="fr-FR" sz="1400" b="1" u="none" strike="noStrike" dirty="0">
                          <a:solidFill>
                            <a:schemeClr val="bg1"/>
                          </a:solidFill>
                          <a:effectLst/>
                          <a:latin typeface="+mn-lt"/>
                        </a:rPr>
                        <a:t>1014 - Pierre Brossolette</a:t>
                      </a:r>
                      <a:endParaRPr lang="fr-FR" sz="1400" b="1" i="1" u="none" strike="noStrike" dirty="0">
                        <a:solidFill>
                          <a:schemeClr val="bg1"/>
                        </a:solidFill>
                        <a:effectLst/>
                        <a:latin typeface="+mn-lt"/>
                      </a:endParaRPr>
                    </a:p>
                  </a:txBody>
                  <a:tcPr marL="5233" marR="5233" marT="5233" marB="0" anchor="ctr">
                    <a:solidFill>
                      <a:schemeClr val="accent1"/>
                    </a:solidFill>
                  </a:tcPr>
                </a:tc>
                <a:tc>
                  <a:txBody>
                    <a:bodyPr/>
                    <a:lstStyle/>
                    <a:p>
                      <a:pPr algn="ctr" fontAlgn="ctr"/>
                      <a:r>
                        <a:rPr lang="fr-FR" sz="1400" u="none" strike="noStrike">
                          <a:effectLst/>
                        </a:rPr>
                        <a:t>                  1 099 006,58 € </a:t>
                      </a:r>
                      <a:endParaRPr lang="fr-FR" sz="1400" b="0"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308 167,13 €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308 167,13 € </a:t>
                      </a:r>
                      <a:endParaRPr lang="fr-FR" sz="1400" b="0" i="0" u="none" strike="noStrike" dirty="0">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2737674284"/>
                  </a:ext>
                </a:extLst>
              </a:tr>
              <a:tr h="350314">
                <a:tc>
                  <a:txBody>
                    <a:bodyPr/>
                    <a:lstStyle/>
                    <a:p>
                      <a:pPr algn="ctr" fontAlgn="ctr"/>
                      <a:r>
                        <a:rPr lang="fr-FR" sz="1400" b="1" u="none" strike="noStrike" dirty="0">
                          <a:solidFill>
                            <a:schemeClr val="bg1"/>
                          </a:solidFill>
                          <a:effectLst/>
                          <a:latin typeface="+mn-lt"/>
                        </a:rPr>
                        <a:t>1015 - Bois Loriot</a:t>
                      </a:r>
                      <a:endParaRPr lang="fr-FR" sz="1400" b="1" i="1" u="none" strike="noStrike" dirty="0">
                        <a:solidFill>
                          <a:schemeClr val="bg1"/>
                        </a:solidFill>
                        <a:effectLst/>
                        <a:latin typeface="+mn-lt"/>
                      </a:endParaRPr>
                    </a:p>
                  </a:txBody>
                  <a:tcPr marL="5233" marR="5233" marT="5233" marB="0" anchor="ctr">
                    <a:solidFill>
                      <a:schemeClr val="accent1"/>
                    </a:solidFill>
                  </a:tcPr>
                </a:tc>
                <a:tc>
                  <a:txBody>
                    <a:bodyPr/>
                    <a:lstStyle/>
                    <a:p>
                      <a:pPr algn="ctr" fontAlgn="ctr"/>
                      <a:r>
                        <a:rPr lang="fr-FR" sz="1400" u="none" strike="noStrike">
                          <a:effectLst/>
                        </a:rPr>
                        <a:t>                  1 070 720,00 € </a:t>
                      </a:r>
                      <a:endParaRPr lang="fr-FR" sz="1400" b="0"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444 026,74 €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444 026,74 € </a:t>
                      </a:r>
                      <a:endParaRPr lang="fr-FR" sz="1400" b="0" i="0" u="none" strike="noStrike" dirty="0">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3643687625"/>
                  </a:ext>
                </a:extLst>
              </a:tr>
              <a:tr h="350314">
                <a:tc>
                  <a:txBody>
                    <a:bodyPr/>
                    <a:lstStyle/>
                    <a:p>
                      <a:pPr algn="ctr" fontAlgn="ctr"/>
                      <a:r>
                        <a:rPr lang="fr-FR" sz="1400" b="1" u="none" strike="noStrike" dirty="0">
                          <a:solidFill>
                            <a:schemeClr val="bg1"/>
                          </a:solidFill>
                          <a:effectLst/>
                          <a:latin typeface="+mn-lt"/>
                        </a:rPr>
                        <a:t>1016 - Maison médicale</a:t>
                      </a:r>
                      <a:endParaRPr lang="fr-FR" sz="1400" b="1" i="1" u="none" strike="noStrike" dirty="0">
                        <a:solidFill>
                          <a:schemeClr val="bg1"/>
                        </a:solidFill>
                        <a:effectLst/>
                        <a:latin typeface="+mn-lt"/>
                      </a:endParaRPr>
                    </a:p>
                  </a:txBody>
                  <a:tcPr marL="5233" marR="5233" marT="5233" marB="0" anchor="ctr">
                    <a:solidFill>
                      <a:schemeClr val="accent1"/>
                    </a:solidFill>
                  </a:tcPr>
                </a:tc>
                <a:tc>
                  <a:txBody>
                    <a:bodyPr/>
                    <a:lstStyle/>
                    <a:p>
                      <a:pPr algn="l" fontAlgn="b"/>
                      <a:r>
                        <a:rPr lang="fr-FR" sz="1400" u="none" strike="noStrike">
                          <a:effectLst/>
                        </a:rPr>
                        <a:t>                  1 293 134,00 € </a:t>
                      </a:r>
                      <a:endParaRPr lang="fr-FR" sz="1400" b="0" i="0" u="none" strike="noStrike">
                        <a:solidFill>
                          <a:srgbClr val="000000"/>
                        </a:solidFill>
                        <a:effectLst/>
                        <a:latin typeface="Calibri" panose="020F0502020204030204" pitchFamily="34" charset="0"/>
                      </a:endParaRPr>
                    </a:p>
                  </a:txBody>
                  <a:tcPr marL="5233" marR="5233" marT="5233" marB="0" anchor="b"/>
                </a:tc>
                <a:tc>
                  <a:txBody>
                    <a:bodyPr/>
                    <a:lstStyle/>
                    <a:p>
                      <a:pPr algn="ctr" fontAlgn="ctr"/>
                      <a:r>
                        <a:rPr lang="fr-FR" sz="1400" u="none" strike="noStrike" dirty="0">
                          <a:effectLst/>
                        </a:rPr>
                        <a:t>                      200 000,00 €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1 593 499,33 € </a:t>
                      </a:r>
                      <a:endParaRPr lang="fr-FR" sz="1400" b="0" i="0" u="none" strike="noStrike" dirty="0">
                        <a:solidFill>
                          <a:srgbClr val="000000"/>
                        </a:solidFill>
                        <a:effectLst/>
                        <a:latin typeface="Calibri" panose="020F0502020204030204" pitchFamily="34" charset="0"/>
                      </a:endParaRPr>
                    </a:p>
                  </a:txBody>
                  <a:tcPr marL="5233" marR="5233" marT="5233" marB="0" anchor="ctr"/>
                </a:tc>
                <a:tc>
                  <a:txBody>
                    <a:bodyPr/>
                    <a:lstStyle/>
                    <a:p>
                      <a:pPr algn="ctr" fontAlgn="ctr"/>
                      <a:r>
                        <a:rPr lang="fr-FR" sz="1400" u="none" strike="noStrike" dirty="0">
                          <a:effectLst/>
                        </a:rPr>
                        <a:t>                  1 793 499,33 € </a:t>
                      </a:r>
                      <a:endParaRPr lang="fr-FR" sz="1400" b="0" i="0" u="none" strike="noStrike" dirty="0">
                        <a:solidFill>
                          <a:srgbClr val="000000"/>
                        </a:solidFill>
                        <a:effectLst/>
                        <a:latin typeface="Calibri" panose="020F0502020204030204" pitchFamily="34" charset="0"/>
                      </a:endParaRPr>
                    </a:p>
                  </a:txBody>
                  <a:tcPr marL="5233" marR="5233" marT="5233" marB="0" anchor="ctr"/>
                </a:tc>
                <a:extLst>
                  <a:ext uri="{0D108BD9-81ED-4DB2-BD59-A6C34878D82A}">
                    <a16:rowId xmlns:a16="http://schemas.microsoft.com/office/drawing/2014/main" val="2414078299"/>
                  </a:ext>
                </a:extLst>
              </a:tr>
              <a:tr h="350314">
                <a:tc>
                  <a:txBody>
                    <a:bodyPr/>
                    <a:lstStyle/>
                    <a:p>
                      <a:pPr algn="ctr" fontAlgn="ctr"/>
                      <a:r>
                        <a:rPr lang="fr-FR" sz="1400" b="1" u="none" strike="noStrike" dirty="0">
                          <a:solidFill>
                            <a:schemeClr val="bg1"/>
                          </a:solidFill>
                          <a:effectLst/>
                          <a:latin typeface="+mn-lt"/>
                        </a:rPr>
                        <a:t>1017 - Robert Desnos</a:t>
                      </a:r>
                      <a:endParaRPr lang="fr-FR" sz="1400" b="1" i="1" u="none" strike="noStrike" dirty="0">
                        <a:solidFill>
                          <a:schemeClr val="bg1"/>
                        </a:solidFill>
                        <a:effectLst/>
                        <a:latin typeface="+mn-lt"/>
                      </a:endParaRPr>
                    </a:p>
                  </a:txBody>
                  <a:tcPr marL="5233" marR="5233" marT="5233" marB="0" anchor="ctr">
                    <a:solidFill>
                      <a:schemeClr val="accent1"/>
                    </a:solidFill>
                  </a:tcPr>
                </a:tc>
                <a:tc>
                  <a:txBody>
                    <a:bodyPr/>
                    <a:lstStyle/>
                    <a:p>
                      <a:pPr algn="l"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233" marR="5233" marT="5233" marB="0" anchor="b"/>
                </a:tc>
                <a:tc>
                  <a:txBody>
                    <a:bodyPr/>
                    <a:lstStyle/>
                    <a:p>
                      <a:pPr algn="ctr" fontAlgn="ctr"/>
                      <a:r>
                        <a:rPr lang="fr-FR" sz="1400" u="none" strike="noStrike">
                          <a:effectLst/>
                        </a:rPr>
                        <a:t>                      120 000,00 € </a:t>
                      </a:r>
                      <a:endParaRPr lang="fr-FR" sz="1400" b="0"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5233" marR="5233" marT="5233" marB="0" anchor="b"/>
                </a:tc>
                <a:tc>
                  <a:txBody>
                    <a:bodyPr/>
                    <a:lstStyle/>
                    <a:p>
                      <a:pPr algn="ctr" fontAlgn="b"/>
                      <a:r>
                        <a:rPr lang="fr-FR" sz="1400" u="none" strike="noStrike" dirty="0">
                          <a:effectLst/>
                        </a:rPr>
                        <a:t>                      120 000,00 € </a:t>
                      </a:r>
                      <a:endParaRPr lang="fr-FR" sz="1400" b="0" i="0" u="none" strike="noStrike" dirty="0">
                        <a:solidFill>
                          <a:srgbClr val="000000"/>
                        </a:solidFill>
                        <a:effectLst/>
                        <a:latin typeface="Calibri" panose="020F0502020204030204" pitchFamily="34" charset="0"/>
                      </a:endParaRPr>
                    </a:p>
                  </a:txBody>
                  <a:tcPr marL="5233" marR="5233" marT="5233" marB="0" anchor="b"/>
                </a:tc>
                <a:extLst>
                  <a:ext uri="{0D108BD9-81ED-4DB2-BD59-A6C34878D82A}">
                    <a16:rowId xmlns:a16="http://schemas.microsoft.com/office/drawing/2014/main" val="431711730"/>
                  </a:ext>
                </a:extLst>
              </a:tr>
              <a:tr h="350314">
                <a:tc>
                  <a:txBody>
                    <a:bodyPr/>
                    <a:lstStyle/>
                    <a:p>
                      <a:pPr algn="ctr" fontAlgn="ctr"/>
                      <a:r>
                        <a:rPr lang="fr-FR" sz="1400" b="1" u="none" strike="noStrike" dirty="0">
                          <a:solidFill>
                            <a:schemeClr val="bg1"/>
                          </a:solidFill>
                          <a:effectLst/>
                          <a:latin typeface="+mn-lt"/>
                        </a:rPr>
                        <a:t>1018 - Allée de la Belle Feuille</a:t>
                      </a:r>
                      <a:endParaRPr lang="fr-FR" sz="1400" b="1" i="1" u="none" strike="noStrike" dirty="0">
                        <a:solidFill>
                          <a:schemeClr val="bg1"/>
                        </a:solidFill>
                        <a:effectLst/>
                        <a:latin typeface="+mn-lt"/>
                      </a:endParaRPr>
                    </a:p>
                  </a:txBody>
                  <a:tcPr marL="5233" marR="5233" marT="5233" marB="0" anchor="ctr">
                    <a:solidFill>
                      <a:schemeClr val="accent1"/>
                    </a:solidFill>
                  </a:tcPr>
                </a:tc>
                <a:tc>
                  <a:txBody>
                    <a:bodyPr/>
                    <a:lstStyle/>
                    <a:p>
                      <a:pPr algn="l"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233" marR="5233" marT="5233" marB="0" anchor="b"/>
                </a:tc>
                <a:tc>
                  <a:txBody>
                    <a:bodyPr/>
                    <a:lstStyle/>
                    <a:p>
                      <a:pPr algn="ctr" fontAlgn="ctr"/>
                      <a:r>
                        <a:rPr lang="fr-FR" sz="1400" u="none" strike="noStrike">
                          <a:effectLst/>
                        </a:rPr>
                        <a:t>                      400 000,00 € </a:t>
                      </a:r>
                      <a:endParaRPr lang="fr-FR" sz="1400" b="0" i="0" u="none" strike="noStrike">
                        <a:solidFill>
                          <a:srgbClr val="000000"/>
                        </a:solidFill>
                        <a:effectLst/>
                        <a:latin typeface="Calibri" panose="020F0502020204030204" pitchFamily="34" charset="0"/>
                      </a:endParaRPr>
                    </a:p>
                  </a:txBody>
                  <a:tcPr marL="5233" marR="5233" marT="5233" marB="0" anchor="ctr"/>
                </a:tc>
                <a:tc>
                  <a:txBody>
                    <a:bodyPr/>
                    <a:lstStyle/>
                    <a:p>
                      <a:pPr algn="ctr"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5233" marR="5233" marT="5233" marB="0" anchor="b"/>
                </a:tc>
                <a:tc>
                  <a:txBody>
                    <a:bodyPr/>
                    <a:lstStyle/>
                    <a:p>
                      <a:pPr algn="ctr" fontAlgn="b"/>
                      <a:r>
                        <a:rPr lang="fr-FR" sz="1400" u="none" strike="noStrike" dirty="0">
                          <a:effectLst/>
                        </a:rPr>
                        <a:t>                      400 000,00 € </a:t>
                      </a:r>
                      <a:endParaRPr lang="fr-FR" sz="1400" b="0" i="0" u="none" strike="noStrike" dirty="0">
                        <a:solidFill>
                          <a:srgbClr val="000000"/>
                        </a:solidFill>
                        <a:effectLst/>
                        <a:latin typeface="Calibri" panose="020F0502020204030204" pitchFamily="34" charset="0"/>
                      </a:endParaRPr>
                    </a:p>
                  </a:txBody>
                  <a:tcPr marL="5233" marR="5233" marT="5233" marB="0" anchor="b"/>
                </a:tc>
                <a:extLst>
                  <a:ext uri="{0D108BD9-81ED-4DB2-BD59-A6C34878D82A}">
                    <a16:rowId xmlns:a16="http://schemas.microsoft.com/office/drawing/2014/main" val="3577154308"/>
                  </a:ext>
                </a:extLst>
              </a:tr>
            </a:tbl>
          </a:graphicData>
        </a:graphic>
      </p:graphicFrame>
    </p:spTree>
    <p:extLst>
      <p:ext uri="{BB962C8B-B14F-4D97-AF65-F5344CB8AC3E}">
        <p14:creationId xmlns:p14="http://schemas.microsoft.com/office/powerpoint/2010/main" val="4781671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1109706" y="0"/>
            <a:ext cx="10086378" cy="1107996"/>
          </a:xfrm>
          <a:prstGeom prst="rect">
            <a:avLst/>
          </a:prstGeom>
          <a:noFill/>
        </p:spPr>
        <p:txBody>
          <a:bodyPr wrap="square" rtlCol="0">
            <a:spAutoFit/>
          </a:bodyPr>
          <a:lstStyle/>
          <a:p>
            <a:pPr algn="ctr"/>
            <a:endParaRPr lang="fr-FR" b="1" dirty="0"/>
          </a:p>
          <a:p>
            <a:pPr algn="ctr"/>
            <a:r>
              <a:rPr lang="fr-FR" sz="2400" b="1" dirty="0"/>
              <a:t>NOUVEAUX INVESTISSEMENTS: 6,5M€</a:t>
            </a:r>
          </a:p>
          <a:p>
            <a:pPr algn="ctr"/>
            <a:r>
              <a:rPr lang="fr-FR" sz="2400" b="1" dirty="0"/>
              <a:t>DONT</a:t>
            </a:r>
          </a:p>
        </p:txBody>
      </p:sp>
      <p:sp>
        <p:nvSpPr>
          <p:cNvPr id="3" name="Rectangle : avec coin arrondi et coin rogné en haut 2">
            <a:extLst>
              <a:ext uri="{FF2B5EF4-FFF2-40B4-BE49-F238E27FC236}">
                <a16:creationId xmlns:a16="http://schemas.microsoft.com/office/drawing/2014/main" id="{2ABD442A-1E98-4F59-AD0D-48E04B35F127}"/>
              </a:ext>
            </a:extLst>
          </p:cNvPr>
          <p:cNvSpPr/>
          <p:nvPr/>
        </p:nvSpPr>
        <p:spPr>
          <a:xfrm>
            <a:off x="697128" y="1107996"/>
            <a:ext cx="10498956" cy="4298227"/>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lnSpc>
                <a:spcPct val="107000"/>
              </a:lnSpc>
              <a:spcAft>
                <a:spcPts val="800"/>
              </a:spcAft>
              <a:buFont typeface="Wingdings" panose="05000000000000000000" pitchFamily="2" charset="2"/>
              <a:buChar char="q"/>
              <a:tabLst>
                <a:tab pos="2333625" algn="l"/>
                <a:tab pos="3375025" algn="l"/>
              </a:tabLst>
            </a:pPr>
            <a:r>
              <a:rPr lang="fr-FR" sz="2000" b="1" dirty="0">
                <a:effectLst/>
                <a:latin typeface="Calibri" panose="020F0502020204030204" pitchFamily="34" charset="0"/>
                <a:ea typeface="Times New Roman" panose="02020603050405020304" pitchFamily="18" charset="0"/>
                <a:cs typeface="Calibri" panose="020F0502020204030204" pitchFamily="34" charset="0"/>
              </a:rPr>
              <a:t>Mobilité, voirie et éclairage public: 2 190 000 € </a:t>
            </a:r>
          </a:p>
          <a:p>
            <a:pPr marL="457200" lvl="0" indent="-457200" algn="ctr">
              <a:lnSpc>
                <a:spcPct val="107000"/>
              </a:lnSpc>
              <a:spcAft>
                <a:spcPts val="800"/>
              </a:spcAft>
              <a:buFont typeface="Wingdings" pitchFamily="2" charset="2"/>
              <a:buChar char="q"/>
              <a:tabLst>
                <a:tab pos="2333625" algn="l"/>
                <a:tab pos="3375025" algn="l"/>
              </a:tabLst>
            </a:pPr>
            <a:r>
              <a:rPr lang="fr-FR" sz="2000" b="1" dirty="0">
                <a:latin typeface="Calibri" panose="020F0502020204030204" pitchFamily="34" charset="0"/>
                <a:ea typeface="Times New Roman" panose="02020603050405020304" pitchFamily="18" charset="0"/>
                <a:cs typeface="Calibri" panose="020F0502020204030204" pitchFamily="34" charset="0"/>
              </a:rPr>
              <a:t>Sécurité publique, des personnes et des biens, et </a:t>
            </a:r>
          </a:p>
          <a:p>
            <a:pPr lvl="0" algn="ctr">
              <a:lnSpc>
                <a:spcPct val="107000"/>
              </a:lnSpc>
              <a:spcAft>
                <a:spcPts val="800"/>
              </a:spcAft>
              <a:tabLst>
                <a:tab pos="2333625" algn="l"/>
                <a:tab pos="3375025" algn="l"/>
              </a:tabLst>
            </a:pPr>
            <a:r>
              <a:rPr lang="fr-FR" sz="2000" b="1" dirty="0">
                <a:latin typeface="Calibri" panose="020F0502020204030204" pitchFamily="34" charset="0"/>
                <a:ea typeface="Times New Roman" panose="02020603050405020304" pitchFamily="18" charset="0"/>
                <a:cs typeface="Calibri" panose="020F0502020204030204" pitchFamily="34" charset="0"/>
              </a:rPr>
              <a:t>aménagements de la Police Municipale : 550 000 €</a:t>
            </a:r>
          </a:p>
          <a:p>
            <a:pPr marL="457200" indent="-457200" algn="ctr">
              <a:lnSpc>
                <a:spcPct val="107000"/>
              </a:lnSpc>
              <a:spcAft>
                <a:spcPts val="800"/>
              </a:spcAft>
              <a:buFont typeface="Wingdings" pitchFamily="2" charset="2"/>
              <a:buChar char="q"/>
              <a:tabLst>
                <a:tab pos="2333625" algn="l"/>
                <a:tab pos="3375025" algn="l"/>
              </a:tabLst>
            </a:pPr>
            <a:r>
              <a:rPr lang="fr-FR" sz="2000" b="1" dirty="0">
                <a:latin typeface="Calibri" panose="020F0502020204030204" pitchFamily="34" charset="0"/>
                <a:ea typeface="Times New Roman" panose="02020603050405020304" pitchFamily="18" charset="0"/>
                <a:cs typeface="Calibri" panose="020F0502020204030204" pitchFamily="34" charset="0"/>
              </a:rPr>
              <a:t>Bâtiments : 600 000 €</a:t>
            </a:r>
          </a:p>
          <a:p>
            <a:pPr marL="457200" indent="-457200" algn="ctr">
              <a:lnSpc>
                <a:spcPct val="107000"/>
              </a:lnSpc>
              <a:spcAft>
                <a:spcPts val="800"/>
              </a:spcAft>
              <a:buFont typeface="Wingdings" pitchFamily="2" charset="2"/>
              <a:buChar char="q"/>
              <a:tabLst>
                <a:tab pos="2333625" algn="l"/>
                <a:tab pos="3375025" algn="l"/>
              </a:tabLst>
            </a:pPr>
            <a:r>
              <a:rPr lang="fr-FR" sz="2000" b="1" dirty="0">
                <a:latin typeface="Calibri" panose="020F0502020204030204" pitchFamily="34" charset="0"/>
                <a:ea typeface="Times New Roman" panose="02020603050405020304" pitchFamily="18" charset="0"/>
                <a:cs typeface="Calibri" panose="020F0502020204030204" pitchFamily="34" charset="0"/>
              </a:rPr>
              <a:t>Environnement : 200 000 €</a:t>
            </a:r>
          </a:p>
          <a:p>
            <a:pPr marL="457200" indent="-457200" algn="ctr">
              <a:lnSpc>
                <a:spcPct val="107000"/>
              </a:lnSpc>
              <a:spcAft>
                <a:spcPts val="800"/>
              </a:spcAft>
              <a:buFont typeface="Wingdings" pitchFamily="2" charset="2"/>
              <a:buChar char="q"/>
              <a:tabLst>
                <a:tab pos="2333625" algn="l"/>
                <a:tab pos="3375025" algn="l"/>
              </a:tabLst>
            </a:pPr>
            <a:r>
              <a:rPr lang="fr-FR" sz="2000" b="1" dirty="0">
                <a:latin typeface="Calibri" panose="020F0502020204030204" pitchFamily="34" charset="0"/>
                <a:ea typeface="Times New Roman" panose="02020603050405020304" pitchFamily="18" charset="0"/>
                <a:cs typeface="Calibri" panose="020F0502020204030204" pitchFamily="34" charset="0"/>
              </a:rPr>
              <a:t>Scolaire, restauration et petite enfance : 380 000 €</a:t>
            </a:r>
          </a:p>
          <a:p>
            <a:pPr marL="457200" indent="-457200" algn="ctr">
              <a:lnSpc>
                <a:spcPct val="107000"/>
              </a:lnSpc>
              <a:spcAft>
                <a:spcPts val="800"/>
              </a:spcAft>
              <a:buFont typeface="Wingdings" pitchFamily="2" charset="2"/>
              <a:buChar char="q"/>
              <a:tabLst>
                <a:tab pos="2333625" algn="l"/>
                <a:tab pos="3375025" algn="l"/>
              </a:tabLst>
            </a:pPr>
            <a:r>
              <a:rPr lang="fr-FR" sz="2000" b="1" dirty="0">
                <a:latin typeface="Calibri" panose="020F0502020204030204" pitchFamily="34" charset="0"/>
                <a:ea typeface="Times New Roman" panose="02020603050405020304" pitchFamily="18" charset="0"/>
                <a:cs typeface="Calibri" panose="020F0502020204030204" pitchFamily="34" charset="0"/>
              </a:rPr>
              <a:t>Jeunesse, Sport et Vie associative : 594 000 €</a:t>
            </a:r>
          </a:p>
          <a:p>
            <a:pPr marL="457200" indent="-457200" algn="ctr">
              <a:lnSpc>
                <a:spcPct val="107000"/>
              </a:lnSpc>
              <a:spcAft>
                <a:spcPts val="800"/>
              </a:spcAft>
              <a:buFont typeface="Wingdings" pitchFamily="2" charset="2"/>
              <a:buChar char="q"/>
              <a:tabLst>
                <a:tab pos="2333625" algn="l"/>
                <a:tab pos="3375025" algn="l"/>
              </a:tabLst>
            </a:pPr>
            <a:r>
              <a:rPr lang="fr-FR" sz="2000" b="1" dirty="0">
                <a:latin typeface="Calibri" panose="020F0502020204030204" pitchFamily="34" charset="0"/>
                <a:ea typeface="Times New Roman" panose="02020603050405020304" pitchFamily="18" charset="0"/>
                <a:cs typeface="Calibri" panose="020F0502020204030204" pitchFamily="34" charset="0"/>
              </a:rPr>
              <a:t>Culture : 1 240 000 €</a:t>
            </a:r>
          </a:p>
          <a:p>
            <a:pPr marL="457200" indent="-457200" algn="ctr">
              <a:lnSpc>
                <a:spcPct val="107000"/>
              </a:lnSpc>
              <a:spcAft>
                <a:spcPts val="800"/>
              </a:spcAft>
              <a:buFont typeface="Wingdings" pitchFamily="2" charset="2"/>
              <a:buChar char="q"/>
              <a:tabLst>
                <a:tab pos="2333625" algn="l"/>
                <a:tab pos="3375025" algn="l"/>
              </a:tabLst>
            </a:pPr>
            <a:r>
              <a:rPr lang="fr-FR" sz="2000" b="1" dirty="0">
                <a:latin typeface="Calibri" panose="020F0502020204030204" pitchFamily="34" charset="0"/>
                <a:ea typeface="Times New Roman" panose="02020603050405020304" pitchFamily="18" charset="0"/>
                <a:cs typeface="Calibri" panose="020F0502020204030204" pitchFamily="34" charset="0"/>
              </a:rPr>
              <a:t>Relations citoyennes : 230 000 €</a:t>
            </a:r>
          </a:p>
          <a:p>
            <a:pPr marL="457200" indent="-457200" algn="ctr">
              <a:lnSpc>
                <a:spcPct val="107000"/>
              </a:lnSpc>
              <a:spcAft>
                <a:spcPts val="800"/>
              </a:spcAft>
              <a:buFont typeface="Wingdings" pitchFamily="2" charset="2"/>
              <a:buChar char="q"/>
              <a:tabLst>
                <a:tab pos="2333625" algn="l"/>
                <a:tab pos="3375025" algn="l"/>
              </a:tabLst>
            </a:pPr>
            <a:r>
              <a:rPr lang="fr-FR" sz="2000" b="1" dirty="0">
                <a:latin typeface="Calibri" panose="020F0502020204030204" pitchFamily="34" charset="0"/>
                <a:ea typeface="Times New Roman" panose="02020603050405020304" pitchFamily="18" charset="0"/>
                <a:cs typeface="Calibri" panose="020F0502020204030204" pitchFamily="34" charset="0"/>
              </a:rPr>
              <a:t>Divers : 255 000 €</a:t>
            </a:r>
            <a:endParaRPr lang="fr-FR"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5240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1109706" y="0"/>
            <a:ext cx="10086378" cy="738664"/>
          </a:xfrm>
          <a:prstGeom prst="rect">
            <a:avLst/>
          </a:prstGeom>
          <a:noFill/>
        </p:spPr>
        <p:txBody>
          <a:bodyPr wrap="square" rtlCol="0">
            <a:spAutoFit/>
          </a:bodyPr>
          <a:lstStyle/>
          <a:p>
            <a:pPr algn="ctr"/>
            <a:endParaRPr lang="fr-FR" b="1" dirty="0"/>
          </a:p>
          <a:p>
            <a:pPr algn="ctr"/>
            <a:r>
              <a:rPr lang="fr-FR" sz="2400" b="1" dirty="0"/>
              <a:t>DEPENSES  D’INVESTISSEMENT</a:t>
            </a:r>
          </a:p>
        </p:txBody>
      </p:sp>
      <p:sp>
        <p:nvSpPr>
          <p:cNvPr id="3" name="Rectangle : avec coin arrondi et coin rogné en haut 2">
            <a:extLst>
              <a:ext uri="{FF2B5EF4-FFF2-40B4-BE49-F238E27FC236}">
                <a16:creationId xmlns:a16="http://schemas.microsoft.com/office/drawing/2014/main" id="{2ABD442A-1E98-4F59-AD0D-48E04B35F127}"/>
              </a:ext>
            </a:extLst>
          </p:cNvPr>
          <p:cNvSpPr/>
          <p:nvPr/>
        </p:nvSpPr>
        <p:spPr>
          <a:xfrm>
            <a:off x="934948" y="708353"/>
            <a:ext cx="10261136" cy="4233042"/>
          </a:xfrm>
          <a:prstGeom prst="snip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2333625" algn="l"/>
                <a:tab pos="3375025" algn="l"/>
              </a:tabLst>
            </a:pPr>
            <a:r>
              <a:rPr lang="fr-FR" sz="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Mobilité, voirie et éclairage public </a:t>
            </a:r>
            <a:endParaRPr lang="fr-FR"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tabLst>
                <a:tab pos="2333625" algn="l"/>
                <a:tab pos="3375025" algn="l"/>
              </a:tabLst>
            </a:pPr>
            <a:r>
              <a:rPr lang="fr-FR" sz="2400" b="1" dirty="0">
                <a:solidFill>
                  <a:schemeClr val="tx1"/>
                </a:solidFill>
                <a:effectLst/>
                <a:highlight>
                  <a:srgbClr val="C0C0C0"/>
                </a:highlight>
                <a:latin typeface="Calibri" panose="020F0502020204030204" pitchFamily="34" charset="0"/>
                <a:ea typeface="Times New Roman" panose="02020603050405020304" pitchFamily="18" charset="0"/>
                <a:cs typeface="Calibri" panose="020F0502020204030204" pitchFamily="34" charset="0"/>
              </a:rPr>
              <a:t>Nouveaux investissements </a:t>
            </a:r>
            <a:endParaRPr lang="fr-FR" sz="2400"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800100" lvl="1" indent="-342900" algn="ctr">
              <a:lnSpc>
                <a:spcPct val="107000"/>
              </a:lnSpc>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Etudes pour plan vélo : 40 000 €</a:t>
            </a:r>
            <a:endParaRPr lang="fr-F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ctr">
              <a:lnSpc>
                <a:spcPct val="107000"/>
              </a:lnSpc>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FOCH phase 2 : 400 000 € (Opération)</a:t>
            </a:r>
            <a:endParaRPr lang="fr-F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ctr">
              <a:lnSpc>
                <a:spcPct val="107000"/>
              </a:lnSpc>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Allée de la Belle Feuille : 400 000 € (Opération)</a:t>
            </a:r>
            <a:endParaRPr lang="fr-F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ctr">
              <a:lnSpc>
                <a:spcPct val="107000"/>
              </a:lnSpc>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Bail voirie, rénovation réseau d’eau potable et éclairage public : 1 100 </a:t>
            </a:r>
            <a:r>
              <a:rPr lang="fr-FR" b="1" dirty="0">
                <a:solidFill>
                  <a:schemeClr val="tx1"/>
                </a:solidFill>
                <a:latin typeface="Calibri" panose="020F0502020204030204" pitchFamily="34" charset="0"/>
                <a:ea typeface="Times New Roman" panose="02020603050405020304" pitchFamily="18" charset="0"/>
                <a:cs typeface="Calibri" panose="020F0502020204030204" pitchFamily="34" charset="0"/>
              </a:rPr>
              <a:t>000 </a:t>
            </a: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fr-F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ctr">
              <a:lnSpc>
                <a:spcPct val="107000"/>
              </a:lnSpc>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Réaménagement des conditions de stationnement Centre ville: 250 000,00 € 	</a:t>
            </a:r>
          </a:p>
          <a:p>
            <a:pPr marL="342900" lvl="0" indent="-342900" algn="ctr">
              <a:lnSpc>
                <a:spcPct val="107000"/>
              </a:lnSpc>
              <a:buFont typeface="Wingdings" panose="05000000000000000000" pitchFamily="2" charset="2"/>
              <a:buChar char="q"/>
              <a:tabLst>
                <a:tab pos="2333625" algn="l"/>
                <a:tab pos="3375025" algn="l"/>
              </a:tabLst>
            </a:pPr>
            <a:endParaRPr lang="fr-F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tabLst>
                <a:tab pos="2333625" algn="l"/>
                <a:tab pos="3375025" algn="l"/>
              </a:tabLst>
            </a:pPr>
            <a:r>
              <a:rPr lang="fr-FR" sz="2400" b="1" dirty="0">
                <a:solidFill>
                  <a:schemeClr val="tx1"/>
                </a:solidFill>
                <a:highlight>
                  <a:srgbClr val="C0C0C0"/>
                </a:highlight>
                <a:latin typeface="Calibri" panose="020F0502020204030204" pitchFamily="34" charset="0"/>
                <a:ea typeface="Calibri" panose="020F0502020204030204" pitchFamily="34" charset="0"/>
                <a:cs typeface="Calibri" panose="020F0502020204030204" pitchFamily="34" charset="0"/>
              </a:rPr>
              <a:t>Reports</a:t>
            </a:r>
          </a:p>
          <a:p>
            <a:pPr marL="800100" lvl="1" indent="-342900" algn="ctr">
              <a:lnSpc>
                <a:spcPct val="107000"/>
              </a:lnSpc>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FOCH  : </a:t>
            </a:r>
            <a:r>
              <a:rPr lang="fr-FR" b="1" u="none" strike="noStrike" dirty="0">
                <a:solidFill>
                  <a:schemeClr val="tx1"/>
                </a:solidFill>
                <a:effectLst/>
              </a:rPr>
              <a:t>683 958,20  €</a:t>
            </a:r>
          </a:p>
          <a:p>
            <a:pPr marL="800100" lvl="1" indent="-342900" algn="ctr">
              <a:lnSpc>
                <a:spcPct val="107000"/>
              </a:lnSpc>
              <a:buFont typeface="Wingdings" panose="05000000000000000000" pitchFamily="2" charset="2"/>
              <a:buChar char="q"/>
              <a:tabLst>
                <a:tab pos="2333625" algn="l"/>
                <a:tab pos="3375025" algn="l"/>
              </a:tabLst>
            </a:pP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Pierre BROSSOLETTE : </a:t>
            </a:r>
            <a:r>
              <a:rPr lang="fr-FR" sz="1800" b="1" u="none" strike="noStrike" dirty="0">
                <a:solidFill>
                  <a:schemeClr val="tx1"/>
                </a:solidFill>
                <a:effectLst/>
              </a:rPr>
              <a:t>308 167,13 € </a:t>
            </a:r>
            <a:endParaRPr lang="fr-FR"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ctr">
              <a:lnSpc>
                <a:spcPct val="107000"/>
              </a:lnSpc>
              <a:buFont typeface="Wingdings" panose="05000000000000000000" pitchFamily="2" charset="2"/>
              <a:buChar char="q"/>
              <a:tabLst>
                <a:tab pos="2333625" algn="l"/>
                <a:tab pos="3375025" algn="l"/>
              </a:tabLst>
            </a:pPr>
            <a:endParaRPr lang="fr-FR"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Wingdings" panose="05000000000000000000" pitchFamily="2" charset="2"/>
              <a:buChar char="q"/>
              <a:tabLst>
                <a:tab pos="2333625" algn="l"/>
                <a:tab pos="3375025" algn="l"/>
              </a:tabLs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92458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1109706" y="0"/>
            <a:ext cx="10086378" cy="738664"/>
          </a:xfrm>
          <a:prstGeom prst="rect">
            <a:avLst/>
          </a:prstGeom>
          <a:noFill/>
        </p:spPr>
        <p:txBody>
          <a:bodyPr wrap="square" rtlCol="0">
            <a:spAutoFit/>
          </a:bodyPr>
          <a:lstStyle/>
          <a:p>
            <a:pPr algn="ctr"/>
            <a:endParaRPr lang="fr-FR" b="1" dirty="0"/>
          </a:p>
          <a:p>
            <a:pPr algn="ctr"/>
            <a:r>
              <a:rPr lang="fr-FR" sz="2400" b="1" dirty="0"/>
              <a:t>DEPENSES  D’INVESTISSEMENT</a:t>
            </a:r>
          </a:p>
        </p:txBody>
      </p:sp>
      <p:sp>
        <p:nvSpPr>
          <p:cNvPr id="4" name="Rectangle : avec coin arrondi et coin rogné en haut 3">
            <a:extLst>
              <a:ext uri="{FF2B5EF4-FFF2-40B4-BE49-F238E27FC236}">
                <a16:creationId xmlns:a16="http://schemas.microsoft.com/office/drawing/2014/main" id="{302A8CD3-F8B2-46FE-A9FD-B85FDEE8A21B}"/>
              </a:ext>
            </a:extLst>
          </p:cNvPr>
          <p:cNvSpPr/>
          <p:nvPr/>
        </p:nvSpPr>
        <p:spPr>
          <a:xfrm>
            <a:off x="1109705" y="849531"/>
            <a:ext cx="10181593" cy="3831021"/>
          </a:xfrm>
          <a:prstGeom prst="snip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2333625" algn="l"/>
                <a:tab pos="3375025" algn="l"/>
              </a:tabLst>
            </a:pPr>
            <a:r>
              <a:rPr lang="fr-FR"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Sécurité publique, des personnes et des biens, et </a:t>
            </a:r>
          </a:p>
          <a:p>
            <a:pPr lvl="0" algn="ctr">
              <a:lnSpc>
                <a:spcPct val="107000"/>
              </a:lnSpc>
              <a:spcAft>
                <a:spcPts val="800"/>
              </a:spcAft>
              <a:tabLst>
                <a:tab pos="2333625" algn="l"/>
                <a:tab pos="3375025" algn="l"/>
              </a:tabLst>
            </a:pPr>
            <a:r>
              <a:rPr lang="fr-FR"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aménagements de la Police Municipale </a:t>
            </a:r>
          </a:p>
          <a:p>
            <a:pPr lvl="0" algn="ctr">
              <a:lnSpc>
                <a:spcPct val="107000"/>
              </a:lnSpc>
              <a:spcAft>
                <a:spcPts val="800"/>
              </a:spcAft>
              <a:tabLst>
                <a:tab pos="2333625" algn="l"/>
                <a:tab pos="3375025" algn="l"/>
              </a:tabLst>
            </a:pPr>
            <a:endParaRPr lang="fr-FR"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tabLst>
                <a:tab pos="2333625" algn="l"/>
                <a:tab pos="3375025" algn="l"/>
              </a:tabLst>
            </a:pPr>
            <a:r>
              <a:rPr lang="fr-FR" sz="2400" b="1" dirty="0">
                <a:solidFill>
                  <a:schemeClr val="tx1"/>
                </a:solidFill>
                <a:highlight>
                  <a:srgbClr val="C0C0C0"/>
                </a:highlight>
                <a:latin typeface="Calibri" panose="020F0502020204030204" pitchFamily="34" charset="0"/>
                <a:ea typeface="Times New Roman" panose="02020603050405020304" pitchFamily="18" charset="0"/>
                <a:cs typeface="Calibri" panose="020F0502020204030204" pitchFamily="34" charset="0"/>
              </a:rPr>
              <a:t>Nouveaux investissements </a:t>
            </a:r>
            <a:r>
              <a:rPr lang="fr-FR"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buFont typeface="Wingdings" panose="05000000000000000000" pitchFamily="2" charset="2"/>
              <a:buChar char="q"/>
              <a:tabLst>
                <a:tab pos="2333625" algn="l"/>
                <a:tab pos="3375025" algn="l"/>
              </a:tabLst>
            </a:pPr>
            <a:r>
              <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Vidéoprotection : 500 000 €</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Wingdings" panose="05000000000000000000" pitchFamily="2" charset="2"/>
              <a:buChar char="q"/>
              <a:tabLst>
                <a:tab pos="2333625" algn="l"/>
                <a:tab pos="3375025" algn="l"/>
              </a:tabLst>
            </a:pPr>
            <a:r>
              <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Travaux dans les locaux de la Police municipale (surveillance vidéo et divers) : 50 000 €</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2112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1109706" y="0"/>
            <a:ext cx="10086378" cy="738664"/>
          </a:xfrm>
          <a:prstGeom prst="rect">
            <a:avLst/>
          </a:prstGeom>
          <a:noFill/>
        </p:spPr>
        <p:txBody>
          <a:bodyPr wrap="square" rtlCol="0">
            <a:spAutoFit/>
          </a:bodyPr>
          <a:lstStyle/>
          <a:p>
            <a:pPr algn="ctr"/>
            <a:endParaRPr lang="fr-FR" b="1" dirty="0"/>
          </a:p>
          <a:p>
            <a:pPr algn="ctr"/>
            <a:r>
              <a:rPr lang="fr-FR" sz="2400" b="1" dirty="0"/>
              <a:t>DEPENSES  D’INVESTISSEMENT</a:t>
            </a:r>
          </a:p>
        </p:txBody>
      </p:sp>
      <p:sp>
        <p:nvSpPr>
          <p:cNvPr id="8" name="Rectangle : avec coin arrondi et coin rogné en haut 7">
            <a:extLst>
              <a:ext uri="{FF2B5EF4-FFF2-40B4-BE49-F238E27FC236}">
                <a16:creationId xmlns:a16="http://schemas.microsoft.com/office/drawing/2014/main" id="{CE8B94D2-21B9-4CCE-BF4E-3801729E6479}"/>
              </a:ext>
            </a:extLst>
          </p:cNvPr>
          <p:cNvSpPr/>
          <p:nvPr/>
        </p:nvSpPr>
        <p:spPr>
          <a:xfrm>
            <a:off x="974488" y="919381"/>
            <a:ext cx="10221596" cy="3831021"/>
          </a:xfrm>
          <a:prstGeom prst="snip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2333625" algn="l"/>
                <a:tab pos="3375025" algn="l"/>
              </a:tabLst>
            </a:pPr>
            <a:r>
              <a:rPr lang="fr-FR"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Bâtiments</a:t>
            </a:r>
          </a:p>
          <a:p>
            <a:pPr algn="ctr">
              <a:lnSpc>
                <a:spcPct val="107000"/>
              </a:lnSpc>
              <a:spcAft>
                <a:spcPts val="800"/>
              </a:spcAft>
              <a:tabLst>
                <a:tab pos="2333625" algn="l"/>
                <a:tab pos="3375025" algn="l"/>
              </a:tabLst>
            </a:pPr>
            <a:r>
              <a:rPr lang="fr-FR" sz="2400" b="1" dirty="0">
                <a:solidFill>
                  <a:schemeClr val="tx1"/>
                </a:solidFill>
                <a:effectLst/>
                <a:highlight>
                  <a:srgbClr val="C0C0C0"/>
                </a:highlight>
                <a:latin typeface="Calibri" panose="020F0502020204030204" pitchFamily="34" charset="0"/>
                <a:ea typeface="Times New Roman" panose="02020603050405020304" pitchFamily="18" charset="0"/>
                <a:cs typeface="Calibri" panose="020F0502020204030204" pitchFamily="34" charset="0"/>
              </a:rPr>
              <a:t>Nouveaux investissements </a:t>
            </a:r>
          </a:p>
          <a:p>
            <a:pPr marL="800100" lvl="1" indent="-342900" algn="ctr">
              <a:lnSpc>
                <a:spcPct val="107000"/>
              </a:lnSpc>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Maison de santé : 200 000 € (subvention de l’ARS) (Opération)</a:t>
            </a:r>
            <a:endParaRPr lang="fr-F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ctr">
              <a:lnSpc>
                <a:spcPct val="107000"/>
              </a:lnSpc>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Accessibilité Handicap (fin convention) : 100 000,00 €</a:t>
            </a:r>
            <a:endParaRPr lang="fr-F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ctr">
              <a:lnSpc>
                <a:spcPct val="107000"/>
              </a:lnSpc>
              <a:spcAft>
                <a:spcPts val="800"/>
              </a:spcAft>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Etudes, rénovation des éclairages (</a:t>
            </a:r>
            <a:r>
              <a:rPr lang="fr-FR"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led</a:t>
            </a: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et travaux divers : 300 000 €</a:t>
            </a:r>
            <a:endParaRPr lang="fr-FR"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800"/>
              </a:spcAft>
              <a:tabLst>
                <a:tab pos="2333625" algn="l"/>
                <a:tab pos="3375025" algn="l"/>
              </a:tabLst>
            </a:pPr>
            <a:r>
              <a:rPr lang="fr-FR" sz="2400" b="1" dirty="0">
                <a:solidFill>
                  <a:schemeClr val="tx1"/>
                </a:solidFill>
                <a:highlight>
                  <a:srgbClr val="C0C0C0"/>
                </a:highlight>
                <a:latin typeface="Calibri" panose="020F0502020204030204" pitchFamily="34" charset="0"/>
                <a:ea typeface="Calibri" panose="020F0502020204030204" pitchFamily="34" charset="0"/>
                <a:cs typeface="Calibri" panose="020F0502020204030204" pitchFamily="34" charset="0"/>
              </a:rPr>
              <a:t>Reports</a:t>
            </a:r>
          </a:p>
          <a:p>
            <a:pPr marL="742950" lvl="1" indent="-285750" algn="ctr">
              <a:lnSpc>
                <a:spcPct val="107000"/>
              </a:lnSpc>
              <a:spcAft>
                <a:spcPts val="800"/>
              </a:spcAft>
              <a:buFont typeface="Wingdings" panose="05000000000000000000" pitchFamily="2" charset="2"/>
              <a:buChar char="q"/>
              <a:tabLst>
                <a:tab pos="2333625" algn="l"/>
                <a:tab pos="3375025" algn="l"/>
              </a:tabLst>
            </a:pPr>
            <a:r>
              <a:rPr lang="fr-FR" b="1" u="none" strike="noStrike" dirty="0">
                <a:solidFill>
                  <a:schemeClr val="tx1"/>
                </a:solidFill>
                <a:effectLst/>
              </a:rPr>
              <a:t>Maison de santé: 1 593 499,33 €</a:t>
            </a:r>
          </a:p>
          <a:p>
            <a:pPr marL="742950" lvl="1" indent="-285750" algn="ctr">
              <a:lnSpc>
                <a:spcPct val="107000"/>
              </a:lnSpc>
              <a:spcAft>
                <a:spcPts val="800"/>
              </a:spcAft>
              <a:buFont typeface="Wingdings" panose="05000000000000000000" pitchFamily="2" charset="2"/>
              <a:buChar char="q"/>
              <a:tabLst>
                <a:tab pos="2333625" algn="l"/>
                <a:tab pos="3375025" algn="l"/>
              </a:tabLst>
            </a:pPr>
            <a:r>
              <a:rPr lang="fr-FR" b="1" dirty="0">
                <a:solidFill>
                  <a:schemeClr val="tx1"/>
                </a:solidFill>
                <a:latin typeface="Arial" panose="020B0604020202020204" pitchFamily="34" charset="0"/>
                <a:ea typeface="Times New Roman" panose="02020603050405020304" pitchFamily="18" charset="0"/>
              </a:rPr>
              <a:t>T</a:t>
            </a:r>
            <a:r>
              <a:rPr lang="fr-FR" sz="1800" b="1" dirty="0">
                <a:solidFill>
                  <a:schemeClr val="tx1"/>
                </a:solidFill>
                <a:effectLst/>
                <a:latin typeface="Arial" panose="020B0604020202020204" pitchFamily="34" charset="0"/>
                <a:ea typeface="Times New Roman" panose="02020603050405020304" pitchFamily="18" charset="0"/>
              </a:rPr>
              <a:t>ravaux divers dans les bâtiments pour 400 K€</a:t>
            </a:r>
            <a:endParaRPr lang="fr-FR" sz="1800" b="1" dirty="0">
              <a:solidFill>
                <a:schemeClr val="tx1"/>
              </a:solidFill>
              <a:effectLst/>
              <a:latin typeface="Times New Roman" panose="02020603050405020304" pitchFamily="18" charset="0"/>
              <a:ea typeface="Times New Roman" panose="02020603050405020304" pitchFamily="18" charset="0"/>
            </a:endParaRPr>
          </a:p>
          <a:p>
            <a:pPr marL="742950" lvl="1" indent="-285750" algn="ctr">
              <a:lnSpc>
                <a:spcPct val="107000"/>
              </a:lnSpc>
              <a:spcAft>
                <a:spcPts val="800"/>
              </a:spcAft>
              <a:buFont typeface="Wingdings" panose="05000000000000000000" pitchFamily="2" charset="2"/>
              <a:buChar char="q"/>
              <a:tabLst>
                <a:tab pos="2333625" algn="l"/>
                <a:tab pos="3375025" algn="l"/>
              </a:tabLst>
            </a:pPr>
            <a:endParaRPr lang="fr-FR"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2333625" algn="l"/>
                <a:tab pos="3375025" algn="l"/>
              </a:tabLst>
            </a:pPr>
            <a:endParaRPr lang="fr-F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06308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1109706" y="-45720"/>
            <a:ext cx="10086378" cy="738664"/>
          </a:xfrm>
          <a:prstGeom prst="rect">
            <a:avLst/>
          </a:prstGeom>
          <a:noFill/>
        </p:spPr>
        <p:txBody>
          <a:bodyPr wrap="square" rtlCol="0">
            <a:spAutoFit/>
          </a:bodyPr>
          <a:lstStyle/>
          <a:p>
            <a:pPr algn="ctr"/>
            <a:endParaRPr lang="fr-FR" b="1" dirty="0"/>
          </a:p>
          <a:p>
            <a:pPr algn="ctr"/>
            <a:r>
              <a:rPr lang="fr-FR" sz="2400" b="1" dirty="0"/>
              <a:t>DEPENSES  D’INVESTISSEMENT</a:t>
            </a:r>
          </a:p>
        </p:txBody>
      </p:sp>
      <p:sp>
        <p:nvSpPr>
          <p:cNvPr id="4" name="Rectangle : avec coin arrondi et coin rogné en haut 3">
            <a:extLst>
              <a:ext uri="{FF2B5EF4-FFF2-40B4-BE49-F238E27FC236}">
                <a16:creationId xmlns:a16="http://schemas.microsoft.com/office/drawing/2014/main" id="{7C830EC9-644E-410D-A002-B1213313131B}"/>
              </a:ext>
            </a:extLst>
          </p:cNvPr>
          <p:cNvSpPr/>
          <p:nvPr/>
        </p:nvSpPr>
        <p:spPr>
          <a:xfrm>
            <a:off x="914400" y="1175392"/>
            <a:ext cx="10428270" cy="3396608"/>
          </a:xfrm>
          <a:prstGeom prst="snip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2333625" algn="l"/>
                <a:tab pos="3375025" algn="l"/>
              </a:tabLst>
            </a:pPr>
            <a:r>
              <a:rPr lang="fr-FR"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Environnement</a:t>
            </a:r>
          </a:p>
          <a:p>
            <a:pPr lvl="0" algn="ctr">
              <a:lnSpc>
                <a:spcPct val="107000"/>
              </a:lnSpc>
              <a:spcAft>
                <a:spcPts val="800"/>
              </a:spcAft>
              <a:tabLst>
                <a:tab pos="2333625" algn="l"/>
                <a:tab pos="3375025" algn="l"/>
              </a:tabLst>
            </a:pPr>
            <a:endParaRPr lang="fr-FR"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tabLst>
                <a:tab pos="2333625" algn="l"/>
                <a:tab pos="3375025" algn="l"/>
              </a:tabLst>
            </a:pPr>
            <a:r>
              <a:rPr lang="fr-FR"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fr-FR" sz="2400" b="1" dirty="0">
                <a:solidFill>
                  <a:schemeClr val="tx1"/>
                </a:solidFill>
                <a:effectLst/>
                <a:highlight>
                  <a:srgbClr val="C0C0C0"/>
                </a:highlight>
                <a:latin typeface="Calibri" panose="020F0502020204030204" pitchFamily="34" charset="0"/>
                <a:ea typeface="Times New Roman" panose="02020603050405020304" pitchFamily="18" charset="0"/>
                <a:cs typeface="Calibri" panose="020F0502020204030204" pitchFamily="34" charset="0"/>
              </a:rPr>
              <a:t>Nouveaux investissements </a:t>
            </a:r>
          </a:p>
          <a:p>
            <a:pPr algn="just">
              <a:lnSpc>
                <a:spcPct val="107000"/>
              </a:lnSpc>
              <a:spcAft>
                <a:spcPts val="800"/>
              </a:spcAft>
              <a:tabLst>
                <a:tab pos="2333625" algn="l"/>
                <a:tab pos="3375025" algn="l"/>
              </a:tabLst>
            </a:pP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buFont typeface="Wingdings" panose="05000000000000000000" pitchFamily="2" charset="2"/>
              <a:buChar char="q"/>
              <a:tabLst>
                <a:tab pos="2333625" algn="l"/>
                <a:tab pos="3375025" algn="l"/>
              </a:tabLst>
            </a:pPr>
            <a:r>
              <a:rPr lang="fr-FR"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Etudes diagnostic énergétique : 20 000 € (subvention de l’ADEME)</a:t>
            </a:r>
            <a:endParaRPr lang="fr-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Wingdings" panose="05000000000000000000" pitchFamily="2" charset="2"/>
              <a:buChar char="q"/>
              <a:tabLst>
                <a:tab pos="2333625" algn="l"/>
                <a:tab pos="3375025" algn="l"/>
              </a:tabLst>
            </a:pPr>
            <a:r>
              <a:rPr lang="fr-FR"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Expertise des arbres, aménagements dans les parcs, reprise des cheminements de la coulée verte, aménagement aux </a:t>
            </a:r>
            <a:r>
              <a:rPr lang="fr-FR" sz="20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Rinsolles</a:t>
            </a:r>
            <a:r>
              <a:rPr lang="fr-FR"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animations, mise en place du recyclage dans les bâtiments communaux, mobilier urbain : 180 000€</a:t>
            </a:r>
          </a:p>
          <a:p>
            <a:pPr marL="342900" lvl="0" indent="-342900" algn="just">
              <a:lnSpc>
                <a:spcPct val="107000"/>
              </a:lnSpc>
              <a:spcAft>
                <a:spcPts val="800"/>
              </a:spcAft>
              <a:buFont typeface="Wingdings" panose="05000000000000000000" pitchFamily="2" charset="2"/>
              <a:buChar char="q"/>
              <a:tabLst>
                <a:tab pos="2333625" algn="l"/>
                <a:tab pos="3375025" algn="l"/>
              </a:tabLst>
            </a:pP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2928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58875B9-0AC4-4853-AF84-4F661DF54B38}"/>
              </a:ext>
            </a:extLst>
          </p:cNvPr>
          <p:cNvSpPr txBox="1"/>
          <p:nvPr/>
        </p:nvSpPr>
        <p:spPr>
          <a:xfrm>
            <a:off x="1749259" y="497147"/>
            <a:ext cx="9098466" cy="738664"/>
          </a:xfrm>
          <a:prstGeom prst="rect">
            <a:avLst/>
          </a:prstGeom>
          <a:noFill/>
        </p:spPr>
        <p:txBody>
          <a:bodyPr wrap="square" rtlCol="0">
            <a:spAutoFit/>
          </a:bodyPr>
          <a:lstStyle/>
          <a:p>
            <a:pPr algn="ctr"/>
            <a:endParaRPr lang="fr-FR" b="1" dirty="0"/>
          </a:p>
          <a:p>
            <a:pPr algn="ctr"/>
            <a:r>
              <a:rPr lang="fr-FR" sz="2400" b="1" dirty="0"/>
              <a:t>DEPENSES  D’INVESTISSEMENT</a:t>
            </a:r>
          </a:p>
        </p:txBody>
      </p:sp>
      <p:sp>
        <p:nvSpPr>
          <p:cNvPr id="4" name="Rectangle : avec coin arrondi et coin rogné en haut 3">
            <a:extLst>
              <a:ext uri="{FF2B5EF4-FFF2-40B4-BE49-F238E27FC236}">
                <a16:creationId xmlns:a16="http://schemas.microsoft.com/office/drawing/2014/main" id="{659F56C5-3C8C-4A82-925C-FD1FA6291BBC}"/>
              </a:ext>
            </a:extLst>
          </p:cNvPr>
          <p:cNvSpPr/>
          <p:nvPr/>
        </p:nvSpPr>
        <p:spPr>
          <a:xfrm>
            <a:off x="1197734" y="1368670"/>
            <a:ext cx="9795613" cy="3831021"/>
          </a:xfrm>
          <a:prstGeom prst="snip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tabLst>
                <a:tab pos="2333625" algn="l"/>
                <a:tab pos="3375025" algn="l"/>
              </a:tabLst>
            </a:pPr>
            <a:r>
              <a:rPr lang="fr-FR"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Scolaire, restauration et petite enfance </a:t>
            </a:r>
            <a:endParaRPr lang="fr-FR" sz="24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tabLst>
                <a:tab pos="2333625" algn="l"/>
                <a:tab pos="3375025" algn="l"/>
              </a:tabLst>
            </a:pPr>
            <a:r>
              <a:rPr lang="fr-FR" sz="2400" b="1" dirty="0">
                <a:solidFill>
                  <a:schemeClr val="tx1"/>
                </a:solidFill>
                <a:effectLst/>
                <a:highlight>
                  <a:srgbClr val="C0C0C0"/>
                </a:highlight>
                <a:latin typeface="Calibri" panose="020F0502020204030204" pitchFamily="34" charset="0"/>
                <a:ea typeface="Times New Roman" panose="02020603050405020304" pitchFamily="18" charset="0"/>
                <a:cs typeface="Calibri" panose="020F0502020204030204" pitchFamily="34" charset="0"/>
              </a:rPr>
              <a:t>Nouveaux investissements</a:t>
            </a:r>
            <a:r>
              <a:rPr lang="fr-FR" sz="2400" dirty="0">
                <a:solidFill>
                  <a:schemeClr val="tx1"/>
                </a:solidFill>
                <a:effectLst/>
                <a:highlight>
                  <a:srgbClr val="C0C0C0"/>
                </a:highlight>
                <a:latin typeface="Calibri" panose="020F0502020204030204" pitchFamily="34" charset="0"/>
                <a:ea typeface="Times New Roman" panose="02020603050405020304" pitchFamily="18" charset="0"/>
                <a:cs typeface="Calibri" panose="020F0502020204030204" pitchFamily="34" charset="0"/>
              </a:rPr>
              <a:t> </a:t>
            </a:r>
            <a:endParaRPr lang="fr-FR" sz="2400"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buFont typeface="Wingdings" panose="05000000000000000000" pitchFamily="2" charset="2"/>
              <a:buChar char="q"/>
              <a:tabLst>
                <a:tab pos="2333625" algn="l"/>
                <a:tab pos="3375025" algn="l"/>
              </a:tabLst>
            </a:pPr>
            <a:r>
              <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Mobilier et matériel, travaux divers (visiophones, peinture, carrelage, portails, sanitaires, obligations liées aux normes HACCP et matériel professionnel pour les cuisines…) : 170 000 €</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Wingdings" panose="05000000000000000000" pitchFamily="2" charset="2"/>
              <a:buChar char="q"/>
              <a:tabLst>
                <a:tab pos="2333625" algn="l"/>
                <a:tab pos="3375025" algn="l"/>
              </a:tabLst>
            </a:pPr>
            <a:r>
              <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Gros travaux (ravalement de façade, et besoins spécifiques dans les crèches La </a:t>
            </a:r>
            <a:r>
              <a:rPr lang="fr-FR" sz="18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Vaudonnière</a:t>
            </a:r>
            <a:r>
              <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et la Pouponnière) : 130 000 € </a:t>
            </a:r>
          </a:p>
          <a:p>
            <a:pPr marL="342900" lvl="0" indent="-342900" algn="ctr">
              <a:lnSpc>
                <a:spcPct val="107000"/>
              </a:lnSpc>
              <a:buFont typeface="Wingdings" panose="05000000000000000000" pitchFamily="2" charset="2"/>
              <a:buChar char="q"/>
              <a:tabLst>
                <a:tab pos="2333625" algn="l"/>
                <a:tab pos="3375025" algn="l"/>
              </a:tabLst>
            </a:pPr>
            <a:r>
              <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Etudes rénovation école : 80 000 €</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333625" algn="l"/>
                <a:tab pos="3375025" algn="l"/>
              </a:tabLst>
            </a:pPr>
            <a:r>
              <a:rPr lang="fr-FR" sz="2400" b="1" dirty="0">
                <a:solidFill>
                  <a:schemeClr val="tx1"/>
                </a:solidFill>
                <a:highlight>
                  <a:srgbClr val="C0C0C0"/>
                </a:highlight>
                <a:latin typeface="Calibri" panose="020F0502020204030204" pitchFamily="34" charset="0"/>
                <a:ea typeface="Calibri" panose="020F0502020204030204" pitchFamily="34" charset="0"/>
                <a:cs typeface="Calibri" panose="020F0502020204030204" pitchFamily="34" charset="0"/>
              </a:rPr>
              <a:t>Report</a:t>
            </a:r>
          </a:p>
          <a:p>
            <a:pPr marL="342900" lvl="0" indent="-342900" algn="ctr">
              <a:lnSpc>
                <a:spcPct val="107000"/>
              </a:lnSpc>
              <a:spcAft>
                <a:spcPts val="800"/>
              </a:spcAft>
              <a:buFont typeface="Wingdings" panose="05000000000000000000" pitchFamily="2" charset="2"/>
              <a:buChar char="q"/>
              <a:tabLst>
                <a:tab pos="2333625" algn="l"/>
                <a:tab pos="3375025" algn="l"/>
              </a:tabLst>
            </a:pPr>
            <a:r>
              <a:rPr lang="fr-FR" sz="1800" b="1" u="none" strike="noStrike" dirty="0">
                <a:solidFill>
                  <a:schemeClr val="tx1"/>
                </a:solidFill>
                <a:effectLst/>
              </a:rPr>
              <a:t>BOIS  LORIOT :  444 026,74 € </a:t>
            </a:r>
          </a:p>
          <a:p>
            <a:pPr marL="342900" indent="-342900" algn="ctr">
              <a:lnSpc>
                <a:spcPct val="107000"/>
              </a:lnSpc>
              <a:spcAft>
                <a:spcPts val="800"/>
              </a:spcAft>
              <a:buFont typeface="Wingdings" panose="05000000000000000000" pitchFamily="2" charset="2"/>
              <a:buChar char="q"/>
              <a:tabLst>
                <a:tab pos="2333625" algn="l"/>
                <a:tab pos="3375025" algn="l"/>
              </a:tabLst>
            </a:pPr>
            <a:r>
              <a:rPr lang="fr-FR" b="1" dirty="0">
                <a:solidFill>
                  <a:schemeClr val="tx1"/>
                </a:solidFill>
                <a:latin typeface="Arial" panose="020B0604020202020204" pitchFamily="34" charset="0"/>
                <a:ea typeface="Times New Roman" panose="02020603050405020304" pitchFamily="18" charset="0"/>
              </a:rPr>
              <a:t>R</a:t>
            </a:r>
            <a:r>
              <a:rPr lang="fr-FR" sz="1800" b="1" dirty="0">
                <a:solidFill>
                  <a:schemeClr val="tx1"/>
                </a:solidFill>
                <a:effectLst/>
                <a:latin typeface="Arial" panose="020B0604020202020204" pitchFamily="34" charset="0"/>
                <a:ea typeface="Times New Roman" panose="02020603050405020304" pitchFamily="18" charset="0"/>
              </a:rPr>
              <a:t>estaurant scolaire DR/PF : 300 K€</a:t>
            </a:r>
            <a:endParaRPr lang="fr-FR" sz="1800" b="1" dirty="0">
              <a:solidFill>
                <a:schemeClr val="tx1"/>
              </a:solidFill>
              <a:effectLst/>
              <a:latin typeface="Times New Roman" panose="02020603050405020304" pitchFamily="18" charset="0"/>
              <a:ea typeface="Times New Roman" panose="02020603050405020304" pitchFamily="18" charset="0"/>
            </a:endParaRPr>
          </a:p>
          <a:p>
            <a:pPr marL="342900" lvl="0" indent="-342900" algn="ctr">
              <a:lnSpc>
                <a:spcPct val="107000"/>
              </a:lnSpc>
              <a:spcAft>
                <a:spcPts val="800"/>
              </a:spcAft>
              <a:buFont typeface="Wingdings" panose="05000000000000000000" pitchFamily="2" charset="2"/>
              <a:buChar char="q"/>
              <a:tabLst>
                <a:tab pos="2333625" algn="l"/>
                <a:tab pos="3375025" algn="l"/>
              </a:tabLs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4251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4B40BD7-3319-40F7-A767-0E7D020CD125}"/>
              </a:ext>
            </a:extLst>
          </p:cNvPr>
          <p:cNvSpPr txBox="1"/>
          <p:nvPr/>
        </p:nvSpPr>
        <p:spPr>
          <a:xfrm>
            <a:off x="1546767" y="204372"/>
            <a:ext cx="9156613" cy="738664"/>
          </a:xfrm>
          <a:prstGeom prst="rect">
            <a:avLst/>
          </a:prstGeom>
          <a:noFill/>
        </p:spPr>
        <p:txBody>
          <a:bodyPr wrap="square" rtlCol="0">
            <a:spAutoFit/>
          </a:bodyPr>
          <a:lstStyle/>
          <a:p>
            <a:pPr algn="ctr"/>
            <a:endParaRPr lang="fr-FR" b="1" dirty="0"/>
          </a:p>
          <a:p>
            <a:pPr algn="ctr"/>
            <a:r>
              <a:rPr lang="fr-FR" sz="2400" b="1" dirty="0"/>
              <a:t>DEPENSES  D’INVESTISSEMENT</a:t>
            </a:r>
          </a:p>
        </p:txBody>
      </p:sp>
      <p:sp>
        <p:nvSpPr>
          <p:cNvPr id="4" name="Rectangle : avec coin arrondi et coin rogné en haut 3">
            <a:extLst>
              <a:ext uri="{FF2B5EF4-FFF2-40B4-BE49-F238E27FC236}">
                <a16:creationId xmlns:a16="http://schemas.microsoft.com/office/drawing/2014/main" id="{1D001F25-B103-498E-8230-4FB795B01FB1}"/>
              </a:ext>
            </a:extLst>
          </p:cNvPr>
          <p:cNvSpPr/>
          <p:nvPr/>
        </p:nvSpPr>
        <p:spPr>
          <a:xfrm>
            <a:off x="1109608" y="1028645"/>
            <a:ext cx="10099497" cy="4276313"/>
          </a:xfrm>
          <a:prstGeom prst="snip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2333625" algn="l"/>
                <a:tab pos="3375025" algn="l"/>
              </a:tabLst>
            </a:pPr>
            <a:r>
              <a:rPr lang="fr-FR"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Jeunesse, Sport et Vie associative</a:t>
            </a:r>
            <a:endParaRPr lang="fr-FR"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tabLst>
                <a:tab pos="2333625" algn="l"/>
                <a:tab pos="3375025" algn="l"/>
              </a:tabLst>
            </a:pPr>
            <a:r>
              <a:rPr lang="fr-FR"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fr-FR" sz="2400" b="1" dirty="0">
                <a:solidFill>
                  <a:schemeClr val="tx1"/>
                </a:solidFill>
                <a:effectLst/>
                <a:highlight>
                  <a:srgbClr val="C0C0C0"/>
                </a:highlight>
                <a:latin typeface="Calibri" panose="020F0502020204030204" pitchFamily="34" charset="0"/>
                <a:ea typeface="Times New Roman" panose="02020603050405020304" pitchFamily="18" charset="0"/>
                <a:cs typeface="Calibri" panose="020F0502020204030204" pitchFamily="34" charset="0"/>
              </a:rPr>
              <a:t>Nouveaux investissements</a:t>
            </a:r>
            <a:endParaRPr lang="fr-FR" sz="2400"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buFont typeface="Wingdings" panose="05000000000000000000" pitchFamily="2" charset="2"/>
              <a:buChar char="q"/>
              <a:tabLst>
                <a:tab pos="2333625" algn="l"/>
                <a:tab pos="3375025" algn="l"/>
              </a:tabLst>
            </a:pPr>
            <a:r>
              <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Etudes gymnase Vallée à la Dame : 100 000 €</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buFont typeface="Wingdings" panose="05000000000000000000" pitchFamily="2" charset="2"/>
              <a:buChar char="q"/>
              <a:tabLst>
                <a:tab pos="2333625" algn="l"/>
                <a:tab pos="3375025" algn="l"/>
              </a:tabLst>
            </a:pPr>
            <a:r>
              <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Structures sportives (agrès, </a:t>
            </a:r>
            <a:r>
              <a:rPr lang="fr-FR" sz="18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outwork</a:t>
            </a:r>
            <a:r>
              <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suite aux Assises de la Jeunesse :  100 000 €</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buFont typeface="Wingdings" panose="05000000000000000000" pitchFamily="2" charset="2"/>
              <a:buChar char="q"/>
              <a:tabLst>
                <a:tab pos="2333625" algn="l"/>
                <a:tab pos="3375025" algn="l"/>
              </a:tabLst>
            </a:pPr>
            <a:r>
              <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Paniers de baskets, buts, vitrines, affichage, réparations sur les city stades, travaux dans les espaces de travail des gardiens et matériel divers pour les éducateurs sportifs, tapis, sono, équipements et travaux divers (peinture, portail, vestiaires…) : 350 000 € </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Wingdings" panose="05000000000000000000" pitchFamily="2" charset="2"/>
              <a:buChar char="q"/>
              <a:tabLst>
                <a:tab pos="2333625" algn="l"/>
                <a:tab pos="3375025" algn="l"/>
              </a:tabLst>
            </a:pPr>
            <a:r>
              <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Travaux et matériel divers </a:t>
            </a:r>
            <a:r>
              <a:rPr lang="fr-FR" sz="18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assocs</a:t>
            </a:r>
            <a:r>
              <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dont barnums : 44 000 €</a:t>
            </a:r>
          </a:p>
          <a:p>
            <a:pPr algn="ctr">
              <a:lnSpc>
                <a:spcPct val="107000"/>
              </a:lnSpc>
              <a:spcAft>
                <a:spcPts val="800"/>
              </a:spcAft>
              <a:tabLst>
                <a:tab pos="2333625" algn="l"/>
                <a:tab pos="3375025" algn="l"/>
              </a:tabLst>
            </a:pPr>
            <a:r>
              <a:rPr lang="fr-FR" sz="2400" b="1" dirty="0">
                <a:solidFill>
                  <a:schemeClr val="tx1"/>
                </a:solidFill>
                <a:highlight>
                  <a:srgbClr val="C0C0C0"/>
                </a:highlight>
                <a:latin typeface="Calibri" panose="020F0502020204030204" pitchFamily="34" charset="0"/>
                <a:ea typeface="Calibri" panose="020F0502020204030204" pitchFamily="34" charset="0"/>
                <a:cs typeface="Calibri" panose="020F0502020204030204" pitchFamily="34" charset="0"/>
              </a:rPr>
              <a:t>Reports</a:t>
            </a:r>
          </a:p>
          <a:p>
            <a:pPr marL="285750" indent="-285750" algn="ctr">
              <a:lnSpc>
                <a:spcPct val="107000"/>
              </a:lnSpc>
              <a:spcAft>
                <a:spcPts val="800"/>
              </a:spcAft>
              <a:buFont typeface="Wingdings" panose="05000000000000000000" pitchFamily="2" charset="2"/>
              <a:buChar char="q"/>
              <a:tabLst>
                <a:tab pos="2333625" algn="l"/>
                <a:tab pos="3375025" algn="l"/>
              </a:tabLst>
            </a:pPr>
            <a:r>
              <a:rPr lang="fr-FR" sz="1800" b="1" dirty="0">
                <a:solidFill>
                  <a:schemeClr val="tx1"/>
                </a:solidFill>
                <a:effectLst/>
                <a:latin typeface="Arial" panose="020B0604020202020204" pitchFamily="34" charset="0"/>
                <a:ea typeface="Times New Roman" panose="02020603050405020304" pitchFamily="18" charset="0"/>
              </a:rPr>
              <a:t>travaux divers dans les équipements sportifs pour 200 K€</a:t>
            </a:r>
            <a:endParaRPr lang="fr-FR" sz="1800" b="1" dirty="0">
              <a:solidFill>
                <a:schemeClr val="tx1"/>
              </a:solidFill>
              <a:effectLst/>
              <a:latin typeface="Times New Roman" panose="02020603050405020304" pitchFamily="18" charset="0"/>
              <a:ea typeface="Times New Roman" panose="02020603050405020304" pitchFamily="18" charset="0"/>
            </a:endParaRPr>
          </a:p>
          <a:p>
            <a:pPr lvl="0" algn="just">
              <a:lnSpc>
                <a:spcPct val="107000"/>
              </a:lnSpc>
              <a:spcAft>
                <a:spcPts val="800"/>
              </a:spcAft>
              <a:tabLst>
                <a:tab pos="2333625" algn="l"/>
                <a:tab pos="3375025" algn="l"/>
              </a:tabLs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8362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1468315" y="1629591"/>
            <a:ext cx="9574823" cy="646331"/>
          </a:xfrm>
          <a:prstGeom prst="rect">
            <a:avLst/>
          </a:prstGeom>
          <a:noFill/>
        </p:spPr>
        <p:txBody>
          <a:bodyPr wrap="square" rtlCol="0">
            <a:spAutoFit/>
          </a:bodyPr>
          <a:lstStyle/>
          <a:p>
            <a:pPr algn="ctr"/>
            <a:endParaRPr lang="fr-FR" b="1" dirty="0"/>
          </a:p>
          <a:p>
            <a:pPr algn="ctr"/>
            <a:endParaRPr lang="fr-FR" b="1" dirty="0"/>
          </a:p>
        </p:txBody>
      </p:sp>
      <p:sp>
        <p:nvSpPr>
          <p:cNvPr id="3" name="ZoneTexte 2">
            <a:extLst>
              <a:ext uri="{FF2B5EF4-FFF2-40B4-BE49-F238E27FC236}">
                <a16:creationId xmlns:a16="http://schemas.microsoft.com/office/drawing/2014/main" id="{AAA25C84-9BF8-482C-BD20-8322E2A3ECDB}"/>
              </a:ext>
            </a:extLst>
          </p:cNvPr>
          <p:cNvSpPr txBox="1"/>
          <p:nvPr/>
        </p:nvSpPr>
        <p:spPr>
          <a:xfrm>
            <a:off x="1052811" y="254270"/>
            <a:ext cx="10086378" cy="738664"/>
          </a:xfrm>
          <a:prstGeom prst="rect">
            <a:avLst/>
          </a:prstGeom>
          <a:noFill/>
        </p:spPr>
        <p:txBody>
          <a:bodyPr wrap="square" rtlCol="0">
            <a:spAutoFit/>
          </a:bodyPr>
          <a:lstStyle/>
          <a:p>
            <a:pPr algn="ctr"/>
            <a:endParaRPr lang="fr-FR" b="1" dirty="0"/>
          </a:p>
          <a:p>
            <a:pPr algn="ctr"/>
            <a:r>
              <a:rPr lang="fr-FR" sz="2400" b="1" dirty="0"/>
              <a:t>DEPENSES  D’INVESTISSEMENT</a:t>
            </a:r>
          </a:p>
        </p:txBody>
      </p:sp>
      <p:sp>
        <p:nvSpPr>
          <p:cNvPr id="4" name="Rectangle : avec coin arrondi et coin rogné en haut 3">
            <a:extLst>
              <a:ext uri="{FF2B5EF4-FFF2-40B4-BE49-F238E27FC236}">
                <a16:creationId xmlns:a16="http://schemas.microsoft.com/office/drawing/2014/main" id="{FACD93FF-374E-47F5-9EEF-2AD95199C70E}"/>
              </a:ext>
            </a:extLst>
          </p:cNvPr>
          <p:cNvSpPr/>
          <p:nvPr/>
        </p:nvSpPr>
        <p:spPr>
          <a:xfrm>
            <a:off x="1313970" y="1269120"/>
            <a:ext cx="9825219" cy="3831021"/>
          </a:xfrm>
          <a:prstGeom prst="snip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2333625" algn="l"/>
                <a:tab pos="3375025" algn="l"/>
              </a:tabLst>
            </a:pPr>
            <a:r>
              <a:rPr lang="fr-FR"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Culture</a:t>
            </a:r>
            <a:endParaRPr lang="fr-FR"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tabLst>
                <a:tab pos="2333625" algn="l"/>
                <a:tab pos="3375025" algn="l"/>
              </a:tabLst>
            </a:pPr>
            <a:r>
              <a:rPr lang="fr-FR" sz="2400" dirty="0">
                <a:solidFill>
                  <a:schemeClr val="tx1"/>
                </a:solidFill>
                <a:effectLst/>
                <a:highlight>
                  <a:srgbClr val="C0C0C0"/>
                </a:highlight>
                <a:latin typeface="Calibri" panose="020F0502020204030204" pitchFamily="34" charset="0"/>
                <a:ea typeface="Times New Roman" panose="02020603050405020304" pitchFamily="18" charset="0"/>
                <a:cs typeface="Calibri" panose="020F0502020204030204" pitchFamily="34" charset="0"/>
              </a:rPr>
              <a:t> </a:t>
            </a:r>
            <a:r>
              <a:rPr lang="fr-FR" sz="2400" b="1" dirty="0">
                <a:solidFill>
                  <a:schemeClr val="tx1"/>
                </a:solidFill>
                <a:effectLst/>
                <a:highlight>
                  <a:srgbClr val="C0C0C0"/>
                </a:highlight>
                <a:latin typeface="Calibri" panose="020F0502020204030204" pitchFamily="34" charset="0"/>
                <a:ea typeface="Times New Roman" panose="02020603050405020304" pitchFamily="18" charset="0"/>
                <a:cs typeface="Calibri" panose="020F0502020204030204" pitchFamily="34" charset="0"/>
              </a:rPr>
              <a:t>Nouveaux investissements </a:t>
            </a:r>
            <a:endParaRPr lang="fr-FR" sz="2400"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800100" lvl="1" indent="-342900" algn="ctr">
              <a:lnSpc>
                <a:spcPct val="107000"/>
              </a:lnSpc>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Centre culturel Malraux : 1.2 M€ (subvention du Conseil départemental) (Opération)</a:t>
            </a:r>
            <a:endParaRPr lang="fr-F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ctr">
              <a:lnSpc>
                <a:spcPct val="107000"/>
              </a:lnSpc>
              <a:spcAft>
                <a:spcPts val="800"/>
              </a:spcAft>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Renouvellement de matériel et travaux divers : 40 000 €</a:t>
            </a:r>
            <a:endParaRPr lang="fr-F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333625" algn="l"/>
                <a:tab pos="3375025" algn="l"/>
              </a:tabLst>
            </a:pPr>
            <a:r>
              <a:rPr lang="fr-FR" sz="2400" b="1" dirty="0">
                <a:solidFill>
                  <a:schemeClr val="tx1"/>
                </a:solidFill>
                <a:highlight>
                  <a:srgbClr val="C0C0C0"/>
                </a:highlight>
                <a:latin typeface="Calibri" panose="020F0502020204030204" pitchFamily="34" charset="0"/>
                <a:ea typeface="Calibri" panose="020F0502020204030204" pitchFamily="34" charset="0"/>
                <a:cs typeface="Calibri" panose="020F0502020204030204" pitchFamily="34" charset="0"/>
              </a:rPr>
              <a:t>Report</a:t>
            </a:r>
          </a:p>
          <a:p>
            <a:pPr marL="742950" lvl="1" indent="-285750" algn="ctr">
              <a:lnSpc>
                <a:spcPct val="107000"/>
              </a:lnSpc>
              <a:spcAft>
                <a:spcPts val="800"/>
              </a:spcAft>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Centre culturel Malraux : </a:t>
            </a:r>
            <a:r>
              <a:rPr lang="fr-FR" b="1" u="none" strike="noStrike" dirty="0">
                <a:solidFill>
                  <a:schemeClr val="tx1"/>
                </a:solidFill>
                <a:effectLst/>
              </a:rPr>
              <a:t>6 081 408,25 € </a:t>
            </a:r>
            <a:endParaRPr lang="fr-F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tabLst>
                <a:tab pos="2333625" algn="l"/>
                <a:tab pos="3375025" algn="l"/>
              </a:tabLs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959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B48B1A5-F6C6-F741-AB1D-5CC94CF8E1A7}"/>
              </a:ext>
            </a:extLst>
          </p:cNvPr>
          <p:cNvSpPr txBox="1"/>
          <p:nvPr/>
        </p:nvSpPr>
        <p:spPr>
          <a:xfrm>
            <a:off x="1295398" y="573314"/>
            <a:ext cx="9013279" cy="369332"/>
          </a:xfrm>
          <a:prstGeom prst="rect">
            <a:avLst/>
          </a:prstGeom>
          <a:noFill/>
          <a:ln>
            <a:noFill/>
          </a:ln>
        </p:spPr>
        <p:txBody>
          <a:bodyPr wrap="square" rtlCol="0">
            <a:spAutoFit/>
          </a:bodyPr>
          <a:lstStyle/>
          <a:p>
            <a:pPr algn="ctr"/>
            <a:r>
              <a:rPr lang="fr-FR" b="1" dirty="0">
                <a:latin typeface="Arial" panose="020B0604020202020204" pitchFamily="34" charset="0"/>
                <a:cs typeface="Arial" panose="020B0604020202020204" pitchFamily="34" charset="0"/>
              </a:rPr>
              <a:t>RECETTES DE FONCTIONNEMENT PAR CHAPITRES</a:t>
            </a:r>
          </a:p>
        </p:txBody>
      </p:sp>
      <p:graphicFrame>
        <p:nvGraphicFramePr>
          <p:cNvPr id="2" name="Tableau 1">
            <a:extLst>
              <a:ext uri="{FF2B5EF4-FFF2-40B4-BE49-F238E27FC236}">
                <a16:creationId xmlns:a16="http://schemas.microsoft.com/office/drawing/2014/main" id="{D7E41917-7968-4B07-BE12-6C69B5048AB3}"/>
              </a:ext>
            </a:extLst>
          </p:cNvPr>
          <p:cNvGraphicFramePr>
            <a:graphicFrameLocks noGrp="1"/>
          </p:cNvGraphicFramePr>
          <p:nvPr>
            <p:extLst>
              <p:ext uri="{D42A27DB-BD31-4B8C-83A1-F6EECF244321}">
                <p14:modId xmlns:p14="http://schemas.microsoft.com/office/powerpoint/2010/main" val="2912064162"/>
              </p:ext>
            </p:extLst>
          </p:nvPr>
        </p:nvGraphicFramePr>
        <p:xfrm>
          <a:off x="422096" y="1114779"/>
          <a:ext cx="6745059" cy="4036877"/>
        </p:xfrm>
        <a:graphic>
          <a:graphicData uri="http://schemas.openxmlformats.org/drawingml/2006/table">
            <a:tbl>
              <a:tblPr>
                <a:tableStyleId>{5C22544A-7EE6-4342-B048-85BDC9FD1C3A}</a:tableStyleId>
              </a:tblPr>
              <a:tblGrid>
                <a:gridCol w="3133191">
                  <a:extLst>
                    <a:ext uri="{9D8B030D-6E8A-4147-A177-3AD203B41FA5}">
                      <a16:colId xmlns:a16="http://schemas.microsoft.com/office/drawing/2014/main" val="4073067195"/>
                    </a:ext>
                  </a:extLst>
                </a:gridCol>
                <a:gridCol w="1805934">
                  <a:extLst>
                    <a:ext uri="{9D8B030D-6E8A-4147-A177-3AD203B41FA5}">
                      <a16:colId xmlns:a16="http://schemas.microsoft.com/office/drawing/2014/main" val="416241142"/>
                    </a:ext>
                  </a:extLst>
                </a:gridCol>
                <a:gridCol w="1805934">
                  <a:extLst>
                    <a:ext uri="{9D8B030D-6E8A-4147-A177-3AD203B41FA5}">
                      <a16:colId xmlns:a16="http://schemas.microsoft.com/office/drawing/2014/main" val="580067675"/>
                    </a:ext>
                  </a:extLst>
                </a:gridCol>
              </a:tblGrid>
              <a:tr h="553612">
                <a:tc>
                  <a:txBody>
                    <a:bodyPr/>
                    <a:lstStyle/>
                    <a:p>
                      <a:pPr algn="ctr" fontAlgn="b"/>
                      <a:endParaRPr lang="fr-FR" sz="1400" b="1" i="0" u="none" strike="noStrike" dirty="0">
                        <a:ln>
                          <a:solidFill>
                            <a:schemeClr val="tx1"/>
                          </a:solidFill>
                        </a:ln>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ctr" fontAlgn="b"/>
                      <a:r>
                        <a:rPr lang="fr-FR" sz="1400" b="1" u="none" strike="noStrike" dirty="0">
                          <a:solidFill>
                            <a:schemeClr val="bg1"/>
                          </a:solidFill>
                          <a:effectLst/>
                        </a:rPr>
                        <a:t>BP + BS 2021</a:t>
                      </a:r>
                    </a:p>
                    <a:p>
                      <a:pPr algn="ctr" fontAlgn="b"/>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tc>
                  <a:txBody>
                    <a:bodyPr/>
                    <a:lstStyle/>
                    <a:p>
                      <a:pPr algn="ctr" fontAlgn="b"/>
                      <a:r>
                        <a:rPr lang="fr-FR" sz="1400" b="1" u="none" strike="noStrike" dirty="0">
                          <a:solidFill>
                            <a:schemeClr val="bg1"/>
                          </a:solidFill>
                          <a:effectLst/>
                        </a:rPr>
                        <a:t>BP 2022</a:t>
                      </a:r>
                    </a:p>
                    <a:p>
                      <a:pPr algn="ctr" fontAlgn="b"/>
                      <a:endParaRPr lang="fr-FR" sz="1400" b="1" i="0" u="none" strike="noStrike" dirty="0">
                        <a:solidFill>
                          <a:schemeClr val="bg1"/>
                        </a:solidFill>
                        <a:effectLst/>
                        <a:latin typeface="Calibri" panose="020F0502020204030204" pitchFamily="34" charset="0"/>
                      </a:endParaRPr>
                    </a:p>
                  </a:txBody>
                  <a:tcPr marL="9046" marR="9046" marT="9046" marB="0" anchor="b">
                    <a:solidFill>
                      <a:schemeClr val="accent1"/>
                    </a:solidFill>
                  </a:tcPr>
                </a:tc>
                <a:extLst>
                  <a:ext uri="{0D108BD9-81ED-4DB2-BD59-A6C34878D82A}">
                    <a16:rowId xmlns:a16="http://schemas.microsoft.com/office/drawing/2014/main" val="148062920"/>
                  </a:ext>
                </a:extLst>
              </a:tr>
              <a:tr h="276806">
                <a:tc>
                  <a:txBody>
                    <a:bodyPr/>
                    <a:lstStyle/>
                    <a:p>
                      <a:pPr algn="ctr" fontAlgn="b"/>
                      <a:r>
                        <a:rPr lang="fr-FR" sz="1400" b="1" u="none" strike="noStrike" dirty="0">
                          <a:solidFill>
                            <a:schemeClr val="bg1"/>
                          </a:solidFill>
                          <a:effectLst/>
                        </a:rPr>
                        <a:t>Atténuation de charges</a:t>
                      </a:r>
                      <a:endParaRPr lang="fr-FR" sz="14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ctr" fontAlgn="b"/>
                      <a:r>
                        <a:rPr lang="fr-FR" sz="1400" u="none" strike="noStrike" dirty="0">
                          <a:effectLst/>
                        </a:rPr>
                        <a:t>         315 000,00 € </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400" u="none" strike="noStrike" dirty="0">
                          <a:effectLst/>
                        </a:rPr>
                        <a:t>         255 000,00 € </a:t>
                      </a:r>
                      <a:endParaRPr lang="fr-FR"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36304307"/>
                  </a:ext>
                </a:extLst>
              </a:tr>
              <a:tr h="276806">
                <a:tc>
                  <a:txBody>
                    <a:bodyPr/>
                    <a:lstStyle/>
                    <a:p>
                      <a:pPr algn="ctr" fontAlgn="b"/>
                      <a:r>
                        <a:rPr lang="fr-FR" sz="1400" b="1" u="none" strike="noStrike" dirty="0">
                          <a:solidFill>
                            <a:schemeClr val="bg1"/>
                          </a:solidFill>
                          <a:effectLst/>
                        </a:rPr>
                        <a:t>Produits des services</a:t>
                      </a:r>
                      <a:endParaRPr lang="fr-FR" sz="14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ctr" fontAlgn="b"/>
                      <a:r>
                        <a:rPr lang="fr-FR" sz="1400" u="none" strike="noStrike" dirty="0">
                          <a:effectLst/>
                        </a:rPr>
                        <a:t>      1 241 800,00 € </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400" u="none" strike="noStrike" dirty="0">
                          <a:effectLst/>
                        </a:rPr>
                        <a:t>      1 272 700,00 € </a:t>
                      </a:r>
                      <a:endParaRPr lang="fr-FR"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21631914"/>
                  </a:ext>
                </a:extLst>
              </a:tr>
              <a:tr h="276806">
                <a:tc>
                  <a:txBody>
                    <a:bodyPr/>
                    <a:lstStyle/>
                    <a:p>
                      <a:pPr algn="ctr" fontAlgn="b"/>
                      <a:r>
                        <a:rPr lang="fr-FR" sz="1400" b="1" u="none" strike="noStrike" dirty="0">
                          <a:solidFill>
                            <a:schemeClr val="bg1"/>
                          </a:solidFill>
                          <a:effectLst/>
                        </a:rPr>
                        <a:t>Impôts et taxes</a:t>
                      </a:r>
                      <a:endParaRPr lang="fr-FR" sz="14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ctr" fontAlgn="b"/>
                      <a:r>
                        <a:rPr lang="fr-FR" sz="1400" u="none" strike="noStrike" dirty="0">
                          <a:effectLst/>
                        </a:rPr>
                        <a:t>    18 109 381,00 € </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400" u="none" strike="noStrike" dirty="0">
                          <a:effectLst/>
                        </a:rPr>
                        <a:t>    19 136 015,00 € </a:t>
                      </a:r>
                      <a:endParaRPr lang="fr-FR"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5067329"/>
                  </a:ext>
                </a:extLst>
              </a:tr>
              <a:tr h="276806">
                <a:tc>
                  <a:txBody>
                    <a:bodyPr/>
                    <a:lstStyle/>
                    <a:p>
                      <a:pPr algn="ctr" fontAlgn="b"/>
                      <a:r>
                        <a:rPr lang="fr-FR" sz="1400" b="1" u="none" strike="noStrike" dirty="0">
                          <a:solidFill>
                            <a:schemeClr val="bg1"/>
                          </a:solidFill>
                          <a:effectLst/>
                        </a:rPr>
                        <a:t>Dotations et participations</a:t>
                      </a:r>
                      <a:endParaRPr lang="fr-FR" sz="14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ctr" fontAlgn="b"/>
                      <a:r>
                        <a:rPr lang="fr-FR" sz="1400" u="none" strike="noStrike" dirty="0">
                          <a:effectLst/>
                        </a:rPr>
                        <a:t>      2 086 201,00 € </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400" u="none" strike="noStrike" dirty="0">
                          <a:effectLst/>
                        </a:rPr>
                        <a:t>      1 737 501,33 € </a:t>
                      </a:r>
                      <a:endParaRPr lang="fr-FR"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75994179"/>
                  </a:ext>
                </a:extLst>
              </a:tr>
              <a:tr h="404213">
                <a:tc>
                  <a:txBody>
                    <a:bodyPr/>
                    <a:lstStyle/>
                    <a:p>
                      <a:pPr algn="ctr" fontAlgn="ctr"/>
                      <a:r>
                        <a:rPr lang="fr-FR" sz="1400" b="1" u="none" strike="noStrike" dirty="0">
                          <a:solidFill>
                            <a:schemeClr val="bg1"/>
                          </a:solidFill>
                          <a:effectLst/>
                        </a:rPr>
                        <a:t>Autres produits de gestion courante</a:t>
                      </a:r>
                      <a:endParaRPr lang="fr-FR" sz="1400" b="1" i="0" u="none" strike="noStrike" dirty="0">
                        <a:solidFill>
                          <a:schemeClr val="bg1"/>
                        </a:solidFill>
                        <a:effectLst/>
                        <a:latin typeface="Calibri" panose="020F0502020204030204" pitchFamily="34" charset="0"/>
                      </a:endParaRPr>
                    </a:p>
                  </a:txBody>
                  <a:tcPr marL="6350" marR="6350" marT="6350" marB="0" anchor="ctr">
                    <a:solidFill>
                      <a:schemeClr val="accent1"/>
                    </a:solidFill>
                  </a:tcPr>
                </a:tc>
                <a:tc>
                  <a:txBody>
                    <a:bodyPr/>
                    <a:lstStyle/>
                    <a:p>
                      <a:pPr algn="ctr" fontAlgn="ctr"/>
                      <a:r>
                        <a:rPr lang="fr-FR" sz="1400" u="none" strike="noStrike" dirty="0">
                          <a:effectLst/>
                        </a:rPr>
                        <a:t>         275 832,00 € </a:t>
                      </a:r>
                      <a:endParaRPr lang="fr-FR"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400" u="none" strike="noStrike" dirty="0">
                          <a:effectLst/>
                        </a:rPr>
                        <a:t>         279 900,00 € </a:t>
                      </a:r>
                      <a:endParaRPr lang="fr-FR"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60607613"/>
                  </a:ext>
                </a:extLst>
              </a:tr>
              <a:tr h="276806">
                <a:tc>
                  <a:txBody>
                    <a:bodyPr/>
                    <a:lstStyle/>
                    <a:p>
                      <a:pPr algn="ctr" fontAlgn="b"/>
                      <a:r>
                        <a:rPr lang="fr-FR" sz="1400" b="1" u="none" strike="noStrike" dirty="0">
                          <a:solidFill>
                            <a:schemeClr val="bg1"/>
                          </a:solidFill>
                          <a:effectLst/>
                        </a:rPr>
                        <a:t>Produits financiers</a:t>
                      </a:r>
                      <a:endParaRPr lang="fr-FR" sz="14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ctr"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43447161"/>
                  </a:ext>
                </a:extLst>
              </a:tr>
              <a:tr h="276806">
                <a:tc>
                  <a:txBody>
                    <a:bodyPr/>
                    <a:lstStyle/>
                    <a:p>
                      <a:pPr algn="ctr" fontAlgn="b"/>
                      <a:r>
                        <a:rPr lang="fr-FR" sz="1400" b="1" u="none" strike="noStrike" dirty="0">
                          <a:solidFill>
                            <a:schemeClr val="bg1"/>
                          </a:solidFill>
                          <a:effectLst/>
                        </a:rPr>
                        <a:t>Produits exceptionnels</a:t>
                      </a:r>
                      <a:endParaRPr lang="fr-FR" sz="14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ctr" fontAlgn="b"/>
                      <a:r>
                        <a:rPr lang="fr-FR" sz="1400" u="none" strike="noStrike" dirty="0">
                          <a:effectLst/>
                        </a:rPr>
                        <a:t>              2 200,00 € </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27777289"/>
                  </a:ext>
                </a:extLst>
              </a:tr>
              <a:tr h="276806">
                <a:tc>
                  <a:txBody>
                    <a:bodyPr/>
                    <a:lstStyle/>
                    <a:p>
                      <a:pPr algn="ctr" fontAlgn="b"/>
                      <a:r>
                        <a:rPr lang="fr-FR" sz="1400" b="1" u="none" strike="noStrike" dirty="0">
                          <a:solidFill>
                            <a:schemeClr val="bg1"/>
                          </a:solidFill>
                          <a:effectLst/>
                        </a:rPr>
                        <a:t>Reprises sur provisions</a:t>
                      </a:r>
                      <a:endParaRPr lang="fr-FR" sz="14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ctr" fontAlgn="b"/>
                      <a:r>
                        <a:rPr lang="fr-FR" sz="1400" u="none" strike="noStrike" dirty="0">
                          <a:effectLst/>
                        </a:rPr>
                        <a:t>            54 500,00 € </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99789340"/>
                  </a:ext>
                </a:extLst>
              </a:tr>
              <a:tr h="276806">
                <a:tc>
                  <a:txBody>
                    <a:bodyPr/>
                    <a:lstStyle/>
                    <a:p>
                      <a:pPr algn="ctr" fontAlgn="b"/>
                      <a:r>
                        <a:rPr lang="fr-FR" sz="1400" b="1" u="none" strike="noStrike" dirty="0">
                          <a:solidFill>
                            <a:schemeClr val="bg1"/>
                          </a:solidFill>
                          <a:effectLst/>
                        </a:rPr>
                        <a:t>Opérations d'ordre</a:t>
                      </a:r>
                      <a:endParaRPr lang="fr-FR" sz="14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ctr" fontAlgn="b"/>
                      <a:r>
                        <a:rPr lang="fr-FR" sz="1400" u="none" strike="noStrike" dirty="0">
                          <a:effectLst/>
                        </a:rPr>
                        <a:t>            48 536,00 € </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400" u="none" strike="noStrike" dirty="0">
                          <a:effectLst/>
                        </a:rPr>
                        <a:t>            31 674,00 € </a:t>
                      </a:r>
                      <a:endParaRPr lang="fr-FR"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24902337"/>
                  </a:ext>
                </a:extLst>
              </a:tr>
              <a:tr h="510686">
                <a:tc>
                  <a:txBody>
                    <a:bodyPr/>
                    <a:lstStyle/>
                    <a:p>
                      <a:pPr algn="ctr" fontAlgn="ctr"/>
                      <a:r>
                        <a:rPr lang="fr-FR" sz="1400" b="1" u="none" strike="noStrike" dirty="0">
                          <a:solidFill>
                            <a:schemeClr val="bg1"/>
                          </a:solidFill>
                          <a:effectLst/>
                        </a:rPr>
                        <a:t>Résultat de fonctionnement reporté</a:t>
                      </a:r>
                      <a:endParaRPr lang="fr-FR" sz="1400" b="1" i="0" u="none" strike="noStrike" dirty="0">
                        <a:solidFill>
                          <a:schemeClr val="bg1"/>
                        </a:solidFill>
                        <a:effectLst/>
                        <a:latin typeface="Calibri" panose="020F0502020204030204" pitchFamily="34" charset="0"/>
                      </a:endParaRPr>
                    </a:p>
                  </a:txBody>
                  <a:tcPr marL="6350" marR="6350" marT="6350" marB="0" anchor="ctr">
                    <a:solidFill>
                      <a:schemeClr val="accent1"/>
                    </a:solidFill>
                  </a:tcPr>
                </a:tc>
                <a:tc>
                  <a:txBody>
                    <a:bodyPr/>
                    <a:lstStyle/>
                    <a:p>
                      <a:pPr algn="ctr" fontAlgn="ctr"/>
                      <a:r>
                        <a:rPr lang="fr-FR" sz="1400" u="none" strike="noStrike" dirty="0">
                          <a:effectLst/>
                        </a:rPr>
                        <a:t>      1 857 713,15 € </a:t>
                      </a:r>
                      <a:endParaRPr lang="fr-FR"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400" u="none" strike="noStrike" dirty="0">
                          <a:effectLst/>
                        </a:rPr>
                        <a:t>      1 077 194,54 € </a:t>
                      </a:r>
                      <a:endParaRPr lang="fr-FR"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83910407"/>
                  </a:ext>
                </a:extLst>
              </a:tr>
              <a:tr h="353918">
                <a:tc>
                  <a:txBody>
                    <a:bodyPr/>
                    <a:lstStyle/>
                    <a:p>
                      <a:pPr algn="ctr"/>
                      <a:r>
                        <a:rPr lang="fr-FR" sz="1400" b="1" dirty="0">
                          <a:solidFill>
                            <a:schemeClr val="bg1"/>
                          </a:solidFill>
                        </a:rPr>
                        <a:t>TOTAL</a:t>
                      </a:r>
                    </a:p>
                  </a:txBody>
                  <a:tcPr>
                    <a:solidFill>
                      <a:schemeClr val="tx2">
                        <a:lumMod val="60000"/>
                        <a:lumOff val="40000"/>
                      </a:schemeClr>
                    </a:solidFill>
                  </a:tcPr>
                </a:tc>
                <a:tc>
                  <a:txBody>
                    <a:bodyPr/>
                    <a:lstStyle/>
                    <a:p>
                      <a:pPr algn="ctr" fontAlgn="b"/>
                      <a:r>
                        <a:rPr lang="fr-FR" sz="1400" b="1" u="none" strike="noStrike" dirty="0">
                          <a:solidFill>
                            <a:schemeClr val="bg1"/>
                          </a:solidFill>
                          <a:effectLst/>
                        </a:rPr>
                        <a:t>    23 991 163,15 € </a:t>
                      </a:r>
                      <a:endParaRPr lang="fr-FR" sz="1400" b="1" i="0" u="none" strike="noStrike" dirty="0">
                        <a:solidFill>
                          <a:schemeClr val="bg1"/>
                        </a:solidFill>
                        <a:effectLst/>
                        <a:latin typeface="Calibri" panose="020F0502020204030204" pitchFamily="34" charset="0"/>
                      </a:endParaRPr>
                    </a:p>
                  </a:txBody>
                  <a:tcPr marL="6350" marR="6350" marT="6350" marB="0" anchor="b">
                    <a:solidFill>
                      <a:schemeClr val="tx2">
                        <a:lumMod val="60000"/>
                        <a:lumOff val="40000"/>
                      </a:schemeClr>
                    </a:solidFill>
                  </a:tcPr>
                </a:tc>
                <a:tc>
                  <a:txBody>
                    <a:bodyPr/>
                    <a:lstStyle/>
                    <a:p>
                      <a:pPr algn="ctr" fontAlgn="b"/>
                      <a:r>
                        <a:rPr lang="fr-FR" sz="1400" b="1" u="none" strike="noStrike" dirty="0">
                          <a:solidFill>
                            <a:schemeClr val="bg1"/>
                          </a:solidFill>
                          <a:effectLst/>
                        </a:rPr>
                        <a:t>    23 789 984,87 € </a:t>
                      </a:r>
                      <a:endParaRPr lang="fr-FR" sz="1400" b="1" i="0" u="none" strike="noStrike" dirty="0">
                        <a:solidFill>
                          <a:schemeClr val="bg1"/>
                        </a:solidFill>
                        <a:effectLst/>
                        <a:latin typeface="Calibri" panose="020F0502020204030204" pitchFamily="34" charset="0"/>
                      </a:endParaRPr>
                    </a:p>
                  </a:txBody>
                  <a:tcPr marL="6350" marR="6350" marT="6350" marB="0" anchor="b">
                    <a:solidFill>
                      <a:schemeClr val="tx2">
                        <a:lumMod val="60000"/>
                        <a:lumOff val="40000"/>
                      </a:schemeClr>
                    </a:solidFill>
                  </a:tcPr>
                </a:tc>
                <a:extLst>
                  <a:ext uri="{0D108BD9-81ED-4DB2-BD59-A6C34878D82A}">
                    <a16:rowId xmlns:a16="http://schemas.microsoft.com/office/drawing/2014/main" val="3415161675"/>
                  </a:ext>
                </a:extLst>
              </a:tr>
            </a:tbl>
          </a:graphicData>
        </a:graphic>
      </p:graphicFrame>
      <p:graphicFrame>
        <p:nvGraphicFramePr>
          <p:cNvPr id="5" name="Graphique 4">
            <a:extLst>
              <a:ext uri="{FF2B5EF4-FFF2-40B4-BE49-F238E27FC236}">
                <a16:creationId xmlns:a16="http://schemas.microsoft.com/office/drawing/2014/main" id="{4C00CB74-7E2C-49E2-9BB1-6324A8DB3E87}"/>
              </a:ext>
            </a:extLst>
          </p:cNvPr>
          <p:cNvGraphicFramePr>
            <a:graphicFrameLocks/>
          </p:cNvGraphicFramePr>
          <p:nvPr>
            <p:extLst>
              <p:ext uri="{D42A27DB-BD31-4B8C-83A1-F6EECF244321}">
                <p14:modId xmlns:p14="http://schemas.microsoft.com/office/powerpoint/2010/main" val="2556723553"/>
              </p:ext>
            </p:extLst>
          </p:nvPr>
        </p:nvGraphicFramePr>
        <p:xfrm>
          <a:off x="7271657" y="1114779"/>
          <a:ext cx="4715479" cy="4065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8468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15CA077-814B-4D9B-9C7F-A183B647E004}"/>
              </a:ext>
            </a:extLst>
          </p:cNvPr>
          <p:cNvSpPr txBox="1"/>
          <p:nvPr/>
        </p:nvSpPr>
        <p:spPr>
          <a:xfrm>
            <a:off x="969030" y="413239"/>
            <a:ext cx="10086378" cy="738664"/>
          </a:xfrm>
          <a:prstGeom prst="rect">
            <a:avLst/>
          </a:prstGeom>
          <a:noFill/>
        </p:spPr>
        <p:txBody>
          <a:bodyPr wrap="square" rtlCol="0">
            <a:spAutoFit/>
          </a:bodyPr>
          <a:lstStyle/>
          <a:p>
            <a:pPr algn="ctr"/>
            <a:endParaRPr lang="fr-FR" b="1" dirty="0"/>
          </a:p>
          <a:p>
            <a:pPr algn="ctr"/>
            <a:r>
              <a:rPr lang="fr-FR" sz="2400" b="1" dirty="0"/>
              <a:t>DEPENSES  D’INVESTISSEMENT</a:t>
            </a:r>
          </a:p>
        </p:txBody>
      </p:sp>
      <p:sp>
        <p:nvSpPr>
          <p:cNvPr id="4" name="Rectangle : avec coin arrondi et coin rogné en haut 3">
            <a:extLst>
              <a:ext uri="{FF2B5EF4-FFF2-40B4-BE49-F238E27FC236}">
                <a16:creationId xmlns:a16="http://schemas.microsoft.com/office/drawing/2014/main" id="{DA48E5F3-85DC-4B47-87A3-30FA527683C0}"/>
              </a:ext>
            </a:extLst>
          </p:cNvPr>
          <p:cNvSpPr/>
          <p:nvPr/>
        </p:nvSpPr>
        <p:spPr>
          <a:xfrm>
            <a:off x="1374460" y="1278501"/>
            <a:ext cx="9795226" cy="3831021"/>
          </a:xfrm>
          <a:prstGeom prst="snip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2333625" algn="l"/>
                <a:tab pos="3375025" algn="l"/>
              </a:tabLst>
            </a:pPr>
            <a:endParaRPr lang="fr-FR" sz="2400" b="1" dirty="0">
              <a:effectLst/>
              <a:latin typeface="Calibri" panose="020F0502020204030204" pitchFamily="34" charset="0"/>
              <a:ea typeface="Times New Roman" panose="02020603050405020304" pitchFamily="18" charset="0"/>
              <a:cs typeface="Calibri" panose="020F0502020204030204" pitchFamily="34" charset="0"/>
            </a:endParaRPr>
          </a:p>
          <a:p>
            <a:pPr lvl="0" algn="ctr">
              <a:lnSpc>
                <a:spcPct val="107000"/>
              </a:lnSpc>
              <a:spcAft>
                <a:spcPts val="800"/>
              </a:spcAft>
              <a:tabLst>
                <a:tab pos="2333625" algn="l"/>
                <a:tab pos="3375025" algn="l"/>
              </a:tabLst>
            </a:pPr>
            <a:endParaRPr lang="fr-FR" sz="2400" b="1" dirty="0">
              <a:latin typeface="Calibri" panose="020F0502020204030204" pitchFamily="34" charset="0"/>
              <a:ea typeface="Times New Roman" panose="02020603050405020304" pitchFamily="18" charset="0"/>
              <a:cs typeface="Calibri" panose="020F0502020204030204" pitchFamily="34" charset="0"/>
            </a:endParaRPr>
          </a:p>
          <a:p>
            <a:pPr lvl="0" algn="ctr">
              <a:lnSpc>
                <a:spcPct val="107000"/>
              </a:lnSpc>
              <a:spcAft>
                <a:spcPts val="800"/>
              </a:spcAft>
              <a:tabLst>
                <a:tab pos="2333625" algn="l"/>
                <a:tab pos="3375025" algn="l"/>
              </a:tabLst>
            </a:pPr>
            <a:r>
              <a:rPr lang="fr-FR"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Relations citoyennes</a:t>
            </a:r>
            <a:endParaRPr lang="fr-FR" sz="24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800"/>
              </a:spcAft>
              <a:tabLst>
                <a:tab pos="2333625" algn="l"/>
                <a:tab pos="3375025" algn="l"/>
              </a:tabLst>
            </a:pPr>
            <a:r>
              <a:rPr lang="fr-FR" sz="2400" b="1" dirty="0">
                <a:solidFill>
                  <a:schemeClr val="tx1"/>
                </a:solidFill>
                <a:effectLst/>
                <a:highlight>
                  <a:srgbClr val="C0C0C0"/>
                </a:highlight>
                <a:latin typeface="Calibri" panose="020F0502020204030204" pitchFamily="34" charset="0"/>
                <a:ea typeface="Times New Roman" panose="02020603050405020304" pitchFamily="18" charset="0"/>
                <a:cs typeface="Calibri" panose="020F0502020204030204" pitchFamily="34" charset="0"/>
              </a:rPr>
              <a:t>Nouveaux investissements</a:t>
            </a:r>
            <a:endParaRPr lang="fr-FR" sz="2400"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Wingdings" panose="05000000000000000000" pitchFamily="2" charset="2"/>
              <a:buChar char="q"/>
              <a:tabLst>
                <a:tab pos="2333625" algn="l"/>
                <a:tab pos="3375025" algn="l"/>
              </a:tabLst>
            </a:pPr>
            <a:r>
              <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Travaux dans les cimetières et matériel divers (Colombarium, jardin du souvenir…) : 80 000 €</a:t>
            </a:r>
          </a:p>
          <a:p>
            <a:pPr algn="ctr">
              <a:lnSpc>
                <a:spcPct val="107000"/>
              </a:lnSpc>
              <a:spcAft>
                <a:spcPts val="800"/>
              </a:spcAft>
              <a:tabLst>
                <a:tab pos="2333625" algn="l"/>
                <a:tab pos="3375025" algn="l"/>
              </a:tabLst>
            </a:pPr>
            <a:endParaRPr lang="fr-F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tabLst>
                <a:tab pos="2333625" algn="l"/>
                <a:tab pos="3375025" algn="l"/>
              </a:tabLst>
            </a:pPr>
            <a:r>
              <a:rPr lang="fr-FR" sz="2400" b="1" dirty="0">
                <a:solidFill>
                  <a:schemeClr val="tx1"/>
                </a:solidFill>
                <a:highlight>
                  <a:srgbClr val="C0C0C0"/>
                </a:highlight>
                <a:latin typeface="Calibri" panose="020F0502020204030204" pitchFamily="34" charset="0"/>
                <a:ea typeface="Calibri" panose="020F0502020204030204" pitchFamily="34" charset="0"/>
                <a:cs typeface="Calibri" panose="020F0502020204030204" pitchFamily="34" charset="0"/>
              </a:rPr>
              <a:t>Reports</a:t>
            </a:r>
          </a:p>
          <a:p>
            <a:pPr marL="285750" indent="-285750" algn="ctr">
              <a:lnSpc>
                <a:spcPct val="107000"/>
              </a:lnSpc>
              <a:spcAft>
                <a:spcPts val="800"/>
              </a:spcAft>
              <a:buFont typeface="Wingdings" panose="05000000000000000000" pitchFamily="2" charset="2"/>
              <a:buChar char="q"/>
              <a:tabLst>
                <a:tab pos="2333625" algn="l"/>
                <a:tab pos="3375025" algn="l"/>
              </a:tabLst>
            </a:pPr>
            <a:r>
              <a:rPr lang="fr-FR" b="1" dirty="0">
                <a:solidFill>
                  <a:schemeClr val="tx1"/>
                </a:solidFill>
                <a:latin typeface="Arial" panose="020B0604020202020204" pitchFamily="34" charset="0"/>
                <a:ea typeface="Times New Roman" panose="02020603050405020304" pitchFamily="18" charset="0"/>
              </a:rPr>
              <a:t>T</a:t>
            </a:r>
            <a:r>
              <a:rPr lang="fr-FR" sz="1800" b="1" dirty="0">
                <a:solidFill>
                  <a:schemeClr val="tx1"/>
                </a:solidFill>
                <a:effectLst/>
                <a:latin typeface="Arial" panose="020B0604020202020204" pitchFamily="34" charset="0"/>
                <a:ea typeface="Times New Roman" panose="02020603050405020304" pitchFamily="18" charset="0"/>
              </a:rPr>
              <a:t>ravaux dans les cimetières (reprise concessions) pour 150 K€</a:t>
            </a:r>
            <a:endParaRPr lang="fr-FR" sz="1800" b="1" dirty="0">
              <a:solidFill>
                <a:schemeClr val="tx1"/>
              </a:solidFill>
              <a:effectLst/>
              <a:latin typeface="Times New Roman" panose="02020603050405020304" pitchFamily="18" charset="0"/>
              <a:ea typeface="Times New Roman" panose="02020603050405020304" pitchFamily="18" charset="0"/>
            </a:endParaRPr>
          </a:p>
          <a:p>
            <a:pPr algn="ctr">
              <a:lnSpc>
                <a:spcPct val="107000"/>
              </a:lnSpc>
              <a:spcAft>
                <a:spcPts val="800"/>
              </a:spcAft>
              <a:tabLst>
                <a:tab pos="2333625" algn="l"/>
                <a:tab pos="3375025" algn="l"/>
              </a:tabLst>
            </a:pPr>
            <a:endParaRPr lang="fr-FR"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0" algn="ctr">
              <a:lnSpc>
                <a:spcPct val="107000"/>
              </a:lnSpc>
              <a:spcAft>
                <a:spcPts val="800"/>
              </a:spcAft>
              <a:tabLst>
                <a:tab pos="2333625" algn="l"/>
                <a:tab pos="3375025" algn="l"/>
              </a:tabLst>
            </a:pPr>
            <a:endParaRPr lang="fr-FR"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ctr">
              <a:lnSpc>
                <a:spcPct val="107000"/>
              </a:lnSpc>
              <a:spcAft>
                <a:spcPts val="800"/>
              </a:spcAft>
              <a:buFont typeface="Wingdings" panose="05000000000000000000" pitchFamily="2" charset="2"/>
              <a:buChar char="q"/>
              <a:tabLst>
                <a:tab pos="2333625" algn="l"/>
                <a:tab pos="3375025" algn="l"/>
              </a:tabLs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7513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 avec coin arrondi et coin rogné en haut 3">
            <a:extLst>
              <a:ext uri="{FF2B5EF4-FFF2-40B4-BE49-F238E27FC236}">
                <a16:creationId xmlns:a16="http://schemas.microsoft.com/office/drawing/2014/main" id="{9ED21CE0-1A78-4E3C-85B7-E2BAFE783F93}"/>
              </a:ext>
            </a:extLst>
          </p:cNvPr>
          <p:cNvSpPr/>
          <p:nvPr/>
        </p:nvSpPr>
        <p:spPr>
          <a:xfrm>
            <a:off x="1203650" y="1030023"/>
            <a:ext cx="10086392" cy="3831021"/>
          </a:xfrm>
          <a:prstGeom prst="snip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2333625" algn="l"/>
                <a:tab pos="3375025" algn="l"/>
              </a:tabLst>
            </a:pPr>
            <a:r>
              <a:rPr lang="fr-FR"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Divers</a:t>
            </a:r>
            <a:endParaRPr lang="fr-FR"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tabLst>
                <a:tab pos="2333625" algn="l"/>
                <a:tab pos="3375025" algn="l"/>
              </a:tabLst>
            </a:pPr>
            <a:r>
              <a:rPr lang="fr-FR"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ctr">
              <a:lnSpc>
                <a:spcPct val="107000"/>
              </a:lnSpc>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CTM (Matériels et outillages pour les régies et véhicules) : 70 000 €</a:t>
            </a:r>
            <a:endParaRPr lang="fr-F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ctr">
              <a:lnSpc>
                <a:spcPct val="107000"/>
              </a:lnSpc>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Défense incendie : 55 000 €</a:t>
            </a:r>
            <a:endParaRPr lang="fr-F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ctr">
              <a:lnSpc>
                <a:spcPct val="107000"/>
              </a:lnSpc>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Bureau d'études (Relevés divers, géomètre et topographe) : 40 000 €</a:t>
            </a:r>
            <a:endParaRPr lang="fr-F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ctr">
              <a:lnSpc>
                <a:spcPct val="107000"/>
              </a:lnSpc>
              <a:spcAft>
                <a:spcPts val="800"/>
              </a:spcAft>
              <a:buFont typeface="Wingdings" panose="05000000000000000000" pitchFamily="2" charset="2"/>
              <a:buChar char="q"/>
              <a:tabLst>
                <a:tab pos="2333625" algn="l"/>
                <a:tab pos="3375025" algn="l"/>
              </a:tabLs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Informatique - matériels divers pour les services et salles de réunion, progiciels : 90 000 €</a:t>
            </a:r>
          </a:p>
          <a:p>
            <a:pPr lvl="0" algn="just">
              <a:lnSpc>
                <a:spcPct val="107000"/>
              </a:lnSpc>
              <a:spcAft>
                <a:spcPts val="800"/>
              </a:spcAft>
              <a:tabLst>
                <a:tab pos="2333625" algn="l"/>
                <a:tab pos="3375025" algn="l"/>
              </a:tabLs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lnSpc>
                <a:spcPct val="107000"/>
              </a:lnSpc>
              <a:spcAft>
                <a:spcPts val="800"/>
              </a:spcAft>
              <a:tabLst>
                <a:tab pos="2333625" algn="l"/>
                <a:tab pos="3375025" algn="l"/>
              </a:tabLs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lnSpc>
                <a:spcPct val="107000"/>
              </a:lnSpc>
              <a:spcAft>
                <a:spcPts val="800"/>
              </a:spcAft>
              <a:tabLst>
                <a:tab pos="2333625" algn="l"/>
                <a:tab pos="3375025" algn="l"/>
              </a:tabLst>
            </a:pP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43CBAD55-C348-42FE-9288-BAA9280BC095}"/>
              </a:ext>
            </a:extLst>
          </p:cNvPr>
          <p:cNvSpPr txBox="1"/>
          <p:nvPr/>
        </p:nvSpPr>
        <p:spPr>
          <a:xfrm>
            <a:off x="1642056" y="0"/>
            <a:ext cx="9098466" cy="738664"/>
          </a:xfrm>
          <a:prstGeom prst="rect">
            <a:avLst/>
          </a:prstGeom>
          <a:noFill/>
        </p:spPr>
        <p:txBody>
          <a:bodyPr wrap="square" rtlCol="0">
            <a:spAutoFit/>
          </a:bodyPr>
          <a:lstStyle/>
          <a:p>
            <a:pPr algn="ctr"/>
            <a:endParaRPr lang="fr-FR" b="1" dirty="0"/>
          </a:p>
          <a:p>
            <a:pPr algn="ctr"/>
            <a:r>
              <a:rPr lang="fr-FR" sz="2400" b="1" dirty="0"/>
              <a:t>DEPENSES  D’INVESTISSEMENT</a:t>
            </a:r>
          </a:p>
        </p:txBody>
      </p:sp>
    </p:spTree>
    <p:extLst>
      <p:ext uri="{BB962C8B-B14F-4D97-AF65-F5344CB8AC3E}">
        <p14:creationId xmlns:p14="http://schemas.microsoft.com/office/powerpoint/2010/main" val="16915637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 avec coin arrondi et coin rogné en haut 3">
            <a:extLst>
              <a:ext uri="{FF2B5EF4-FFF2-40B4-BE49-F238E27FC236}">
                <a16:creationId xmlns:a16="http://schemas.microsoft.com/office/drawing/2014/main" id="{9ED21CE0-1A78-4E3C-85B7-E2BAFE783F93}"/>
              </a:ext>
            </a:extLst>
          </p:cNvPr>
          <p:cNvSpPr/>
          <p:nvPr/>
        </p:nvSpPr>
        <p:spPr>
          <a:xfrm>
            <a:off x="839755" y="886408"/>
            <a:ext cx="10842171" cy="4557951"/>
          </a:xfrm>
          <a:prstGeom prst="snip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2333625" algn="l"/>
                <a:tab pos="3375025" algn="l"/>
              </a:tabLst>
            </a:pPr>
            <a:endParaRPr lang="fr-FR" sz="2400" b="1" dirty="0">
              <a:latin typeface="Calibri" panose="020F0502020204030204" pitchFamily="34" charset="0"/>
              <a:ea typeface="Times New Roman" panose="02020603050405020304" pitchFamily="18" charset="0"/>
              <a:cs typeface="Calibri" panose="020F0502020204030204" pitchFamily="34" charset="0"/>
            </a:endParaRPr>
          </a:p>
          <a:p>
            <a:pPr lvl="0" algn="ctr">
              <a:lnSpc>
                <a:spcPct val="107000"/>
              </a:lnSpc>
              <a:spcAft>
                <a:spcPts val="800"/>
              </a:spcAft>
              <a:tabLst>
                <a:tab pos="2333625" algn="l"/>
                <a:tab pos="3375025" algn="l"/>
              </a:tabLst>
            </a:pPr>
            <a:endParaRPr lang="fr-FR" sz="2400" b="1" dirty="0">
              <a:latin typeface="Calibri" panose="020F0502020204030204" pitchFamily="34" charset="0"/>
              <a:ea typeface="Times New Roman" panose="02020603050405020304" pitchFamily="18" charset="0"/>
              <a:cs typeface="Calibri" panose="020F0502020204030204" pitchFamily="34" charset="0"/>
            </a:endParaRPr>
          </a:p>
          <a:p>
            <a:pPr lvl="0" algn="ctr">
              <a:lnSpc>
                <a:spcPct val="107000"/>
              </a:lnSpc>
              <a:spcAft>
                <a:spcPts val="800"/>
              </a:spcAft>
              <a:tabLst>
                <a:tab pos="2333625" algn="l"/>
                <a:tab pos="3375025" algn="l"/>
              </a:tabLst>
            </a:pPr>
            <a:r>
              <a:rPr lang="fr-FR" sz="24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Pour MÉMOIRE : PRINCIPAUX INVESTISSEMENTS « VERTS » </a:t>
            </a:r>
          </a:p>
          <a:p>
            <a:pPr lvl="0" algn="ctr">
              <a:lnSpc>
                <a:spcPct val="107000"/>
              </a:lnSpc>
              <a:spcAft>
                <a:spcPts val="800"/>
              </a:spcAft>
              <a:tabLst>
                <a:tab pos="2333625" algn="l"/>
                <a:tab pos="3375025" algn="l"/>
              </a:tabLst>
            </a:pPr>
            <a:r>
              <a:rPr lang="fr-FR" sz="24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 2 240 000 €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ctr">
              <a:lnSpc>
                <a:spcPct val="107000"/>
              </a:lnSpc>
              <a:buFont typeface="Wingdings" panose="05000000000000000000" pitchFamily="2" charset="2"/>
              <a:buChar char="q"/>
              <a:tabLst>
                <a:tab pos="2333625" algn="l"/>
                <a:tab pos="3375025" algn="l"/>
              </a:tabLst>
            </a:pPr>
            <a:r>
              <a:rPr lang="fr-FR" b="1" dirty="0">
                <a:solidFill>
                  <a:schemeClr val="tx1"/>
                </a:solidFill>
                <a:latin typeface="Calibri" panose="020F0502020204030204" pitchFamily="34" charset="0"/>
                <a:ea typeface="Times New Roman" panose="02020603050405020304" pitchFamily="18" charset="0"/>
                <a:cs typeface="Calibri" panose="020F0502020204030204" pitchFamily="34" charset="0"/>
              </a:rPr>
              <a:t>Malraux: 1 100 000 € réhabilitation thermique *</a:t>
            </a:r>
          </a:p>
          <a:p>
            <a:pPr marL="342900" indent="-342900" algn="ctr">
              <a:lnSpc>
                <a:spcPct val="107000"/>
              </a:lnSpc>
              <a:buFont typeface="Wingdings" panose="05000000000000000000" pitchFamily="2" charset="2"/>
              <a:buChar char="q"/>
              <a:tabLst>
                <a:tab pos="2333625" algn="l"/>
                <a:tab pos="3375025" algn="l"/>
              </a:tabLst>
            </a:pPr>
            <a:r>
              <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Maison de santé</a:t>
            </a:r>
            <a:r>
              <a:rPr lang="fr-FR" b="1" dirty="0">
                <a:solidFill>
                  <a:schemeClr val="tx1"/>
                </a:solidFill>
                <a:latin typeface="Calibri" panose="020F0502020204030204" pitchFamily="34" charset="0"/>
                <a:ea typeface="Times New Roman" panose="02020603050405020304" pitchFamily="18" charset="0"/>
                <a:cs typeface="Calibri" panose="020F0502020204030204" pitchFamily="34" charset="0"/>
              </a:rPr>
              <a:t>: 500 000 € Structure à ossature Bois &amp; pompe à chaleur, panneaux photovoltaïques</a:t>
            </a:r>
          </a:p>
          <a:p>
            <a:pPr marL="342900" indent="-342900" algn="ctr">
              <a:lnSpc>
                <a:spcPct val="107000"/>
              </a:lnSpc>
              <a:buFont typeface="Wingdings" panose="05000000000000000000" pitchFamily="2" charset="2"/>
              <a:buChar char="q"/>
              <a:tabLst>
                <a:tab pos="2333625" algn="l"/>
                <a:tab pos="3375025" algn="l"/>
              </a:tabLst>
            </a:pPr>
            <a:r>
              <a:rPr lang="fr-FR" b="1" dirty="0">
                <a:solidFill>
                  <a:schemeClr val="tx1"/>
                </a:solidFill>
                <a:latin typeface="Calibri" panose="020F0502020204030204" pitchFamily="34" charset="0"/>
                <a:ea typeface="Times New Roman" panose="02020603050405020304" pitchFamily="18" charset="0"/>
                <a:cs typeface="Calibri" panose="020F0502020204030204" pitchFamily="34" charset="0"/>
              </a:rPr>
              <a:t>Bâtiments : 300 000 € Etudes, rénovation des éclairages (</a:t>
            </a:r>
            <a:r>
              <a:rPr lang="fr-FR" b="1"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led</a:t>
            </a:r>
            <a:r>
              <a:rPr lang="fr-FR" b="1" dirty="0">
                <a:solidFill>
                  <a:schemeClr val="tx1"/>
                </a:solidFill>
                <a:latin typeface="Calibri" panose="020F0502020204030204" pitchFamily="34" charset="0"/>
                <a:ea typeface="Times New Roman" panose="02020603050405020304" pitchFamily="18" charset="0"/>
                <a:cs typeface="Calibri" panose="020F0502020204030204" pitchFamily="34" charset="0"/>
              </a:rPr>
              <a:t>) et travaux divers : </a:t>
            </a:r>
          </a:p>
          <a:p>
            <a:pPr marL="342900" indent="-342900" algn="ctr">
              <a:lnSpc>
                <a:spcPct val="107000"/>
              </a:lnSpc>
              <a:buFont typeface="Wingdings" panose="05000000000000000000" pitchFamily="2" charset="2"/>
              <a:buChar char="q"/>
              <a:tabLst>
                <a:tab pos="2333625" algn="l"/>
                <a:tab pos="3375025" algn="l"/>
              </a:tabLst>
            </a:pPr>
            <a:r>
              <a:rPr lang="fr-FR" b="1" dirty="0">
                <a:solidFill>
                  <a:schemeClr val="tx1"/>
                </a:solidFill>
                <a:latin typeface="Calibri" panose="020F0502020204030204" pitchFamily="34" charset="0"/>
                <a:ea typeface="Times New Roman" panose="02020603050405020304" pitchFamily="18" charset="0"/>
                <a:cs typeface="Calibri" panose="020F0502020204030204" pitchFamily="34" charset="0"/>
              </a:rPr>
              <a:t>Expertise des arbres, aménagements dans les parcs, reprise des cheminements de la coulée verte, aménagement aux </a:t>
            </a:r>
            <a:r>
              <a:rPr lang="fr-FR" b="1"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Rinsolles</a:t>
            </a:r>
            <a:r>
              <a:rPr lang="fr-FR" b="1" dirty="0">
                <a:solidFill>
                  <a:schemeClr val="tx1"/>
                </a:solidFill>
                <a:latin typeface="Calibri" panose="020F0502020204030204" pitchFamily="34" charset="0"/>
                <a:ea typeface="Times New Roman" panose="02020603050405020304" pitchFamily="18" charset="0"/>
                <a:cs typeface="Calibri" panose="020F0502020204030204" pitchFamily="34" charset="0"/>
              </a:rPr>
              <a:t>, animations, mise en place du recyclage dans les bâtiments communaux, mobilier urbain : 180 000 €</a:t>
            </a:r>
          </a:p>
          <a:p>
            <a:pPr marL="285750" indent="-285750" algn="ctr">
              <a:lnSpc>
                <a:spcPct val="107000"/>
              </a:lnSpc>
              <a:spcAft>
                <a:spcPts val="800"/>
              </a:spcAft>
              <a:buFont typeface="Wingdings" pitchFamily="2" charset="2"/>
              <a:buChar char="q"/>
              <a:tabLst>
                <a:tab pos="2333625" algn="l"/>
                <a:tab pos="3375025" algn="l"/>
              </a:tabLst>
            </a:pPr>
            <a:r>
              <a:rPr lang="fr-FR" b="1" dirty="0">
                <a:solidFill>
                  <a:schemeClr val="tx1"/>
                </a:solidFill>
                <a:latin typeface="Calibri" panose="020F0502020204030204" pitchFamily="34" charset="0"/>
                <a:ea typeface="Times New Roman" panose="02020603050405020304" pitchFamily="18" charset="0"/>
                <a:cs typeface="Calibri" panose="020F0502020204030204" pitchFamily="34" charset="0"/>
              </a:rPr>
              <a:t>Bois Loriot: 140 000 € Panneaux photovoltaïques</a:t>
            </a:r>
          </a:p>
          <a:p>
            <a:pPr marL="285750" indent="-285750" algn="ctr">
              <a:lnSpc>
                <a:spcPct val="107000"/>
              </a:lnSpc>
              <a:spcAft>
                <a:spcPts val="800"/>
              </a:spcAft>
              <a:buFont typeface="Wingdings" pitchFamily="2" charset="2"/>
              <a:buChar char="q"/>
              <a:tabLst>
                <a:tab pos="2333625" algn="l"/>
                <a:tab pos="3375025" algn="l"/>
              </a:tabLst>
            </a:pPr>
            <a:r>
              <a:rPr lang="fr-FR" b="1" dirty="0">
                <a:solidFill>
                  <a:schemeClr val="tx1"/>
                </a:solidFill>
                <a:latin typeface="Calibri" panose="020F0502020204030204" pitchFamily="34" charset="0"/>
                <a:ea typeface="Times New Roman" panose="02020603050405020304" pitchFamily="18" charset="0"/>
                <a:cs typeface="Calibri" panose="020F0502020204030204" pitchFamily="34" charset="0"/>
              </a:rPr>
              <a:t>Etudes diagnostic énergétique : 20 000 € </a:t>
            </a:r>
          </a:p>
          <a:p>
            <a:pPr marL="285750" indent="-285750" algn="ctr">
              <a:lnSpc>
                <a:spcPct val="107000"/>
              </a:lnSpc>
              <a:spcAft>
                <a:spcPts val="800"/>
              </a:spcAft>
              <a:buFont typeface="Wingdings" pitchFamily="2" charset="2"/>
              <a:buChar char="q"/>
              <a:tabLst>
                <a:tab pos="2333625" algn="l"/>
                <a:tab pos="3375025" algn="l"/>
              </a:tabLst>
            </a:pPr>
            <a:r>
              <a:rPr lang="fr-FR" b="1" dirty="0">
                <a:solidFill>
                  <a:schemeClr val="tx1"/>
                </a:solidFill>
                <a:latin typeface="Calibri" panose="020F0502020204030204" pitchFamily="34" charset="0"/>
                <a:ea typeface="Times New Roman" panose="02020603050405020304" pitchFamily="18" charset="0"/>
                <a:cs typeface="Calibri" panose="020F0502020204030204" pitchFamily="34" charset="0"/>
              </a:rPr>
              <a:t>Achats véhicules électriques</a:t>
            </a:r>
          </a:p>
          <a:p>
            <a:pPr marL="285750" indent="-285750" algn="ctr">
              <a:lnSpc>
                <a:spcPct val="107000"/>
              </a:lnSpc>
              <a:spcAft>
                <a:spcPts val="800"/>
              </a:spcAft>
              <a:buFont typeface="Wingdings" pitchFamily="2" charset="2"/>
              <a:buChar char="q"/>
              <a:tabLst>
                <a:tab pos="2333625" algn="l"/>
                <a:tab pos="3375025" algn="l"/>
              </a:tabLst>
            </a:pPr>
            <a:endParaRPr lang="fr-F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a:lnSpc>
                <a:spcPct val="107000"/>
              </a:lnSpc>
              <a:spcAft>
                <a:spcPts val="800"/>
              </a:spcAft>
              <a:tabLst>
                <a:tab pos="2333625" algn="l"/>
                <a:tab pos="3375025" algn="l"/>
              </a:tabLst>
            </a:pPr>
            <a:endParaRPr lang="fr-F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a:lnSpc>
                <a:spcPct val="107000"/>
              </a:lnSpc>
              <a:spcAft>
                <a:spcPts val="800"/>
              </a:spcAft>
              <a:tabLst>
                <a:tab pos="2333625" algn="l"/>
                <a:tab pos="3375025" algn="l"/>
              </a:tabLst>
            </a:pP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43CBAD55-C348-42FE-9288-BAA9280BC095}"/>
              </a:ext>
            </a:extLst>
          </p:cNvPr>
          <p:cNvSpPr txBox="1"/>
          <p:nvPr/>
        </p:nvSpPr>
        <p:spPr>
          <a:xfrm>
            <a:off x="1642056" y="0"/>
            <a:ext cx="9098466" cy="738664"/>
          </a:xfrm>
          <a:prstGeom prst="rect">
            <a:avLst/>
          </a:prstGeom>
          <a:noFill/>
        </p:spPr>
        <p:txBody>
          <a:bodyPr wrap="square" rtlCol="0">
            <a:spAutoFit/>
          </a:bodyPr>
          <a:lstStyle/>
          <a:p>
            <a:pPr algn="ctr"/>
            <a:endParaRPr lang="fr-FR" b="1" dirty="0"/>
          </a:p>
          <a:p>
            <a:pPr algn="ctr"/>
            <a:r>
              <a:rPr lang="fr-FR" sz="2400" b="1" dirty="0"/>
              <a:t>DEPENSES  D’INVESTISSEMENT</a:t>
            </a:r>
          </a:p>
        </p:txBody>
      </p:sp>
    </p:spTree>
    <p:extLst>
      <p:ext uri="{BB962C8B-B14F-4D97-AF65-F5344CB8AC3E}">
        <p14:creationId xmlns:p14="http://schemas.microsoft.com/office/powerpoint/2010/main" val="3384528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2CD3DA-EDF4-FD4D-823C-E32029A8B969}"/>
              </a:ext>
            </a:extLst>
          </p:cNvPr>
          <p:cNvSpPr txBox="1"/>
          <p:nvPr/>
        </p:nvSpPr>
        <p:spPr>
          <a:xfrm>
            <a:off x="1109706" y="0"/>
            <a:ext cx="10086378" cy="646331"/>
          </a:xfrm>
          <a:prstGeom prst="rect">
            <a:avLst/>
          </a:prstGeom>
          <a:noFill/>
        </p:spPr>
        <p:txBody>
          <a:bodyPr wrap="square" rtlCol="0">
            <a:spAutoFit/>
          </a:bodyPr>
          <a:lstStyle/>
          <a:p>
            <a:pPr algn="ctr"/>
            <a:endParaRPr lang="fr-FR" b="1" dirty="0"/>
          </a:p>
          <a:p>
            <a:pPr algn="ctr"/>
            <a:r>
              <a:rPr lang="fr-FR" b="1" dirty="0"/>
              <a:t>DEPENSES  D’INVESTISSEMENT Malraux Réhabilitation thermique</a:t>
            </a:r>
          </a:p>
        </p:txBody>
      </p:sp>
      <p:pic>
        <p:nvPicPr>
          <p:cNvPr id="5" name="Image 4">
            <a:extLst>
              <a:ext uri="{FF2B5EF4-FFF2-40B4-BE49-F238E27FC236}">
                <a16:creationId xmlns:a16="http://schemas.microsoft.com/office/drawing/2014/main" id="{4515C930-A5FF-4CD2-8513-6165E750CA7D}"/>
              </a:ext>
            </a:extLst>
          </p:cNvPr>
          <p:cNvPicPr>
            <a:picLocks noChangeAspect="1"/>
          </p:cNvPicPr>
          <p:nvPr/>
        </p:nvPicPr>
        <p:blipFill>
          <a:blip r:embed="rId3"/>
          <a:stretch>
            <a:fillRect/>
          </a:stretch>
        </p:blipFill>
        <p:spPr>
          <a:xfrm>
            <a:off x="1890445" y="646331"/>
            <a:ext cx="8424809" cy="4886962"/>
          </a:xfrm>
          <a:prstGeom prst="rect">
            <a:avLst/>
          </a:prstGeom>
        </p:spPr>
      </p:pic>
    </p:spTree>
    <p:extLst>
      <p:ext uri="{BB962C8B-B14F-4D97-AF65-F5344CB8AC3E}">
        <p14:creationId xmlns:p14="http://schemas.microsoft.com/office/powerpoint/2010/main" val="38535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B48B1A5-F6C6-F741-AB1D-5CC94CF8E1A7}"/>
              </a:ext>
            </a:extLst>
          </p:cNvPr>
          <p:cNvSpPr txBox="1"/>
          <p:nvPr/>
        </p:nvSpPr>
        <p:spPr>
          <a:xfrm>
            <a:off x="1295398" y="573314"/>
            <a:ext cx="9013279" cy="369332"/>
          </a:xfrm>
          <a:prstGeom prst="rect">
            <a:avLst/>
          </a:prstGeom>
          <a:noFill/>
          <a:ln>
            <a:noFill/>
          </a:ln>
        </p:spPr>
        <p:txBody>
          <a:bodyPr wrap="square" rtlCol="0">
            <a:spAutoFit/>
          </a:bodyPr>
          <a:lstStyle/>
          <a:p>
            <a:pPr algn="ctr"/>
            <a:r>
              <a:rPr lang="fr-FR" b="1" dirty="0">
                <a:latin typeface="Arial" panose="020B0604020202020204" pitchFamily="34" charset="0"/>
                <a:cs typeface="Arial" panose="020B0604020202020204" pitchFamily="34" charset="0"/>
              </a:rPr>
              <a:t>REPARTITION des RECETTES REELLES DE FONCTIONNEMENT</a:t>
            </a:r>
          </a:p>
        </p:txBody>
      </p:sp>
      <p:graphicFrame>
        <p:nvGraphicFramePr>
          <p:cNvPr id="5" name="Graphique 4">
            <a:extLst>
              <a:ext uri="{FF2B5EF4-FFF2-40B4-BE49-F238E27FC236}">
                <a16:creationId xmlns:a16="http://schemas.microsoft.com/office/drawing/2014/main" id="{7CF8D15C-5F6F-784D-909A-CEB4D88EB368}"/>
              </a:ext>
            </a:extLst>
          </p:cNvPr>
          <p:cNvGraphicFramePr>
            <a:graphicFrameLocks/>
          </p:cNvGraphicFramePr>
          <p:nvPr>
            <p:extLst>
              <p:ext uri="{D42A27DB-BD31-4B8C-83A1-F6EECF244321}">
                <p14:modId xmlns:p14="http://schemas.microsoft.com/office/powerpoint/2010/main" val="1555398251"/>
              </p:ext>
            </p:extLst>
          </p:nvPr>
        </p:nvGraphicFramePr>
        <p:xfrm>
          <a:off x="1464733" y="1236133"/>
          <a:ext cx="9228667" cy="35644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178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8D4768B-EE89-8143-9A68-4587CB03DF53}"/>
              </a:ext>
            </a:extLst>
          </p:cNvPr>
          <p:cNvSpPr txBox="1"/>
          <p:nvPr/>
        </p:nvSpPr>
        <p:spPr>
          <a:xfrm>
            <a:off x="3364617" y="1434339"/>
            <a:ext cx="6284893" cy="400110"/>
          </a:xfrm>
          <a:prstGeom prst="rect">
            <a:avLst/>
          </a:prstGeom>
          <a:solidFill>
            <a:schemeClr val="bg1"/>
          </a:solidFill>
        </p:spPr>
        <p:txBody>
          <a:bodyPr wrap="square" rtlCol="0">
            <a:spAutoFit/>
          </a:bodyPr>
          <a:lstStyle/>
          <a:p>
            <a:pPr marL="342900" indent="-342900">
              <a:buFont typeface="Wingdings" panose="05000000000000000000" pitchFamily="2" charset="2"/>
              <a:buChar char="§"/>
            </a:pPr>
            <a:r>
              <a:rPr lang="fr-FR" sz="2000" b="1" dirty="0">
                <a:ea typeface="Calibri" panose="020F0502020204030204" pitchFamily="34" charset="0"/>
                <a:cs typeface="Times New Roman" panose="02020603050405020304" pitchFamily="18" charset="0"/>
              </a:rPr>
              <a:t>impôts locaux (Taxes Foncières) (14,8 M€)</a:t>
            </a:r>
          </a:p>
        </p:txBody>
      </p:sp>
      <p:sp>
        <p:nvSpPr>
          <p:cNvPr id="7" name="ZoneTexte 6">
            <a:extLst>
              <a:ext uri="{FF2B5EF4-FFF2-40B4-BE49-F238E27FC236}">
                <a16:creationId xmlns:a16="http://schemas.microsoft.com/office/drawing/2014/main" id="{E31258B6-59D1-C54A-88C3-D12EDB5FFDE6}"/>
              </a:ext>
            </a:extLst>
          </p:cNvPr>
          <p:cNvSpPr txBox="1"/>
          <p:nvPr/>
        </p:nvSpPr>
        <p:spPr>
          <a:xfrm>
            <a:off x="3355376" y="5169415"/>
            <a:ext cx="6274393" cy="400110"/>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ea typeface="Calibri" panose="020F0502020204030204" pitchFamily="34" charset="0"/>
                <a:cs typeface="Times New Roman" panose="02020603050405020304" pitchFamily="18" charset="0"/>
              </a:rPr>
              <a:t>droits de mutation  (1500 K€)</a:t>
            </a:r>
            <a:endParaRPr lang="fr-FR" sz="2000" b="1" dirty="0"/>
          </a:p>
        </p:txBody>
      </p:sp>
      <p:sp>
        <p:nvSpPr>
          <p:cNvPr id="8" name="ZoneTexte 7">
            <a:extLst>
              <a:ext uri="{FF2B5EF4-FFF2-40B4-BE49-F238E27FC236}">
                <a16:creationId xmlns:a16="http://schemas.microsoft.com/office/drawing/2014/main" id="{BB24F5AA-3B6A-FC4A-ACB7-8437E4B468D7}"/>
              </a:ext>
            </a:extLst>
          </p:cNvPr>
          <p:cNvSpPr txBox="1"/>
          <p:nvPr/>
        </p:nvSpPr>
        <p:spPr>
          <a:xfrm>
            <a:off x="3385616" y="3732852"/>
            <a:ext cx="6263894" cy="400110"/>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ea typeface="Calibri" panose="020F0502020204030204" pitchFamily="34" charset="0"/>
                <a:cs typeface="Times New Roman" panose="02020603050405020304" pitchFamily="18" charset="0"/>
              </a:rPr>
              <a:t>taxe sur les pylônes électriques (33 K€)</a:t>
            </a:r>
          </a:p>
        </p:txBody>
      </p:sp>
      <p:sp>
        <p:nvSpPr>
          <p:cNvPr id="9" name="ZoneTexte 8">
            <a:extLst>
              <a:ext uri="{FF2B5EF4-FFF2-40B4-BE49-F238E27FC236}">
                <a16:creationId xmlns:a16="http://schemas.microsoft.com/office/drawing/2014/main" id="{EECA64E4-FBF3-254F-A614-D2468AB3D0E5}"/>
              </a:ext>
            </a:extLst>
          </p:cNvPr>
          <p:cNvSpPr txBox="1"/>
          <p:nvPr/>
        </p:nvSpPr>
        <p:spPr>
          <a:xfrm>
            <a:off x="3355377" y="1970630"/>
            <a:ext cx="6292568" cy="707886"/>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ea typeface="Calibri" panose="020F0502020204030204" pitchFamily="34" charset="0"/>
                <a:cs typeface="Times New Roman" panose="02020603050405020304" pitchFamily="18" charset="0"/>
              </a:rPr>
              <a:t>Attribution de compensation versée par la CPS (2,29 M€)</a:t>
            </a:r>
          </a:p>
        </p:txBody>
      </p:sp>
      <p:sp>
        <p:nvSpPr>
          <p:cNvPr id="10" name="ZoneTexte 9">
            <a:extLst>
              <a:ext uri="{FF2B5EF4-FFF2-40B4-BE49-F238E27FC236}">
                <a16:creationId xmlns:a16="http://schemas.microsoft.com/office/drawing/2014/main" id="{C6D032ED-3E07-AF4C-B157-DAFC13CE1AD1}"/>
              </a:ext>
            </a:extLst>
          </p:cNvPr>
          <p:cNvSpPr txBox="1"/>
          <p:nvPr/>
        </p:nvSpPr>
        <p:spPr>
          <a:xfrm>
            <a:off x="3355376" y="3346089"/>
            <a:ext cx="6398489" cy="400110"/>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ea typeface="Calibri" panose="020F0502020204030204" pitchFamily="34" charset="0"/>
                <a:cs typeface="Times New Roman" panose="02020603050405020304" pitchFamily="18" charset="0"/>
              </a:rPr>
              <a:t>droits de place du marché (82,5 K€)</a:t>
            </a:r>
          </a:p>
        </p:txBody>
      </p:sp>
      <p:sp>
        <p:nvSpPr>
          <p:cNvPr id="11" name="ZoneTexte 10">
            <a:extLst>
              <a:ext uri="{FF2B5EF4-FFF2-40B4-BE49-F238E27FC236}">
                <a16:creationId xmlns:a16="http://schemas.microsoft.com/office/drawing/2014/main" id="{C6F92765-3B30-1E41-B545-78E716959AF6}"/>
              </a:ext>
            </a:extLst>
          </p:cNvPr>
          <p:cNvSpPr txBox="1"/>
          <p:nvPr/>
        </p:nvSpPr>
        <p:spPr>
          <a:xfrm>
            <a:off x="3397055" y="4290517"/>
            <a:ext cx="5839413" cy="707886"/>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ea typeface="Calibri" panose="020F0502020204030204" pitchFamily="34" charset="0"/>
                <a:cs typeface="Times New Roman" panose="02020603050405020304" pitchFamily="18" charset="0"/>
              </a:rPr>
              <a:t>taxe sur la consommation finale d’électricité (334 K€)</a:t>
            </a:r>
          </a:p>
        </p:txBody>
      </p:sp>
      <p:sp>
        <p:nvSpPr>
          <p:cNvPr id="13" name="ZoneTexte 12">
            <a:extLst>
              <a:ext uri="{FF2B5EF4-FFF2-40B4-BE49-F238E27FC236}">
                <a16:creationId xmlns:a16="http://schemas.microsoft.com/office/drawing/2014/main" id="{7B3639F4-D80B-CD4A-8AC7-6A0598A1CCAE}"/>
              </a:ext>
            </a:extLst>
          </p:cNvPr>
          <p:cNvSpPr txBox="1"/>
          <p:nvPr/>
        </p:nvSpPr>
        <p:spPr>
          <a:xfrm>
            <a:off x="3355376" y="2721114"/>
            <a:ext cx="6284893" cy="707886"/>
          </a:xfrm>
          <a:prstGeom prst="rect">
            <a:avLst/>
          </a:prstGeom>
          <a:solidFill>
            <a:schemeClr val="bg1"/>
          </a:solidFill>
        </p:spPr>
        <p:txBody>
          <a:bodyPr wrap="square" rtlCol="0">
            <a:spAutoFit/>
          </a:bodyPr>
          <a:lstStyle/>
          <a:p>
            <a:pPr marL="342900" lvl="0" indent="-342900">
              <a:buFont typeface="Wingdings" panose="05000000000000000000" pitchFamily="2" charset="2"/>
              <a:buChar char="§"/>
            </a:pPr>
            <a:r>
              <a:rPr lang="fr-FR" sz="2000" b="1" dirty="0">
                <a:ea typeface="Calibri" panose="020F0502020204030204" pitchFamily="34" charset="0"/>
                <a:cs typeface="Times New Roman" panose="02020603050405020304" pitchFamily="18" charset="0"/>
              </a:rPr>
              <a:t>Dotation de reversement fiscal aux communes de  la CPS (95 K€)</a:t>
            </a:r>
          </a:p>
        </p:txBody>
      </p:sp>
      <p:graphicFrame>
        <p:nvGraphicFramePr>
          <p:cNvPr id="5" name="Tableau 4">
            <a:extLst>
              <a:ext uri="{FF2B5EF4-FFF2-40B4-BE49-F238E27FC236}">
                <a16:creationId xmlns:a16="http://schemas.microsoft.com/office/drawing/2014/main" id="{64B99739-0C65-413B-8225-084339FBF134}"/>
              </a:ext>
            </a:extLst>
          </p:cNvPr>
          <p:cNvGraphicFramePr>
            <a:graphicFrameLocks noGrp="1"/>
          </p:cNvGraphicFramePr>
          <p:nvPr>
            <p:extLst>
              <p:ext uri="{D42A27DB-BD31-4B8C-83A1-F6EECF244321}">
                <p14:modId xmlns:p14="http://schemas.microsoft.com/office/powerpoint/2010/main" val="3690168935"/>
              </p:ext>
            </p:extLst>
          </p:nvPr>
        </p:nvGraphicFramePr>
        <p:xfrm>
          <a:off x="1282338" y="495494"/>
          <a:ext cx="9864633" cy="311150"/>
        </p:xfrm>
        <a:graphic>
          <a:graphicData uri="http://schemas.openxmlformats.org/drawingml/2006/table">
            <a:tbl>
              <a:tblPr>
                <a:tableStyleId>{5C22544A-7EE6-4342-B048-85BDC9FD1C3A}</a:tableStyleId>
              </a:tblPr>
              <a:tblGrid>
                <a:gridCol w="4582285">
                  <a:extLst>
                    <a:ext uri="{9D8B030D-6E8A-4147-A177-3AD203B41FA5}">
                      <a16:colId xmlns:a16="http://schemas.microsoft.com/office/drawing/2014/main" val="3180426342"/>
                    </a:ext>
                  </a:extLst>
                </a:gridCol>
                <a:gridCol w="2641174">
                  <a:extLst>
                    <a:ext uri="{9D8B030D-6E8A-4147-A177-3AD203B41FA5}">
                      <a16:colId xmlns:a16="http://schemas.microsoft.com/office/drawing/2014/main" val="2597078005"/>
                    </a:ext>
                  </a:extLst>
                </a:gridCol>
                <a:gridCol w="2641174">
                  <a:extLst>
                    <a:ext uri="{9D8B030D-6E8A-4147-A177-3AD203B41FA5}">
                      <a16:colId xmlns:a16="http://schemas.microsoft.com/office/drawing/2014/main" val="1300001960"/>
                    </a:ext>
                  </a:extLst>
                </a:gridCol>
              </a:tblGrid>
              <a:tr h="276806">
                <a:tc>
                  <a:txBody>
                    <a:bodyPr/>
                    <a:lstStyle/>
                    <a:p>
                      <a:pPr algn="ctr" fontAlgn="b"/>
                      <a:r>
                        <a:rPr lang="fr-FR" sz="2000" b="1" u="none" strike="noStrike" dirty="0">
                          <a:solidFill>
                            <a:schemeClr val="bg1"/>
                          </a:solidFill>
                          <a:effectLst/>
                        </a:rPr>
                        <a:t>Impôts et taxes</a:t>
                      </a:r>
                      <a:endParaRPr lang="fr-FR" sz="20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ctr" fontAlgn="b"/>
                      <a:r>
                        <a:rPr lang="fr-FR" sz="2000" u="none" strike="noStrike" dirty="0">
                          <a:effectLst/>
                        </a:rPr>
                        <a:t>    18 109 381,00 € </a:t>
                      </a:r>
                      <a:endParaRPr lang="fr-FR"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2000" u="none" strike="noStrike" dirty="0">
                          <a:effectLst/>
                        </a:rPr>
                        <a:t>    19 136 015,00 € </a:t>
                      </a:r>
                      <a:endParaRPr lang="fr-FR"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81419044"/>
                  </a:ext>
                </a:extLst>
              </a:tr>
            </a:tbl>
          </a:graphicData>
        </a:graphic>
      </p:graphicFrame>
    </p:spTree>
    <p:extLst>
      <p:ext uri="{BB962C8B-B14F-4D97-AF65-F5344CB8AC3E}">
        <p14:creationId xmlns:p14="http://schemas.microsoft.com/office/powerpoint/2010/main" val="34513064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T Presentation CM VLB (002) [Lecture seule]" id="{BAE69014-1523-499F-A5CC-AA3F0F2ECA85}" vid="{8912F138-C1E1-4F78-9FBB-96A34CDA347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BAT Presentation CM VLB (002)</Template>
  <TotalTime>6064</TotalTime>
  <Words>6095</Words>
  <Application>Microsoft Office PowerPoint</Application>
  <PresentationFormat>Grand écran</PresentationFormat>
  <Paragraphs>1364</Paragraphs>
  <Slides>73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73</vt:i4>
      </vt:variant>
    </vt:vector>
  </HeadingPairs>
  <TitlesOfParts>
    <vt:vector size="80" baseType="lpstr">
      <vt:lpstr>Arial</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gerard dossmann</dc:creator>
  <cp:lastModifiedBy>Amélie BRIOIT</cp:lastModifiedBy>
  <cp:revision>54</cp:revision>
  <cp:lastPrinted>2022-03-22T14:32:39Z</cp:lastPrinted>
  <dcterms:created xsi:type="dcterms:W3CDTF">2022-03-12T18:05:59Z</dcterms:created>
  <dcterms:modified xsi:type="dcterms:W3CDTF">2022-03-30T09:44:17Z</dcterms:modified>
</cp:coreProperties>
</file>