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7" r:id="rId4"/>
    <p:sldId id="259" r:id="rId5"/>
    <p:sldId id="266" r:id="rId6"/>
    <p:sldId id="296" r:id="rId7"/>
    <p:sldId id="260" r:id="rId8"/>
    <p:sldId id="289" r:id="rId9"/>
    <p:sldId id="290" r:id="rId10"/>
    <p:sldId id="295" r:id="rId11"/>
    <p:sldId id="261" r:id="rId12"/>
    <p:sldId id="293" r:id="rId13"/>
    <p:sldId id="283" r:id="rId14"/>
    <p:sldId id="284" r:id="rId15"/>
    <p:sldId id="282" r:id="rId16"/>
    <p:sldId id="286" r:id="rId17"/>
    <p:sldId id="291" r:id="rId18"/>
    <p:sldId id="292" r:id="rId19"/>
    <p:sldId id="294" r:id="rId20"/>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sorterViewPr>
    <p:cViewPr>
      <p:scale>
        <a:sx n="82" d="100"/>
        <a:sy n="8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881589-542C-41C0-8F2B-BACC6BA9AB2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6F492C6-3855-4594-A96F-C0FC553E9B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38F0DDA-5E97-4F0C-81CC-38E053C1F74A}"/>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5" name="Espace réservé du pied de page 4">
            <a:extLst>
              <a:ext uri="{FF2B5EF4-FFF2-40B4-BE49-F238E27FC236}">
                <a16:creationId xmlns:a16="http://schemas.microsoft.com/office/drawing/2014/main" id="{6DD3AF8C-64B2-4CDE-97B8-7835D7EA1F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772042A-F3FF-4E44-9DB6-2AA9B6265A8D}"/>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2370018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36CB6D-B938-46C3-B5BB-11857749A9E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74006DF-06FB-439F-A1BC-7F72D5E0BC8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45C7F1-A98B-421E-8CE9-D8A4E7BB98E3}"/>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5" name="Espace réservé du pied de page 4">
            <a:extLst>
              <a:ext uri="{FF2B5EF4-FFF2-40B4-BE49-F238E27FC236}">
                <a16:creationId xmlns:a16="http://schemas.microsoft.com/office/drawing/2014/main" id="{8C59DCB1-E880-471D-80AC-056B03FFB3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5E1E38-0043-4231-9BDE-E356B4D5F0B8}"/>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3618644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0B715A2-05D4-4157-83AF-BBC43926F4D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77B50FE-D74A-404D-90D2-549B809BB59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C0E1026-E9E6-4B84-ADA1-009D9AA454C6}"/>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5" name="Espace réservé du pied de page 4">
            <a:extLst>
              <a:ext uri="{FF2B5EF4-FFF2-40B4-BE49-F238E27FC236}">
                <a16:creationId xmlns:a16="http://schemas.microsoft.com/office/drawing/2014/main" id="{DC6E1A87-69BE-47FF-8504-67A13DB56FB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99E32D3-C870-4C49-B4EF-E51D9050E0B2}"/>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2422627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E96033-32EB-4734-802B-C26AAF15A23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30BB53D-3AB2-4D9C-8DBF-AFC9B784614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5461FEF-8B8B-461A-A79A-6CD210A67268}"/>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5" name="Espace réservé du pied de page 4">
            <a:extLst>
              <a:ext uri="{FF2B5EF4-FFF2-40B4-BE49-F238E27FC236}">
                <a16:creationId xmlns:a16="http://schemas.microsoft.com/office/drawing/2014/main" id="{F27271BB-D024-41D1-BF0C-AE476B82AD2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A2C6BF3-09D9-44A4-AE4E-98B2839AD5CF}"/>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4239598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06B93D-EE35-4014-915C-0A511EF1192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F2F6CF4-12B0-414E-A4EA-DED210D096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E66BA60-7AA3-4F95-8DC1-577B37C924F5}"/>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5" name="Espace réservé du pied de page 4">
            <a:extLst>
              <a:ext uri="{FF2B5EF4-FFF2-40B4-BE49-F238E27FC236}">
                <a16:creationId xmlns:a16="http://schemas.microsoft.com/office/drawing/2014/main" id="{B6BAA0BB-23FF-4C22-815D-947A3138E10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44E18F-DD3B-432E-A6C7-5F8E66E9CED0}"/>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1838793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2B2882-8076-4588-8DC6-0C22D9A397D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C668249-B6F4-4FAA-AEEB-3E13CBDA6E7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0B547AA-2D70-44F9-BFAC-BCB3BEA0D28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803F3E5-5781-4539-A60F-2C340E04A87D}"/>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6" name="Espace réservé du pied de page 5">
            <a:extLst>
              <a:ext uri="{FF2B5EF4-FFF2-40B4-BE49-F238E27FC236}">
                <a16:creationId xmlns:a16="http://schemas.microsoft.com/office/drawing/2014/main" id="{F73EC1D8-354B-488F-ADBC-F4DAFD4B19E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D3EA411-2724-4F35-A36A-B18C3749FB4B}"/>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1391246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BCFC1E-1E4A-44DE-89A9-C60F9218B71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F322996-179B-4377-9FDF-91253CA302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4CF2618-F5C5-4707-BC5C-3C5976B58DC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ED59904-C8D0-40CE-92F8-4328BFBE69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2A0339E-3B1F-407D-A9A1-7EB51B29695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9C59B6-A1BE-4CFB-87E6-521256C10B3E}"/>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8" name="Espace réservé du pied de page 7">
            <a:extLst>
              <a:ext uri="{FF2B5EF4-FFF2-40B4-BE49-F238E27FC236}">
                <a16:creationId xmlns:a16="http://schemas.microsoft.com/office/drawing/2014/main" id="{39D67AD5-7F16-4CD8-8A0D-E55DDC6AB10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AF7FE9A-BFC3-4457-B324-EC6D67BABDAF}"/>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675447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269CBA-9B8E-48C3-B4A7-B3FF1E23D09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D2531E8-82F1-4C30-9A76-ADE01080D8F3}"/>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4" name="Espace réservé du pied de page 3">
            <a:extLst>
              <a:ext uri="{FF2B5EF4-FFF2-40B4-BE49-F238E27FC236}">
                <a16:creationId xmlns:a16="http://schemas.microsoft.com/office/drawing/2014/main" id="{2DB9B788-343B-4A45-ACD7-324215EB2E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1AACF30-EF5F-4501-80A4-A10A8149A145}"/>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197906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54019FA-A055-44BC-BAD6-5002EC50205C}"/>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3" name="Espace réservé du pied de page 2">
            <a:extLst>
              <a:ext uri="{FF2B5EF4-FFF2-40B4-BE49-F238E27FC236}">
                <a16:creationId xmlns:a16="http://schemas.microsoft.com/office/drawing/2014/main" id="{82A8A5D7-B9B4-44B8-A231-89A42875853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B95C6F7-203F-459E-BEDC-30AA6C46825A}"/>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1383902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21CF6A-57A2-4DAA-AC80-DE7ED5FA420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8AD018B-BB6A-434C-B9E9-696C233456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8475912-EF27-479F-826F-77CFCB57CC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165BC20-B417-4841-B3D0-0782C679AEC8}"/>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6" name="Espace réservé du pied de page 5">
            <a:extLst>
              <a:ext uri="{FF2B5EF4-FFF2-40B4-BE49-F238E27FC236}">
                <a16:creationId xmlns:a16="http://schemas.microsoft.com/office/drawing/2014/main" id="{069BCBC6-D479-4CB7-A727-F74B68EAA38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E735C19-A6F7-482D-B3FA-2D65E510001D}"/>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4009115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DED8C9-1869-454B-B111-F8BF94F788B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2ED2A56-0EAC-4C84-B0B7-8CB7DAF52A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C816D06-CA7C-4B67-9B15-12E041CDAE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C2F2895-6664-4056-88D6-5A8D8E1F28EF}"/>
              </a:ext>
            </a:extLst>
          </p:cNvPr>
          <p:cNvSpPr>
            <a:spLocks noGrp="1"/>
          </p:cNvSpPr>
          <p:nvPr>
            <p:ph type="dt" sz="half" idx="10"/>
          </p:nvPr>
        </p:nvSpPr>
        <p:spPr/>
        <p:txBody>
          <a:bodyPr/>
          <a:lstStyle/>
          <a:p>
            <a:fld id="{2872DC7A-D96B-47ED-B7CA-4FB90D785285}" type="datetimeFigureOut">
              <a:rPr lang="fr-FR" smtClean="0"/>
              <a:t>17/12/2020</a:t>
            </a:fld>
            <a:endParaRPr lang="fr-FR"/>
          </a:p>
        </p:txBody>
      </p:sp>
      <p:sp>
        <p:nvSpPr>
          <p:cNvPr id="6" name="Espace réservé du pied de page 5">
            <a:extLst>
              <a:ext uri="{FF2B5EF4-FFF2-40B4-BE49-F238E27FC236}">
                <a16:creationId xmlns:a16="http://schemas.microsoft.com/office/drawing/2014/main" id="{5E5859D8-05D7-42DF-BF21-EF44353328F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B534F52-AD07-4777-825A-88F338F7F01D}"/>
              </a:ext>
            </a:extLst>
          </p:cNvPr>
          <p:cNvSpPr>
            <a:spLocks noGrp="1"/>
          </p:cNvSpPr>
          <p:nvPr>
            <p:ph type="sldNum" sz="quarter" idx="12"/>
          </p:nvPr>
        </p:nvSpPr>
        <p:spPr/>
        <p:txBody>
          <a:bodyPr/>
          <a:lstStyle/>
          <a:p>
            <a:fld id="{541B4F3D-8225-423B-8910-28F3C134192C}" type="slidenum">
              <a:rPr lang="fr-FR" smtClean="0"/>
              <a:t>‹N°›</a:t>
            </a:fld>
            <a:endParaRPr lang="fr-FR"/>
          </a:p>
        </p:txBody>
      </p:sp>
    </p:spTree>
    <p:extLst>
      <p:ext uri="{BB962C8B-B14F-4D97-AF65-F5344CB8AC3E}">
        <p14:creationId xmlns:p14="http://schemas.microsoft.com/office/powerpoint/2010/main" val="1046941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2059BE3-C320-4613-9853-5679265A11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F0784F4-0A68-40C8-8113-B7F7EFD92F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D6347C1-6626-4994-8B8D-6BFF0A1C00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2DC7A-D96B-47ED-B7CA-4FB90D785285}" type="datetimeFigureOut">
              <a:rPr lang="fr-FR" smtClean="0"/>
              <a:t>17/12/2020</a:t>
            </a:fld>
            <a:endParaRPr lang="fr-FR"/>
          </a:p>
        </p:txBody>
      </p:sp>
      <p:sp>
        <p:nvSpPr>
          <p:cNvPr id="5" name="Espace réservé du pied de page 4">
            <a:extLst>
              <a:ext uri="{FF2B5EF4-FFF2-40B4-BE49-F238E27FC236}">
                <a16:creationId xmlns:a16="http://schemas.microsoft.com/office/drawing/2014/main" id="{EC99B8B5-D676-47CE-856E-46521933CF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8981373-9064-4D20-8BE8-F4AD2DCE08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B4F3D-8225-423B-8910-28F3C134192C}" type="slidenum">
              <a:rPr lang="fr-FR" smtClean="0"/>
              <a:t>‹N°›</a:t>
            </a:fld>
            <a:endParaRPr lang="fr-FR"/>
          </a:p>
        </p:txBody>
      </p:sp>
    </p:spTree>
    <p:extLst>
      <p:ext uri="{BB962C8B-B14F-4D97-AF65-F5344CB8AC3E}">
        <p14:creationId xmlns:p14="http://schemas.microsoft.com/office/powerpoint/2010/main" val="411868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A0BBD4-113C-4066-8A11-ADCF6ED77540}"/>
              </a:ext>
            </a:extLst>
          </p:cNvPr>
          <p:cNvSpPr>
            <a:spLocks noGrp="1"/>
          </p:cNvSpPr>
          <p:nvPr>
            <p:ph type="ctrTitle"/>
          </p:nvPr>
        </p:nvSpPr>
        <p:spPr>
          <a:xfrm>
            <a:off x="1524000" y="1784836"/>
            <a:ext cx="9144000" cy="2387600"/>
          </a:xfrm>
        </p:spPr>
        <p:txBody>
          <a:bodyPr>
            <a:normAutofit fontScale="90000"/>
          </a:bodyPr>
          <a:lstStyle/>
          <a:p>
            <a:br>
              <a:rPr lang="fr-FR" b="1" dirty="0"/>
            </a:br>
            <a:br>
              <a:rPr lang="fr-FR" b="1" dirty="0"/>
            </a:br>
            <a:r>
              <a:rPr lang="fr-FR" b="1" dirty="0"/>
              <a:t>RAPPORT sur les ORIENTATIONS</a:t>
            </a:r>
            <a:br>
              <a:rPr lang="fr-FR" b="1" dirty="0"/>
            </a:br>
            <a:r>
              <a:rPr lang="fr-FR" b="1" dirty="0"/>
              <a:t> BUDGETAIRES</a:t>
            </a:r>
            <a:br>
              <a:rPr lang="fr-FR" b="1" dirty="0"/>
            </a:br>
            <a:r>
              <a:rPr lang="fr-FR" b="1" dirty="0"/>
              <a:t>2021</a:t>
            </a:r>
          </a:p>
        </p:txBody>
      </p:sp>
      <p:pic>
        <p:nvPicPr>
          <p:cNvPr id="3" name="Image 2">
            <a:extLst>
              <a:ext uri="{FF2B5EF4-FFF2-40B4-BE49-F238E27FC236}">
                <a16:creationId xmlns:a16="http://schemas.microsoft.com/office/drawing/2014/main" id="{AA3C3F1D-295F-4B4D-815D-E11A73ADE6CF}"/>
              </a:ext>
            </a:extLst>
          </p:cNvPr>
          <p:cNvPicPr>
            <a:picLocks noChangeAspect="1"/>
          </p:cNvPicPr>
          <p:nvPr/>
        </p:nvPicPr>
        <p:blipFill>
          <a:blip r:embed="rId2"/>
          <a:stretch>
            <a:fillRect/>
          </a:stretch>
        </p:blipFill>
        <p:spPr>
          <a:xfrm>
            <a:off x="9184946" y="4364098"/>
            <a:ext cx="2009588" cy="2009588"/>
          </a:xfrm>
          <a:prstGeom prst="rect">
            <a:avLst/>
          </a:prstGeom>
        </p:spPr>
      </p:pic>
    </p:spTree>
    <p:extLst>
      <p:ext uri="{BB962C8B-B14F-4D97-AF65-F5344CB8AC3E}">
        <p14:creationId xmlns:p14="http://schemas.microsoft.com/office/powerpoint/2010/main" val="836786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7B610F-CB24-4FD6-B591-D8ECC40CE1A5}"/>
              </a:ext>
            </a:extLst>
          </p:cNvPr>
          <p:cNvSpPr>
            <a:spLocks noGrp="1"/>
          </p:cNvSpPr>
          <p:nvPr>
            <p:ph type="title"/>
          </p:nvPr>
        </p:nvSpPr>
        <p:spPr/>
        <p:txBody>
          <a:bodyPr/>
          <a:lstStyle/>
          <a:p>
            <a:pPr algn="ctr"/>
            <a:r>
              <a:rPr lang="fr-FR" b="1" dirty="0"/>
              <a:t>Conclusion</a:t>
            </a:r>
          </a:p>
        </p:txBody>
      </p:sp>
      <p:sp>
        <p:nvSpPr>
          <p:cNvPr id="3" name="Espace réservé du contenu 2">
            <a:extLst>
              <a:ext uri="{FF2B5EF4-FFF2-40B4-BE49-F238E27FC236}">
                <a16:creationId xmlns:a16="http://schemas.microsoft.com/office/drawing/2014/main" id="{A1A6338A-F5C4-4FB0-91C0-0F9B4E20886D}"/>
              </a:ext>
            </a:extLst>
          </p:cNvPr>
          <p:cNvSpPr>
            <a:spLocks noGrp="1"/>
          </p:cNvSpPr>
          <p:nvPr>
            <p:ph idx="1"/>
          </p:nvPr>
        </p:nvSpPr>
        <p:spPr/>
        <p:txBody>
          <a:bodyPr/>
          <a:lstStyle/>
          <a:p>
            <a:pPr algn="ctr"/>
            <a:endParaRPr lang="fr-FR" dirty="0"/>
          </a:p>
          <a:p>
            <a:pPr algn="ctr"/>
            <a:r>
              <a:rPr lang="fr-FR" dirty="0"/>
              <a:t>Des dépenses de fonctionnement constantes*: 	</a:t>
            </a:r>
          </a:p>
          <a:p>
            <a:pPr algn="ctr"/>
            <a:r>
              <a:rPr lang="fr-FR" dirty="0"/>
              <a:t>21,5 M€</a:t>
            </a:r>
          </a:p>
          <a:p>
            <a:pPr marL="0" indent="0" algn="ctr">
              <a:buNone/>
            </a:pPr>
            <a:r>
              <a:rPr lang="fr-FR" sz="2000" dirty="0"/>
              <a:t>* (hors autofinancement et charges COVID) </a:t>
            </a:r>
          </a:p>
        </p:txBody>
      </p:sp>
      <p:sp>
        <p:nvSpPr>
          <p:cNvPr id="4" name="Flèche : droite 3">
            <a:extLst>
              <a:ext uri="{FF2B5EF4-FFF2-40B4-BE49-F238E27FC236}">
                <a16:creationId xmlns:a16="http://schemas.microsoft.com/office/drawing/2014/main" id="{73CB9EE0-9E34-4ED3-8470-04C95019A5F3}"/>
              </a:ext>
            </a:extLst>
          </p:cNvPr>
          <p:cNvSpPr/>
          <p:nvPr/>
        </p:nvSpPr>
        <p:spPr>
          <a:xfrm rot="19054853">
            <a:off x="2669724" y="3015372"/>
            <a:ext cx="613516" cy="53306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Tree>
    <p:extLst>
      <p:ext uri="{BB962C8B-B14F-4D97-AF65-F5344CB8AC3E}">
        <p14:creationId xmlns:p14="http://schemas.microsoft.com/office/powerpoint/2010/main" val="3712254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2E1029-A417-4340-83A1-5F555D179B53}"/>
              </a:ext>
            </a:extLst>
          </p:cNvPr>
          <p:cNvSpPr>
            <a:spLocks noGrp="1"/>
          </p:cNvSpPr>
          <p:nvPr>
            <p:ph type="title"/>
          </p:nvPr>
        </p:nvSpPr>
        <p:spPr/>
        <p:txBody>
          <a:bodyPr/>
          <a:lstStyle/>
          <a:p>
            <a:pPr algn="ctr"/>
            <a:r>
              <a:rPr lang="fr-FR" dirty="0"/>
              <a:t>RECETTES D’INVESTISSEMENT</a:t>
            </a:r>
          </a:p>
        </p:txBody>
      </p:sp>
      <p:graphicFrame>
        <p:nvGraphicFramePr>
          <p:cNvPr id="6" name="Espace réservé du contenu 5">
            <a:extLst>
              <a:ext uri="{FF2B5EF4-FFF2-40B4-BE49-F238E27FC236}">
                <a16:creationId xmlns:a16="http://schemas.microsoft.com/office/drawing/2014/main" id="{D7A33AD7-C07E-4651-B989-6B750C610DE9}"/>
              </a:ext>
            </a:extLst>
          </p:cNvPr>
          <p:cNvGraphicFramePr>
            <a:graphicFrameLocks noGrp="1"/>
          </p:cNvGraphicFramePr>
          <p:nvPr>
            <p:ph idx="1"/>
            <p:extLst>
              <p:ext uri="{D42A27DB-BD31-4B8C-83A1-F6EECF244321}">
                <p14:modId xmlns:p14="http://schemas.microsoft.com/office/powerpoint/2010/main" val="2215599932"/>
              </p:ext>
            </p:extLst>
          </p:nvPr>
        </p:nvGraphicFramePr>
        <p:xfrm>
          <a:off x="1104899" y="1690688"/>
          <a:ext cx="9553575" cy="4367212"/>
        </p:xfrm>
        <a:graphic>
          <a:graphicData uri="http://schemas.openxmlformats.org/drawingml/2006/table">
            <a:tbl>
              <a:tblPr firstRow="1" firstCol="1" bandRow="1">
                <a:tableStyleId>{5C22544A-7EE6-4342-B048-85BDC9FD1C3A}</a:tableStyleId>
              </a:tblPr>
              <a:tblGrid>
                <a:gridCol w="779259">
                  <a:extLst>
                    <a:ext uri="{9D8B030D-6E8A-4147-A177-3AD203B41FA5}">
                      <a16:colId xmlns:a16="http://schemas.microsoft.com/office/drawing/2014/main" val="4028303554"/>
                    </a:ext>
                  </a:extLst>
                </a:gridCol>
                <a:gridCol w="3267829">
                  <a:extLst>
                    <a:ext uri="{9D8B030D-6E8A-4147-A177-3AD203B41FA5}">
                      <a16:colId xmlns:a16="http://schemas.microsoft.com/office/drawing/2014/main" val="2971655814"/>
                    </a:ext>
                  </a:extLst>
                </a:gridCol>
                <a:gridCol w="1934968">
                  <a:extLst>
                    <a:ext uri="{9D8B030D-6E8A-4147-A177-3AD203B41FA5}">
                      <a16:colId xmlns:a16="http://schemas.microsoft.com/office/drawing/2014/main" val="1157493792"/>
                    </a:ext>
                  </a:extLst>
                </a:gridCol>
                <a:gridCol w="1934968">
                  <a:extLst>
                    <a:ext uri="{9D8B030D-6E8A-4147-A177-3AD203B41FA5}">
                      <a16:colId xmlns:a16="http://schemas.microsoft.com/office/drawing/2014/main" val="3885197848"/>
                    </a:ext>
                  </a:extLst>
                </a:gridCol>
                <a:gridCol w="1636551">
                  <a:extLst>
                    <a:ext uri="{9D8B030D-6E8A-4147-A177-3AD203B41FA5}">
                      <a16:colId xmlns:a16="http://schemas.microsoft.com/office/drawing/2014/main" val="4149397982"/>
                    </a:ext>
                  </a:extLst>
                </a:gridCol>
              </a:tblGrid>
              <a:tr h="240798">
                <a:tc>
                  <a:txBody>
                    <a:bodyPr/>
                    <a:lstStyle/>
                    <a:p>
                      <a:pP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BP 2020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fr-FR" sz="1200">
                          <a:effectLst/>
                        </a:rPr>
                        <a:t>BP 2021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488974542"/>
                  </a:ext>
                </a:extLst>
              </a:tr>
              <a:tr h="267068">
                <a:tc>
                  <a:txBody>
                    <a:bodyPr/>
                    <a:lstStyle/>
                    <a:p>
                      <a:pPr algn="ctr">
                        <a:lnSpc>
                          <a:spcPct val="115000"/>
                        </a:lnSpc>
                        <a:spcAft>
                          <a:spcPts val="1000"/>
                        </a:spcAft>
                      </a:pPr>
                      <a:r>
                        <a:rPr lang="fr-FR" sz="1200">
                          <a:effectLst/>
                        </a:rPr>
                        <a:t>13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Subventions d’investissement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708 000,00 €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1 000 000,00 €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661378762"/>
                  </a:ext>
                </a:extLst>
              </a:tr>
              <a:tr h="253204">
                <a:tc>
                  <a:txBody>
                    <a:bodyPr/>
                    <a:lstStyle/>
                    <a:p>
                      <a:pPr algn="ctr">
                        <a:lnSpc>
                          <a:spcPct val="115000"/>
                        </a:lnSpc>
                        <a:spcAft>
                          <a:spcPts val="1000"/>
                        </a:spcAft>
                      </a:pPr>
                      <a:r>
                        <a:rPr lang="fr-FR" sz="1200">
                          <a:effectLst/>
                        </a:rPr>
                        <a:t>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Emprunts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2 000 000,00 €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2 000 000,00 €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405033957"/>
                  </a:ext>
                </a:extLst>
              </a:tr>
              <a:tr h="469193">
                <a:tc>
                  <a:txBody>
                    <a:bodyPr/>
                    <a:lstStyle/>
                    <a:p>
                      <a:pPr algn="ctr">
                        <a:lnSpc>
                          <a:spcPct val="115000"/>
                        </a:lnSpc>
                        <a:spcAft>
                          <a:spcPts val="1000"/>
                        </a:spcAft>
                      </a:pPr>
                      <a:r>
                        <a:rPr lang="fr-FR" sz="1200">
                          <a:effectLst/>
                        </a:rPr>
                        <a:t>10222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FCTVA</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850 000,00 €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1 053 000,00 €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08012560"/>
                  </a:ext>
                </a:extLst>
              </a:tr>
              <a:tr h="469193">
                <a:tc>
                  <a:txBody>
                    <a:bodyPr/>
                    <a:lstStyle/>
                    <a:p>
                      <a:pPr algn="ctr">
                        <a:lnSpc>
                          <a:spcPct val="115000"/>
                        </a:lnSpc>
                        <a:spcAft>
                          <a:spcPts val="1000"/>
                        </a:spcAft>
                      </a:pPr>
                      <a:r>
                        <a:rPr lang="fr-FR" sz="1200">
                          <a:effectLst/>
                        </a:rPr>
                        <a:t>10226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fr-FR" sz="1200">
                          <a:effectLst/>
                        </a:rPr>
                        <a:t>Taxe d’aménagement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160 000,00 €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140 000,00 €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252034726"/>
                  </a:ext>
                </a:extLst>
              </a:tr>
              <a:tr h="296985">
                <a:tc>
                  <a:txBody>
                    <a:bodyPr/>
                    <a:lstStyle/>
                    <a:p>
                      <a:pPr algn="ctr">
                        <a:lnSpc>
                          <a:spcPct val="115000"/>
                        </a:lnSpc>
                        <a:spcAft>
                          <a:spcPts val="1000"/>
                        </a:spcAft>
                      </a:pPr>
                      <a:r>
                        <a:rPr lang="fr-FR" sz="1200">
                          <a:effectLst/>
                        </a:rPr>
                        <a:t>1068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fr-FR" sz="1200">
                          <a:effectLst/>
                        </a:rPr>
                        <a:t>Excédent de fonctionnement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2 490 332,34 €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fr-FR" sz="12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26904107"/>
                  </a:ext>
                </a:extLst>
              </a:tr>
              <a:tr h="469193">
                <a:tc>
                  <a:txBody>
                    <a:bodyPr/>
                    <a:lstStyle/>
                    <a:p>
                      <a:pPr algn="ctr">
                        <a:lnSpc>
                          <a:spcPct val="115000"/>
                        </a:lnSpc>
                        <a:spcAft>
                          <a:spcPts val="1000"/>
                        </a:spcAft>
                      </a:pPr>
                      <a:r>
                        <a:rPr lang="fr-FR" sz="1200">
                          <a:effectLst/>
                        </a:rPr>
                        <a:t>040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Dotations aux amortissements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800 000,00 €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800 000,00 €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914564586"/>
                  </a:ext>
                </a:extLst>
              </a:tr>
              <a:tr h="240798">
                <a:tc>
                  <a:txBody>
                    <a:bodyPr/>
                    <a:lstStyle/>
                    <a:p>
                      <a:pPr algn="ctr">
                        <a:lnSpc>
                          <a:spcPct val="115000"/>
                        </a:lnSpc>
                        <a:spcAft>
                          <a:spcPts val="1000"/>
                        </a:spcAft>
                      </a:pPr>
                      <a:r>
                        <a:rPr lang="fr-FR" sz="1200">
                          <a:effectLst/>
                        </a:rPr>
                        <a:t>040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Charges à étaler Covid</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50 000,00 €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41619413"/>
                  </a:ext>
                </a:extLst>
              </a:tr>
              <a:tr h="240798">
                <a:tc>
                  <a:txBody>
                    <a:bodyPr/>
                    <a:lstStyle/>
                    <a:p>
                      <a:pPr algn="ctr">
                        <a:lnSpc>
                          <a:spcPct val="115000"/>
                        </a:lnSpc>
                        <a:spcAft>
                          <a:spcPts val="1000"/>
                        </a:spcAft>
                      </a:pPr>
                      <a:r>
                        <a:rPr lang="fr-FR" sz="1200">
                          <a:effectLst/>
                        </a:rPr>
                        <a:t>041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Opérations patrimoniales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45 828,00 €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12418742"/>
                  </a:ext>
                </a:extLst>
              </a:tr>
              <a:tr h="469193">
                <a:tc>
                  <a:txBody>
                    <a:bodyPr/>
                    <a:lstStyle/>
                    <a:p>
                      <a:pPr algn="ctr">
                        <a:lnSpc>
                          <a:spcPct val="115000"/>
                        </a:lnSpc>
                        <a:spcAft>
                          <a:spcPts val="1000"/>
                        </a:spcAft>
                      </a:pPr>
                      <a:r>
                        <a:rPr lang="fr-FR" sz="1200">
                          <a:effectLst/>
                        </a:rPr>
                        <a:t>021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Virement de la section fonctionnement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4 469 808,41 €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275 207,00 €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03995279"/>
                  </a:ext>
                </a:extLst>
              </a:tr>
              <a:tr h="240798">
                <a:tc>
                  <a:txBody>
                    <a:bodyPr/>
                    <a:lstStyle/>
                    <a:p>
                      <a:pPr algn="ct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Reports N-1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6 959 561,00 €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02902478"/>
                  </a:ext>
                </a:extLst>
              </a:tr>
              <a:tr h="240798">
                <a:tc>
                  <a:txBody>
                    <a:bodyPr/>
                    <a:lstStyle/>
                    <a:p>
                      <a:pPr algn="ctr">
                        <a:lnSpc>
                          <a:spcPct val="115000"/>
                        </a:lnSpc>
                        <a:spcAft>
                          <a:spcPts val="1000"/>
                        </a:spcAft>
                      </a:pPr>
                      <a:r>
                        <a:rPr lang="fr-FR" sz="1200">
                          <a:effectLst/>
                        </a:rPr>
                        <a:t>001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Résultat N-1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197 782,51 €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1000"/>
                        </a:spcAft>
                      </a:pPr>
                      <a:r>
                        <a:rPr lang="fr-FR" sz="11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48879222"/>
                  </a:ext>
                </a:extLst>
              </a:tr>
              <a:tr h="469193">
                <a:tc gridSpan="2">
                  <a:txBody>
                    <a:bodyPr/>
                    <a:lstStyle/>
                    <a:p>
                      <a:pPr algn="ctr">
                        <a:lnSpc>
                          <a:spcPct val="115000"/>
                        </a:lnSpc>
                        <a:spcAft>
                          <a:spcPts val="1000"/>
                        </a:spcAft>
                      </a:pPr>
                      <a:r>
                        <a:rPr lang="fr-FR" sz="1200">
                          <a:effectLst/>
                        </a:rPr>
                        <a:t>Total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a:txBody>
                    <a:bodyPr/>
                    <a:lstStyle/>
                    <a:p>
                      <a:pPr algn="r">
                        <a:lnSpc>
                          <a:spcPct val="115000"/>
                        </a:lnSpc>
                        <a:spcAft>
                          <a:spcPts val="1000"/>
                        </a:spcAft>
                      </a:pPr>
                      <a:r>
                        <a:rPr lang="fr-FR" sz="1200">
                          <a:effectLst/>
                        </a:rPr>
                        <a:t>18 681 312,26 €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marL="0" lvl="0" indent="0" algn="r">
                        <a:lnSpc>
                          <a:spcPct val="115000"/>
                        </a:lnSpc>
                        <a:spcAft>
                          <a:spcPts val="1000"/>
                        </a:spcAft>
                        <a:buFont typeface="+mj-lt"/>
                        <a:buNone/>
                      </a:pPr>
                      <a:r>
                        <a:rPr lang="fr-FR" sz="1200" dirty="0">
                          <a:effectLst/>
                        </a:rPr>
                        <a:t>5 318 207,00 €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endParaRPr lang="fr-FR" sz="1000" dirty="0">
                        <a:effectLst/>
                        <a:latin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154096321"/>
                  </a:ext>
                </a:extLst>
              </a:tr>
            </a:tbl>
          </a:graphicData>
        </a:graphic>
      </p:graphicFrame>
    </p:spTree>
    <p:extLst>
      <p:ext uri="{BB962C8B-B14F-4D97-AF65-F5344CB8AC3E}">
        <p14:creationId xmlns:p14="http://schemas.microsoft.com/office/powerpoint/2010/main" val="2554851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C879FB-F920-1C47-BD94-8ED692A34302}"/>
              </a:ext>
            </a:extLst>
          </p:cNvPr>
          <p:cNvSpPr>
            <a:spLocks noGrp="1"/>
          </p:cNvSpPr>
          <p:nvPr>
            <p:ph type="title"/>
          </p:nvPr>
        </p:nvSpPr>
        <p:spPr>
          <a:xfrm>
            <a:off x="838200" y="635986"/>
            <a:ext cx="10515600" cy="1325563"/>
          </a:xfrm>
        </p:spPr>
        <p:txBody>
          <a:bodyPr>
            <a:normAutofit fontScale="90000"/>
          </a:bodyPr>
          <a:lstStyle/>
          <a:p>
            <a:pPr algn="ctr"/>
            <a:r>
              <a:rPr lang="fr-FR" b="1" dirty="0">
                <a:latin typeface="+mn-lt"/>
              </a:rPr>
              <a:t>OBJECTIF POURSUIVI:</a:t>
            </a:r>
            <a:br>
              <a:rPr lang="fr-FR" b="1" dirty="0">
                <a:latin typeface="+mn-lt"/>
              </a:rPr>
            </a:br>
            <a:r>
              <a:rPr lang="fr-FR" b="1" dirty="0">
                <a:latin typeface="+mn-lt"/>
              </a:rPr>
              <a:t>Une approche prudente au regard des incertitudes financières des années à venir</a:t>
            </a:r>
            <a:br>
              <a:rPr lang="fr-FR" dirty="0"/>
            </a:br>
            <a:endParaRPr lang="fr-FR" dirty="0"/>
          </a:p>
        </p:txBody>
      </p:sp>
      <p:sp>
        <p:nvSpPr>
          <p:cNvPr id="3" name="Espace réservé du contenu 2">
            <a:extLst>
              <a:ext uri="{FF2B5EF4-FFF2-40B4-BE49-F238E27FC236}">
                <a16:creationId xmlns:a16="http://schemas.microsoft.com/office/drawing/2014/main" id="{8AC22818-6D55-4B49-B147-2A5CD28D3A14}"/>
              </a:ext>
            </a:extLst>
          </p:cNvPr>
          <p:cNvSpPr>
            <a:spLocks noGrp="1"/>
          </p:cNvSpPr>
          <p:nvPr>
            <p:ph idx="1"/>
          </p:nvPr>
        </p:nvSpPr>
        <p:spPr>
          <a:xfrm>
            <a:off x="751702" y="2183971"/>
            <a:ext cx="10515600" cy="4351338"/>
          </a:xfrm>
        </p:spPr>
        <p:txBody>
          <a:bodyPr>
            <a:normAutofit/>
          </a:bodyPr>
          <a:lstStyle/>
          <a:p>
            <a:r>
              <a:rPr lang="fr-FR" dirty="0"/>
              <a:t>Maintien du taux d’épargne brute (épargne brute/recettes nettes de fonctionnement)  au dessus </a:t>
            </a:r>
            <a:r>
              <a:rPr lang="fr-FR"/>
              <a:t>de 11%</a:t>
            </a:r>
            <a:endParaRPr lang="fr-FR" dirty="0"/>
          </a:p>
          <a:p>
            <a:r>
              <a:rPr lang="fr-FR" dirty="0"/>
              <a:t>Maintien d’un encours de dette sensiblement constant</a:t>
            </a:r>
          </a:p>
          <a:p>
            <a:r>
              <a:rPr lang="fr-FR" dirty="0"/>
              <a:t>Maintien du ratio de désendettement  (dette/épargne brute) sous 8 années ( avec une marge par rapport au seuil de vigilance de 10 années)</a:t>
            </a:r>
          </a:p>
          <a:p>
            <a:r>
              <a:rPr lang="fr-FR" dirty="0"/>
              <a:t>Une recherche pro active des subventions avant le démarrage de tout projet</a:t>
            </a:r>
          </a:p>
          <a:p>
            <a:r>
              <a:rPr lang="fr-FR" dirty="0"/>
              <a:t>Utiliser notamment tous  les outils du plan de relance</a:t>
            </a:r>
          </a:p>
        </p:txBody>
      </p:sp>
    </p:spTree>
    <p:extLst>
      <p:ext uri="{BB962C8B-B14F-4D97-AF65-F5344CB8AC3E}">
        <p14:creationId xmlns:p14="http://schemas.microsoft.com/office/powerpoint/2010/main" val="1066846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25C48A-0054-4170-8640-DC99DBAC0DA9}"/>
              </a:ext>
            </a:extLst>
          </p:cNvPr>
          <p:cNvSpPr>
            <a:spLocks noGrp="1"/>
          </p:cNvSpPr>
          <p:nvPr>
            <p:ph type="title"/>
          </p:nvPr>
        </p:nvSpPr>
        <p:spPr/>
        <p:txBody>
          <a:bodyPr/>
          <a:lstStyle/>
          <a:p>
            <a:pPr algn="ctr"/>
            <a:r>
              <a:rPr lang="fr-FR" b="1" dirty="0"/>
              <a:t>ENCOURS DE LA DETTE</a:t>
            </a:r>
          </a:p>
        </p:txBody>
      </p:sp>
      <p:pic>
        <p:nvPicPr>
          <p:cNvPr id="4" name="Espace réservé du contenu 3">
            <a:extLst>
              <a:ext uri="{FF2B5EF4-FFF2-40B4-BE49-F238E27FC236}">
                <a16:creationId xmlns:a16="http://schemas.microsoft.com/office/drawing/2014/main" id="{0D121934-C01A-4C53-B607-72707E67E204}"/>
              </a:ext>
            </a:extLst>
          </p:cNvPr>
          <p:cNvPicPr>
            <a:picLocks noGrp="1"/>
          </p:cNvPicPr>
          <p:nvPr>
            <p:ph idx="1"/>
          </p:nvPr>
        </p:nvPicPr>
        <p:blipFill>
          <a:blip r:embed="rId2"/>
          <a:stretch>
            <a:fillRect/>
          </a:stretch>
        </p:blipFill>
        <p:spPr>
          <a:xfrm>
            <a:off x="838200" y="1628288"/>
            <a:ext cx="10515600" cy="4949794"/>
          </a:xfrm>
          <a:prstGeom prst="rect">
            <a:avLst/>
          </a:prstGeom>
        </p:spPr>
      </p:pic>
    </p:spTree>
    <p:extLst>
      <p:ext uri="{BB962C8B-B14F-4D97-AF65-F5344CB8AC3E}">
        <p14:creationId xmlns:p14="http://schemas.microsoft.com/office/powerpoint/2010/main" val="1291736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55DDD0-DB50-469E-91B6-3944DC05ED31}"/>
              </a:ext>
            </a:extLst>
          </p:cNvPr>
          <p:cNvSpPr>
            <a:spLocks noGrp="1"/>
          </p:cNvSpPr>
          <p:nvPr>
            <p:ph type="title"/>
          </p:nvPr>
        </p:nvSpPr>
        <p:spPr/>
        <p:txBody>
          <a:bodyPr/>
          <a:lstStyle/>
          <a:p>
            <a:pPr algn="ctr"/>
            <a:r>
              <a:rPr lang="fr-FR" b="1" dirty="0"/>
              <a:t>RATIOS DE DESENDETTEMENT</a:t>
            </a:r>
          </a:p>
        </p:txBody>
      </p:sp>
      <p:pic>
        <p:nvPicPr>
          <p:cNvPr id="4" name="Espace réservé du contenu 3">
            <a:extLst>
              <a:ext uri="{FF2B5EF4-FFF2-40B4-BE49-F238E27FC236}">
                <a16:creationId xmlns:a16="http://schemas.microsoft.com/office/drawing/2014/main" id="{DDB719F9-1D40-427D-9281-D1BCE5B1784F}"/>
              </a:ext>
            </a:extLst>
          </p:cNvPr>
          <p:cNvPicPr>
            <a:picLocks noGrp="1"/>
          </p:cNvPicPr>
          <p:nvPr>
            <p:ph idx="1"/>
          </p:nvPr>
        </p:nvPicPr>
        <p:blipFill>
          <a:blip r:embed="rId2"/>
          <a:stretch>
            <a:fillRect/>
          </a:stretch>
        </p:blipFill>
        <p:spPr>
          <a:xfrm>
            <a:off x="1922106" y="1597382"/>
            <a:ext cx="7445830" cy="4553338"/>
          </a:xfrm>
          <a:prstGeom prst="rect">
            <a:avLst/>
          </a:prstGeom>
        </p:spPr>
      </p:pic>
    </p:spTree>
    <p:extLst>
      <p:ext uri="{BB962C8B-B14F-4D97-AF65-F5344CB8AC3E}">
        <p14:creationId xmlns:p14="http://schemas.microsoft.com/office/powerpoint/2010/main" val="2593635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4FDAD5-6C1B-4EB6-99C1-6DDCBD20B012}"/>
              </a:ext>
            </a:extLst>
          </p:cNvPr>
          <p:cNvSpPr>
            <a:spLocks noGrp="1"/>
          </p:cNvSpPr>
          <p:nvPr>
            <p:ph type="title"/>
          </p:nvPr>
        </p:nvSpPr>
        <p:spPr/>
        <p:txBody>
          <a:bodyPr/>
          <a:lstStyle/>
          <a:p>
            <a:pPr algn="ctr"/>
            <a:r>
              <a:rPr lang="fr-FR" b="1" dirty="0"/>
              <a:t>DEPENSES D’INVESTISSEMENTS</a:t>
            </a:r>
          </a:p>
        </p:txBody>
      </p:sp>
      <p:graphicFrame>
        <p:nvGraphicFramePr>
          <p:cNvPr id="4" name="Espace réservé du contenu 3">
            <a:extLst>
              <a:ext uri="{FF2B5EF4-FFF2-40B4-BE49-F238E27FC236}">
                <a16:creationId xmlns:a16="http://schemas.microsoft.com/office/drawing/2014/main" id="{876B3101-0050-4AFE-A623-1C4E0550A51E}"/>
              </a:ext>
            </a:extLst>
          </p:cNvPr>
          <p:cNvGraphicFramePr>
            <a:graphicFrameLocks noGrp="1"/>
          </p:cNvGraphicFramePr>
          <p:nvPr>
            <p:ph idx="1"/>
            <p:extLst>
              <p:ext uri="{D42A27DB-BD31-4B8C-83A1-F6EECF244321}">
                <p14:modId xmlns:p14="http://schemas.microsoft.com/office/powerpoint/2010/main" val="2457644418"/>
              </p:ext>
            </p:extLst>
          </p:nvPr>
        </p:nvGraphicFramePr>
        <p:xfrm>
          <a:off x="763555" y="1690688"/>
          <a:ext cx="10515601" cy="4280903"/>
        </p:xfrm>
        <a:graphic>
          <a:graphicData uri="http://schemas.openxmlformats.org/drawingml/2006/table">
            <a:tbl>
              <a:tblPr firstRow="1" firstCol="1" bandRow="1">
                <a:tableStyleId>{5C22544A-7EE6-4342-B048-85BDC9FD1C3A}</a:tableStyleId>
              </a:tblPr>
              <a:tblGrid>
                <a:gridCol w="878662">
                  <a:extLst>
                    <a:ext uri="{9D8B030D-6E8A-4147-A177-3AD203B41FA5}">
                      <a16:colId xmlns:a16="http://schemas.microsoft.com/office/drawing/2014/main" val="3055852689"/>
                    </a:ext>
                  </a:extLst>
                </a:gridCol>
                <a:gridCol w="4413151">
                  <a:extLst>
                    <a:ext uri="{9D8B030D-6E8A-4147-A177-3AD203B41FA5}">
                      <a16:colId xmlns:a16="http://schemas.microsoft.com/office/drawing/2014/main" val="196173605"/>
                    </a:ext>
                  </a:extLst>
                </a:gridCol>
                <a:gridCol w="2611894">
                  <a:extLst>
                    <a:ext uri="{9D8B030D-6E8A-4147-A177-3AD203B41FA5}">
                      <a16:colId xmlns:a16="http://schemas.microsoft.com/office/drawing/2014/main" val="3519950845"/>
                    </a:ext>
                  </a:extLst>
                </a:gridCol>
                <a:gridCol w="2611894">
                  <a:extLst>
                    <a:ext uri="{9D8B030D-6E8A-4147-A177-3AD203B41FA5}">
                      <a16:colId xmlns:a16="http://schemas.microsoft.com/office/drawing/2014/main" val="765170932"/>
                    </a:ext>
                  </a:extLst>
                </a:gridCol>
              </a:tblGrid>
              <a:tr h="373137">
                <a:tc>
                  <a:txBody>
                    <a:bodyPr/>
                    <a:lstStyle/>
                    <a:p>
                      <a:pP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BP 2020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fr-FR" sz="1200">
                          <a:effectLst/>
                        </a:rPr>
                        <a:t>BP 2021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602028706"/>
                  </a:ext>
                </a:extLst>
              </a:tr>
              <a:tr h="413844">
                <a:tc>
                  <a:txBody>
                    <a:bodyPr/>
                    <a:lstStyle/>
                    <a:p>
                      <a:pPr algn="ctr">
                        <a:lnSpc>
                          <a:spcPct val="115000"/>
                        </a:lnSpc>
                        <a:spcAft>
                          <a:spcPts val="1000"/>
                        </a:spcAft>
                      </a:pPr>
                      <a:r>
                        <a:rPr lang="fr-FR" sz="1200">
                          <a:effectLst/>
                        </a:rPr>
                        <a:t>204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Subventions d’équipements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200 315,20 €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200 315,20 €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642450610"/>
                  </a:ext>
                </a:extLst>
              </a:tr>
              <a:tr h="392360">
                <a:tc>
                  <a:txBody>
                    <a:bodyPr/>
                    <a:lstStyle/>
                    <a:p>
                      <a:pPr algn="ctr">
                        <a:lnSpc>
                          <a:spcPct val="115000"/>
                        </a:lnSpc>
                        <a:spcAft>
                          <a:spcPts val="1000"/>
                        </a:spcAft>
                      </a:pPr>
                      <a:r>
                        <a:rPr lang="fr-FR" sz="1200">
                          <a:effectLst/>
                        </a:rPr>
                        <a:t>20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Immobilisations incorporelles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353 066,00 €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300 000,00 €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114154102"/>
                  </a:ext>
                </a:extLst>
              </a:tr>
              <a:tr h="421758">
                <a:tc>
                  <a:txBody>
                    <a:bodyPr/>
                    <a:lstStyle/>
                    <a:p>
                      <a:pPr algn="ctr">
                        <a:lnSpc>
                          <a:spcPct val="115000"/>
                        </a:lnSpc>
                        <a:spcAft>
                          <a:spcPts val="1000"/>
                        </a:spcAft>
                      </a:pPr>
                      <a:r>
                        <a:rPr lang="fr-FR" sz="1200">
                          <a:effectLst/>
                        </a:rPr>
                        <a:t>21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Immobilisations corporelles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6 204 216,21 €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2 600 000,00 €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011772960"/>
                  </a:ext>
                </a:extLst>
              </a:tr>
              <a:tr h="460203">
                <a:tc>
                  <a:txBody>
                    <a:bodyPr/>
                    <a:lstStyle/>
                    <a:p>
                      <a:pPr algn="ct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fr-FR" sz="1200">
                          <a:effectLst/>
                        </a:rPr>
                        <a:t>Opérations travaux</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462 040,00 €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456 457,00 €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264944973"/>
                  </a:ext>
                </a:extLst>
              </a:tr>
              <a:tr h="727053">
                <a:tc>
                  <a:txBody>
                    <a:bodyPr/>
                    <a:lstStyle/>
                    <a:p>
                      <a:pPr algn="ctr">
                        <a:lnSpc>
                          <a:spcPct val="115000"/>
                        </a:lnSpc>
                        <a:spcAft>
                          <a:spcPts val="1000"/>
                        </a:spcAft>
                      </a:pPr>
                      <a:r>
                        <a:rPr lang="fr-FR" sz="1200">
                          <a:effectLst/>
                        </a:rPr>
                        <a:t>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fr-FR" sz="1200">
                          <a:effectLst/>
                        </a:rPr>
                        <a:t>Remboursement emprunts et dépôts et cautionnements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1 719 635,00 €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1 712 898,80 €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83543732"/>
                  </a:ext>
                </a:extLst>
              </a:tr>
              <a:tr h="373137">
                <a:tc>
                  <a:txBody>
                    <a:bodyPr/>
                    <a:lstStyle/>
                    <a:p>
                      <a:pPr algn="ctr">
                        <a:lnSpc>
                          <a:spcPct val="115000"/>
                        </a:lnSpc>
                        <a:spcAft>
                          <a:spcPts val="1000"/>
                        </a:spcAft>
                      </a:pPr>
                      <a:r>
                        <a:rPr lang="fr-FR" sz="1200">
                          <a:effectLst/>
                        </a:rPr>
                        <a:t>040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Opérations d’ordre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48 536,00 €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48 536,00 €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516486411"/>
                  </a:ext>
                </a:extLst>
              </a:tr>
              <a:tr h="373137">
                <a:tc>
                  <a:txBody>
                    <a:bodyPr/>
                    <a:lstStyle/>
                    <a:p>
                      <a:pPr algn="ctr">
                        <a:lnSpc>
                          <a:spcPct val="115000"/>
                        </a:lnSpc>
                        <a:spcAft>
                          <a:spcPts val="1000"/>
                        </a:spcAft>
                      </a:pPr>
                      <a:r>
                        <a:rPr lang="fr-FR" sz="1200">
                          <a:effectLst/>
                        </a:rPr>
                        <a:t>041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Opérations patrimoniales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45 828,00 €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24912395"/>
                  </a:ext>
                </a:extLst>
              </a:tr>
              <a:tr h="373137">
                <a:tc>
                  <a:txBody>
                    <a:bodyPr/>
                    <a:lstStyle/>
                    <a:p>
                      <a:pPr algn="ct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Reports N-1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9 647 675,85 €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4051632915"/>
                  </a:ext>
                </a:extLst>
              </a:tr>
              <a:tr h="373137">
                <a:tc gridSpan="2">
                  <a:txBody>
                    <a:bodyPr/>
                    <a:lstStyle/>
                    <a:p>
                      <a:pPr algn="ctr">
                        <a:lnSpc>
                          <a:spcPct val="115000"/>
                        </a:lnSpc>
                        <a:spcAft>
                          <a:spcPts val="1000"/>
                        </a:spcAft>
                      </a:pPr>
                      <a:r>
                        <a:rPr lang="fr-FR" sz="1200">
                          <a:effectLst/>
                        </a:rPr>
                        <a:t>Total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a:txBody>
                    <a:bodyPr/>
                    <a:lstStyle/>
                    <a:p>
                      <a:pPr algn="r">
                        <a:lnSpc>
                          <a:spcPct val="115000"/>
                        </a:lnSpc>
                        <a:spcAft>
                          <a:spcPts val="1000"/>
                        </a:spcAft>
                      </a:pPr>
                      <a:r>
                        <a:rPr lang="fr-FR" sz="1200">
                          <a:effectLst/>
                        </a:rPr>
                        <a:t>18 681 312,26 €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dirty="0">
                          <a:effectLst/>
                        </a:rPr>
                        <a:t>5 318 207,00 €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591146617"/>
                  </a:ext>
                </a:extLst>
              </a:tr>
            </a:tbl>
          </a:graphicData>
        </a:graphic>
      </p:graphicFrame>
    </p:spTree>
    <p:extLst>
      <p:ext uri="{BB962C8B-B14F-4D97-AF65-F5344CB8AC3E}">
        <p14:creationId xmlns:p14="http://schemas.microsoft.com/office/powerpoint/2010/main" val="926594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4C0E18-8015-48EE-A59B-05DA4EFAADBA}"/>
              </a:ext>
            </a:extLst>
          </p:cNvPr>
          <p:cNvSpPr>
            <a:spLocks noGrp="1"/>
          </p:cNvSpPr>
          <p:nvPr>
            <p:ph type="title"/>
          </p:nvPr>
        </p:nvSpPr>
        <p:spPr/>
        <p:txBody>
          <a:bodyPr/>
          <a:lstStyle/>
          <a:p>
            <a:pPr algn="ctr"/>
            <a:r>
              <a:rPr lang="fr-FR" b="1" dirty="0"/>
              <a:t>PRINCIPALES DEPENSES D’INVESTISSEMENTS</a:t>
            </a:r>
          </a:p>
        </p:txBody>
      </p:sp>
      <p:sp>
        <p:nvSpPr>
          <p:cNvPr id="3" name="Espace réservé du contenu 2">
            <a:extLst>
              <a:ext uri="{FF2B5EF4-FFF2-40B4-BE49-F238E27FC236}">
                <a16:creationId xmlns:a16="http://schemas.microsoft.com/office/drawing/2014/main" id="{2F79A6F9-C5AA-4B77-80F1-BC1DE1CB9541}"/>
              </a:ext>
            </a:extLst>
          </p:cNvPr>
          <p:cNvSpPr>
            <a:spLocks noGrp="1"/>
          </p:cNvSpPr>
          <p:nvPr>
            <p:ph idx="1"/>
          </p:nvPr>
        </p:nvSpPr>
        <p:spPr>
          <a:xfrm>
            <a:off x="402265" y="1336528"/>
            <a:ext cx="10515600" cy="5330086"/>
          </a:xfrm>
        </p:spPr>
        <p:txBody>
          <a:bodyPr>
            <a:normAutofit/>
          </a:bodyPr>
          <a:lstStyle/>
          <a:p>
            <a:endParaRPr lang="fr-FR" sz="2400" b="1" dirty="0"/>
          </a:p>
          <a:p>
            <a:r>
              <a:rPr lang="fr-FR" sz="2400" b="1" dirty="0"/>
              <a:t>Immobilisations incorporelles</a:t>
            </a:r>
          </a:p>
          <a:p>
            <a:pPr marL="0" indent="0">
              <a:buNone/>
            </a:pPr>
            <a:endParaRPr lang="fr-FR" sz="2400" b="1" dirty="0"/>
          </a:p>
          <a:p>
            <a:pPr lvl="1"/>
            <a:r>
              <a:rPr lang="fr-FR" sz="1400" b="1" dirty="0"/>
              <a:t>Etudes dont:</a:t>
            </a:r>
          </a:p>
          <a:p>
            <a:pPr lvl="2"/>
            <a:r>
              <a:rPr lang="fr-FR" sz="1400" dirty="0"/>
              <a:t>Etude Gymnase de la Vallée à la Dame pour plan de relance</a:t>
            </a:r>
          </a:p>
          <a:p>
            <a:pPr lvl="2"/>
            <a:r>
              <a:rPr lang="fr-FR" sz="1400" dirty="0"/>
              <a:t>Voiries</a:t>
            </a:r>
          </a:p>
          <a:p>
            <a:pPr lvl="2"/>
            <a:r>
              <a:rPr lang="fr-FR" sz="1400" dirty="0"/>
              <a:t>CTM</a:t>
            </a:r>
          </a:p>
          <a:p>
            <a:pPr marL="914400" lvl="2" indent="0">
              <a:buNone/>
            </a:pPr>
            <a:endParaRPr lang="fr-FR" sz="1400" b="1" dirty="0"/>
          </a:p>
          <a:p>
            <a:pPr lvl="1"/>
            <a:r>
              <a:rPr lang="fr-FR" sz="1400" b="1" dirty="0"/>
              <a:t>Logiciels </a:t>
            </a:r>
          </a:p>
          <a:p>
            <a:pPr lvl="2"/>
            <a:r>
              <a:rPr lang="fr-FR" sz="1400" dirty="0"/>
              <a:t>Smart city:</a:t>
            </a:r>
          </a:p>
          <a:p>
            <a:pPr marL="457200" lvl="1" indent="0">
              <a:buNone/>
            </a:pPr>
            <a:endParaRPr lang="fr-FR" sz="4800" dirty="0"/>
          </a:p>
          <a:p>
            <a:pPr marL="457200" lvl="1" indent="0">
              <a:buNone/>
            </a:pPr>
            <a:endParaRPr lang="fr-FR" dirty="0"/>
          </a:p>
        </p:txBody>
      </p:sp>
    </p:spTree>
    <p:extLst>
      <p:ext uri="{BB962C8B-B14F-4D97-AF65-F5344CB8AC3E}">
        <p14:creationId xmlns:p14="http://schemas.microsoft.com/office/powerpoint/2010/main" val="282384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93BE7B-EE25-42AD-910A-15DBF19BB7A6}"/>
              </a:ext>
            </a:extLst>
          </p:cNvPr>
          <p:cNvSpPr>
            <a:spLocks noGrp="1"/>
          </p:cNvSpPr>
          <p:nvPr>
            <p:ph type="title"/>
          </p:nvPr>
        </p:nvSpPr>
        <p:spPr>
          <a:xfrm>
            <a:off x="731874" y="216269"/>
            <a:ext cx="10515600" cy="1325563"/>
          </a:xfrm>
        </p:spPr>
        <p:txBody>
          <a:bodyPr/>
          <a:lstStyle/>
          <a:p>
            <a:pPr algn="ctr"/>
            <a:r>
              <a:rPr lang="fr-FR" b="1" dirty="0"/>
              <a:t>PRINCIPALES DEPENSES D’INVESTISSEMENTS</a:t>
            </a:r>
          </a:p>
        </p:txBody>
      </p:sp>
      <p:sp>
        <p:nvSpPr>
          <p:cNvPr id="3" name="Espace réservé du contenu 2">
            <a:extLst>
              <a:ext uri="{FF2B5EF4-FFF2-40B4-BE49-F238E27FC236}">
                <a16:creationId xmlns:a16="http://schemas.microsoft.com/office/drawing/2014/main" id="{CA5EF88B-7605-4A15-8374-CA3F55E4B285}"/>
              </a:ext>
            </a:extLst>
          </p:cNvPr>
          <p:cNvSpPr>
            <a:spLocks noGrp="1"/>
          </p:cNvSpPr>
          <p:nvPr>
            <p:ph idx="1"/>
          </p:nvPr>
        </p:nvSpPr>
        <p:spPr>
          <a:xfrm>
            <a:off x="838200" y="1253331"/>
            <a:ext cx="10515600" cy="4351338"/>
          </a:xfrm>
        </p:spPr>
        <p:txBody>
          <a:bodyPr>
            <a:normAutofit fontScale="25000" lnSpcReduction="20000"/>
          </a:bodyPr>
          <a:lstStyle/>
          <a:p>
            <a:endParaRPr lang="fr-FR" sz="9600" b="1" dirty="0"/>
          </a:p>
          <a:p>
            <a:endParaRPr lang="fr-FR" sz="9600" b="1" dirty="0"/>
          </a:p>
          <a:p>
            <a:r>
              <a:rPr lang="fr-FR" sz="9600" b="1" dirty="0"/>
              <a:t>Immobilisations corporelles</a:t>
            </a:r>
          </a:p>
          <a:p>
            <a:pPr marL="342900" lvl="0" indent="-342900" algn="just">
              <a:lnSpc>
                <a:spcPct val="150000"/>
              </a:lnSpc>
              <a:spcBef>
                <a:spcPts val="600"/>
              </a:spcBef>
              <a:spcAft>
                <a:spcPts val="600"/>
              </a:spcAft>
              <a:buFont typeface="Symbol" panose="05050102010706020507" pitchFamily="18" charset="2"/>
              <a:buChar char=""/>
            </a:pPr>
            <a:r>
              <a:rPr lang="fr-FR" sz="5600" b="1" dirty="0">
                <a:effectLst/>
                <a:ea typeface="Calibri" panose="020F0502020204030204" pitchFamily="34" charset="0"/>
                <a:cs typeface="Times New Roman" panose="02020603050405020304" pitchFamily="18" charset="0"/>
              </a:rPr>
              <a:t>Environnement : </a:t>
            </a:r>
          </a:p>
          <a:p>
            <a:pPr marL="800100" lvl="1" indent="-342900" algn="just">
              <a:lnSpc>
                <a:spcPct val="120000"/>
              </a:lnSpc>
              <a:spcBef>
                <a:spcPts val="0"/>
              </a:spcBef>
              <a:buFont typeface="Symbol" panose="05050102010706020507" pitchFamily="18" charset="2"/>
              <a:buChar char=""/>
            </a:pPr>
            <a:r>
              <a:rPr lang="fr-FR" sz="5600" dirty="0">
                <a:effectLst/>
                <a:ea typeface="Calibri" panose="020F0502020204030204" pitchFamily="34" charset="0"/>
                <a:cs typeface="Times New Roman" panose="02020603050405020304" pitchFamily="18" charset="0"/>
              </a:rPr>
              <a:t>Aménagements paysagers, dans les parcs et cours d’école </a:t>
            </a:r>
          </a:p>
          <a:p>
            <a:pPr marL="800100" lvl="1" indent="-342900" algn="just">
              <a:lnSpc>
                <a:spcPct val="120000"/>
              </a:lnSpc>
              <a:spcBef>
                <a:spcPts val="0"/>
              </a:spcBef>
              <a:buFont typeface="Symbol" panose="05050102010706020507" pitchFamily="18" charset="2"/>
              <a:buChar char=""/>
            </a:pPr>
            <a:r>
              <a:rPr lang="fr-FR" sz="5600" dirty="0">
                <a:effectLst/>
                <a:latin typeface="Times New Roman" panose="02020603050405020304" pitchFamily="18" charset="0"/>
                <a:ea typeface="Calibri" panose="020F0502020204030204" pitchFamily="34" charset="0"/>
                <a:cs typeface="Times New Roman" panose="02020603050405020304" pitchFamily="18" charset="0"/>
              </a:rPr>
              <a:t>Privilégier la perméabilisation des sols</a:t>
            </a:r>
          </a:p>
          <a:p>
            <a:pPr marL="800100" lvl="1" indent="-342900" algn="just">
              <a:lnSpc>
                <a:spcPct val="120000"/>
              </a:lnSpc>
              <a:spcBef>
                <a:spcPts val="0"/>
              </a:spcBef>
              <a:buFont typeface="Symbol" panose="05050102010706020507" pitchFamily="18" charset="2"/>
              <a:buChar char=""/>
            </a:pPr>
            <a:r>
              <a:rPr lang="fr-FR" sz="5600" dirty="0">
                <a:latin typeface="Times New Roman" panose="02020603050405020304" pitchFamily="18" charset="0"/>
                <a:ea typeface="Calibri" panose="020F0502020204030204" pitchFamily="34" charset="0"/>
                <a:cs typeface="Times New Roman" panose="02020603050405020304" pitchFamily="18" charset="0"/>
              </a:rPr>
              <a:t>E</a:t>
            </a:r>
            <a:r>
              <a:rPr lang="fr-FR" sz="5600" dirty="0">
                <a:effectLst/>
                <a:latin typeface="Times New Roman" panose="02020603050405020304" pitchFamily="18" charset="0"/>
                <a:ea typeface="Calibri" panose="020F0502020204030204" pitchFamily="34" charset="0"/>
                <a:cs typeface="Times New Roman" panose="02020603050405020304" pitchFamily="18" charset="0"/>
              </a:rPr>
              <a:t>clairage public: poursuite du remplacement et la modernisation du matériel avec des éclairages LED programmés</a:t>
            </a:r>
            <a:endParaRPr lang="fr-FR" sz="56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Bef>
                <a:spcPts val="600"/>
              </a:spcBef>
              <a:spcAft>
                <a:spcPts val="600"/>
              </a:spcAft>
              <a:buFont typeface="Symbol" panose="05050102010706020507" pitchFamily="18" charset="2"/>
              <a:buChar char=""/>
            </a:pPr>
            <a:r>
              <a:rPr lang="fr-FR" sz="5600" b="1" dirty="0">
                <a:effectLst/>
                <a:ea typeface="Calibri" panose="020F0502020204030204" pitchFamily="34" charset="0"/>
                <a:cs typeface="Times New Roman" panose="02020603050405020304" pitchFamily="18" charset="0"/>
              </a:rPr>
              <a:t>Sport: </a:t>
            </a:r>
          </a:p>
          <a:p>
            <a:pPr marL="800100" lvl="1" indent="-342900" algn="just">
              <a:lnSpc>
                <a:spcPct val="150000"/>
              </a:lnSpc>
              <a:spcBef>
                <a:spcPts val="600"/>
              </a:spcBef>
              <a:spcAft>
                <a:spcPts val="600"/>
              </a:spcAft>
              <a:buFont typeface="Symbol" panose="05050102010706020507" pitchFamily="18" charset="2"/>
              <a:buChar char=""/>
            </a:pPr>
            <a:r>
              <a:rPr lang="fr-FR" sz="5600" dirty="0">
                <a:effectLst/>
                <a:ea typeface="Calibri" panose="020F0502020204030204" pitchFamily="34" charset="0"/>
                <a:cs typeface="Times New Roman" panose="02020603050405020304" pitchFamily="18" charset="0"/>
              </a:rPr>
              <a:t>Aménagement d’agrès dans parcs et rénovation des équipements (bâtiments, piste d’athlétisme), </a:t>
            </a:r>
          </a:p>
          <a:p>
            <a:pPr marL="342900" lvl="0" indent="-342900" algn="just">
              <a:lnSpc>
                <a:spcPct val="150000"/>
              </a:lnSpc>
              <a:spcBef>
                <a:spcPts val="600"/>
              </a:spcBef>
              <a:spcAft>
                <a:spcPts val="600"/>
              </a:spcAft>
              <a:buFont typeface="Symbol" panose="05050102010706020507" pitchFamily="18" charset="2"/>
              <a:buChar char=""/>
            </a:pPr>
            <a:r>
              <a:rPr lang="fr-FR" sz="5600" b="1" dirty="0">
                <a:ea typeface="Calibri" panose="020F0502020204030204" pitchFamily="34" charset="0"/>
                <a:cs typeface="Times New Roman" panose="02020603050405020304" pitchFamily="18" charset="0"/>
              </a:rPr>
              <a:t>Smart city: </a:t>
            </a:r>
          </a:p>
          <a:p>
            <a:pPr marL="800100" lvl="1" indent="-342900" algn="just">
              <a:lnSpc>
                <a:spcPct val="120000"/>
              </a:lnSpc>
              <a:spcBef>
                <a:spcPts val="0"/>
              </a:spcBef>
              <a:buFont typeface="Symbol" panose="05050102010706020507" pitchFamily="18" charset="2"/>
              <a:buChar char=""/>
            </a:pPr>
            <a:r>
              <a:rPr lang="fr-FR" sz="5600" dirty="0">
                <a:effectLst/>
                <a:ea typeface="Calibri" panose="020F0502020204030204" pitchFamily="34" charset="0"/>
                <a:cs typeface="Times New Roman" panose="02020603050405020304" pitchFamily="18" charset="0"/>
              </a:rPr>
              <a:t>Modernisation des systèmes d’information à travers des équipements, au profit des usagers et du personnel communal ; </a:t>
            </a:r>
          </a:p>
          <a:p>
            <a:pPr marL="800100" lvl="1" indent="-342900" algn="just">
              <a:lnSpc>
                <a:spcPct val="120000"/>
              </a:lnSpc>
              <a:spcBef>
                <a:spcPts val="0"/>
              </a:spcBef>
              <a:buFont typeface="Symbol" panose="05050102010706020507" pitchFamily="18" charset="2"/>
              <a:buChar char=""/>
            </a:pPr>
            <a:r>
              <a:rPr lang="fr-FR" sz="5600" dirty="0">
                <a:effectLst/>
                <a:ea typeface="Calibri" panose="020F0502020204030204" pitchFamily="34" charset="0"/>
                <a:cs typeface="Times New Roman" panose="02020603050405020304" pitchFamily="18" charset="0"/>
              </a:rPr>
              <a:t>Création de contrôle d’accès numériques des bâtiments publics </a:t>
            </a:r>
          </a:p>
          <a:p>
            <a:pPr marL="800100" lvl="1" indent="-342900" algn="just">
              <a:lnSpc>
                <a:spcPct val="120000"/>
              </a:lnSpc>
              <a:spcBef>
                <a:spcPts val="0"/>
              </a:spcBef>
              <a:buFont typeface="Symbol" panose="05050102010706020507" pitchFamily="18" charset="2"/>
              <a:buChar char=""/>
            </a:pPr>
            <a:r>
              <a:rPr lang="fr-FR" sz="5600" dirty="0">
                <a:ea typeface="Calibri" panose="020F0502020204030204" pitchFamily="34" charset="0"/>
                <a:cs typeface="Times New Roman" panose="02020603050405020304" pitchFamily="18" charset="0"/>
              </a:rPr>
              <a:t>Dématérialisation du Conseil</a:t>
            </a:r>
          </a:p>
          <a:p>
            <a:pPr marL="800100" lvl="1" indent="-342900" algn="just">
              <a:lnSpc>
                <a:spcPct val="120000"/>
              </a:lnSpc>
              <a:spcBef>
                <a:spcPts val="0"/>
              </a:spcBef>
              <a:buFont typeface="Symbol" panose="05050102010706020507" pitchFamily="18" charset="2"/>
              <a:buChar char=""/>
            </a:pPr>
            <a:r>
              <a:rPr lang="fr-FR" sz="5600" dirty="0">
                <a:effectLst/>
                <a:ea typeface="Calibri" panose="020F0502020204030204" pitchFamily="34" charset="0"/>
                <a:cs typeface="Times New Roman" panose="02020603050405020304" pitchFamily="18" charset="0"/>
              </a:rPr>
              <a:t>Mise en place de bornes digitales</a:t>
            </a:r>
          </a:p>
          <a:p>
            <a:endParaRPr lang="fr-FR" dirty="0"/>
          </a:p>
        </p:txBody>
      </p:sp>
    </p:spTree>
    <p:extLst>
      <p:ext uri="{BB962C8B-B14F-4D97-AF65-F5344CB8AC3E}">
        <p14:creationId xmlns:p14="http://schemas.microsoft.com/office/powerpoint/2010/main" val="1675715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9F2172-F4BC-4D1A-A9BD-12BD604FB986}"/>
              </a:ext>
            </a:extLst>
          </p:cNvPr>
          <p:cNvSpPr>
            <a:spLocks noGrp="1"/>
          </p:cNvSpPr>
          <p:nvPr>
            <p:ph type="title"/>
          </p:nvPr>
        </p:nvSpPr>
        <p:spPr/>
        <p:txBody>
          <a:bodyPr/>
          <a:lstStyle/>
          <a:p>
            <a:r>
              <a:rPr lang="fr-FR" b="1" dirty="0"/>
              <a:t>PRINCIPALES DEPENSES D’INVESTISSEMENTS</a:t>
            </a:r>
            <a:endParaRPr lang="fr-FR" dirty="0"/>
          </a:p>
        </p:txBody>
      </p:sp>
      <p:sp>
        <p:nvSpPr>
          <p:cNvPr id="3" name="Espace réservé du contenu 2">
            <a:extLst>
              <a:ext uri="{FF2B5EF4-FFF2-40B4-BE49-F238E27FC236}">
                <a16:creationId xmlns:a16="http://schemas.microsoft.com/office/drawing/2014/main" id="{93EB69CE-0E26-469D-9E53-E3341FFB6006}"/>
              </a:ext>
            </a:extLst>
          </p:cNvPr>
          <p:cNvSpPr>
            <a:spLocks noGrp="1"/>
          </p:cNvSpPr>
          <p:nvPr>
            <p:ph idx="1"/>
          </p:nvPr>
        </p:nvSpPr>
        <p:spPr/>
        <p:txBody>
          <a:bodyPr>
            <a:normAutofit fontScale="32500" lnSpcReduction="20000"/>
          </a:bodyPr>
          <a:lstStyle/>
          <a:p>
            <a:pPr marL="342900" lvl="0" indent="-342900" algn="just">
              <a:lnSpc>
                <a:spcPct val="150000"/>
              </a:lnSpc>
              <a:spcBef>
                <a:spcPts val="600"/>
              </a:spcBef>
              <a:spcAft>
                <a:spcPts val="600"/>
              </a:spcAft>
              <a:buFont typeface="Symbol" panose="05050102010706020507" pitchFamily="18" charset="2"/>
              <a:buChar char=""/>
            </a:pPr>
            <a:r>
              <a:rPr lang="fr-FR" sz="5600" b="1" dirty="0">
                <a:effectLst/>
                <a:ea typeface="Calibri" panose="020F0502020204030204" pitchFamily="34" charset="0"/>
                <a:cs typeface="Times New Roman" panose="02020603050405020304" pitchFamily="18" charset="0"/>
              </a:rPr>
              <a:t>Voirie : </a:t>
            </a:r>
          </a:p>
          <a:p>
            <a:pPr marL="800100" lvl="1" indent="-342900" algn="just">
              <a:lnSpc>
                <a:spcPct val="120000"/>
              </a:lnSpc>
              <a:spcBef>
                <a:spcPts val="0"/>
              </a:spcBef>
              <a:buFont typeface="Symbol" panose="05050102010706020507" pitchFamily="18" charset="2"/>
              <a:buChar char=""/>
            </a:pPr>
            <a:r>
              <a:rPr lang="fr-FR" sz="5600" dirty="0">
                <a:ea typeface="Calibri" panose="020F0502020204030204" pitchFamily="34" charset="0"/>
                <a:cs typeface="Times New Roman" panose="02020603050405020304" pitchFamily="18" charset="0"/>
              </a:rPr>
              <a:t>P</a:t>
            </a:r>
            <a:r>
              <a:rPr lang="fr-FR" sz="5600" dirty="0">
                <a:effectLst/>
                <a:ea typeface="Calibri" panose="020F0502020204030204" pitchFamily="34" charset="0"/>
                <a:cs typeface="Times New Roman" panose="02020603050405020304" pitchFamily="18" charset="0"/>
              </a:rPr>
              <a:t>istes cyclables, </a:t>
            </a:r>
          </a:p>
          <a:p>
            <a:pPr marL="800100" lvl="1" indent="-342900" algn="just">
              <a:lnSpc>
                <a:spcPct val="120000"/>
              </a:lnSpc>
              <a:spcBef>
                <a:spcPts val="0"/>
              </a:spcBef>
              <a:buFont typeface="Symbol" panose="05050102010706020507" pitchFamily="18" charset="2"/>
              <a:buChar char=""/>
            </a:pPr>
            <a:r>
              <a:rPr lang="fr-FR" sz="5600" dirty="0">
                <a:ea typeface="Calibri" panose="020F0502020204030204" pitchFamily="34" charset="0"/>
                <a:cs typeface="Times New Roman" panose="02020603050405020304" pitchFamily="18" charset="0"/>
              </a:rPr>
              <a:t>P</a:t>
            </a:r>
            <a:r>
              <a:rPr lang="fr-FR" sz="5600" dirty="0">
                <a:effectLst/>
                <a:ea typeface="Calibri" panose="020F0502020204030204" pitchFamily="34" charset="0"/>
                <a:cs typeface="Times New Roman" panose="02020603050405020304" pitchFamily="18" charset="0"/>
              </a:rPr>
              <a:t>oursuite de la rue Brossolette et réfection de la rue de la Belle Feuille,</a:t>
            </a:r>
          </a:p>
          <a:p>
            <a:pPr marL="800100" lvl="1" indent="-342900" algn="just">
              <a:lnSpc>
                <a:spcPct val="120000"/>
              </a:lnSpc>
              <a:spcBef>
                <a:spcPts val="0"/>
              </a:spcBef>
              <a:buFont typeface="Symbol" panose="05050102010706020507" pitchFamily="18" charset="2"/>
              <a:buChar char=""/>
            </a:pPr>
            <a:r>
              <a:rPr lang="fr-FR" sz="5600" dirty="0">
                <a:ea typeface="Calibri" panose="020F0502020204030204" pitchFamily="34" charset="0"/>
                <a:cs typeface="Times New Roman" panose="02020603050405020304" pitchFamily="18" charset="0"/>
              </a:rPr>
              <a:t>B</a:t>
            </a:r>
            <a:r>
              <a:rPr lang="fr-FR" sz="5600" dirty="0">
                <a:effectLst/>
                <a:ea typeface="Calibri" panose="020F0502020204030204" pitchFamily="34" charset="0"/>
                <a:cs typeface="Times New Roman" panose="02020603050405020304" pitchFamily="18" charset="0"/>
              </a:rPr>
              <a:t>ail voirie et éclairage public  </a:t>
            </a:r>
          </a:p>
          <a:p>
            <a:pPr marL="342900" lvl="0" indent="-342900" algn="just">
              <a:lnSpc>
                <a:spcPct val="150000"/>
              </a:lnSpc>
              <a:spcBef>
                <a:spcPts val="600"/>
              </a:spcBef>
              <a:spcAft>
                <a:spcPts val="600"/>
              </a:spcAft>
              <a:buFont typeface="Symbol" panose="05050102010706020507" pitchFamily="18" charset="2"/>
              <a:buChar char=""/>
            </a:pPr>
            <a:r>
              <a:rPr lang="fr-FR" sz="5600" b="1" dirty="0">
                <a:effectLst/>
                <a:ea typeface="Calibri" panose="020F0502020204030204" pitchFamily="34" charset="0"/>
                <a:cs typeface="Times New Roman" panose="02020603050405020304" pitchFamily="18" charset="0"/>
              </a:rPr>
              <a:t>Ecoles : </a:t>
            </a:r>
          </a:p>
          <a:p>
            <a:pPr marL="800100" lvl="1" indent="-342900" algn="just">
              <a:lnSpc>
                <a:spcPct val="120000"/>
              </a:lnSpc>
              <a:spcBef>
                <a:spcPts val="0"/>
              </a:spcBef>
              <a:buFont typeface="Symbol" panose="05050102010706020507" pitchFamily="18" charset="2"/>
              <a:buChar char=""/>
            </a:pPr>
            <a:r>
              <a:rPr lang="fr-FR" sz="5200" dirty="0">
                <a:effectLst/>
                <a:ea typeface="Calibri" panose="020F0502020204030204" pitchFamily="34" charset="0"/>
                <a:cs typeface="Times New Roman" panose="02020603050405020304" pitchFamily="18" charset="0"/>
              </a:rPr>
              <a:t>Rénovation de l’école Bois Loriot dont installation de panneaux photovoltaïques et </a:t>
            </a:r>
          </a:p>
          <a:p>
            <a:pPr marL="800100" lvl="1" indent="-342900" algn="just">
              <a:lnSpc>
                <a:spcPct val="120000"/>
              </a:lnSpc>
              <a:spcBef>
                <a:spcPts val="0"/>
              </a:spcBef>
              <a:buFont typeface="Symbol" panose="05050102010706020507" pitchFamily="18" charset="2"/>
              <a:buChar char=""/>
            </a:pPr>
            <a:r>
              <a:rPr lang="fr-FR" sz="5200" dirty="0">
                <a:ea typeface="Calibri" panose="020F0502020204030204" pitchFamily="34" charset="0"/>
                <a:cs typeface="Times New Roman" panose="02020603050405020304" pitchFamily="18" charset="0"/>
              </a:rPr>
              <a:t>I</a:t>
            </a:r>
            <a:r>
              <a:rPr lang="fr-FR" sz="5200" dirty="0">
                <a:effectLst/>
                <a:ea typeface="Calibri" panose="020F0502020204030204" pitchFamily="34" charset="0"/>
                <a:cs typeface="Times New Roman" panose="02020603050405020304" pitchFamily="18" charset="0"/>
              </a:rPr>
              <a:t>solation et travaux divers dans les crèches et écoles (peinture, aménagements, électricité, éclairage…) </a:t>
            </a:r>
          </a:p>
          <a:p>
            <a:pPr marL="800100" lvl="1" indent="-342900" algn="just">
              <a:lnSpc>
                <a:spcPct val="120000"/>
              </a:lnSpc>
              <a:spcBef>
                <a:spcPts val="0"/>
              </a:spcBef>
              <a:buFont typeface="Symbol" panose="05050102010706020507" pitchFamily="18" charset="2"/>
              <a:buChar char=""/>
            </a:pPr>
            <a:r>
              <a:rPr lang="fr-FR" sz="5400" dirty="0">
                <a:effectLst/>
                <a:ea typeface="Calibri" panose="020F0502020204030204" pitchFamily="34" charset="0"/>
                <a:cs typeface="Times New Roman" panose="02020603050405020304" pitchFamily="18" charset="0"/>
              </a:rPr>
              <a:t>Mise à disposition des école de mallettes numériques</a:t>
            </a:r>
          </a:p>
          <a:p>
            <a:pPr marL="457200" lvl="1" indent="0" algn="just">
              <a:lnSpc>
                <a:spcPct val="120000"/>
              </a:lnSpc>
              <a:spcBef>
                <a:spcPts val="0"/>
              </a:spcBef>
              <a:buNone/>
            </a:pPr>
            <a:endParaRPr lang="fr-FR" sz="5200" dirty="0">
              <a:effectLst/>
              <a:ea typeface="Calibri" panose="020F0502020204030204" pitchFamily="34" charset="0"/>
              <a:cs typeface="Times New Roman" panose="02020603050405020304" pitchFamily="18" charset="0"/>
            </a:endParaRPr>
          </a:p>
          <a:p>
            <a:pPr marL="342900" lvl="0" indent="-342900" algn="just">
              <a:lnSpc>
                <a:spcPct val="150000"/>
              </a:lnSpc>
              <a:spcBef>
                <a:spcPts val="600"/>
              </a:spcBef>
              <a:spcAft>
                <a:spcPts val="600"/>
              </a:spcAft>
              <a:buFont typeface="Symbol" panose="05050102010706020507" pitchFamily="18" charset="2"/>
              <a:buChar char=""/>
            </a:pPr>
            <a:r>
              <a:rPr lang="fr-FR" sz="5600" b="1" dirty="0">
                <a:effectLst/>
                <a:ea typeface="Calibri" panose="020F0502020204030204" pitchFamily="34" charset="0"/>
                <a:cs typeface="Times New Roman" panose="02020603050405020304" pitchFamily="18" charset="0"/>
              </a:rPr>
              <a:t>Accessibilité: </a:t>
            </a:r>
            <a:r>
              <a:rPr lang="fr-FR" sz="5600" dirty="0">
                <a:effectLst/>
                <a:ea typeface="Calibri" panose="020F0502020204030204" pitchFamily="34" charset="0"/>
                <a:cs typeface="Times New Roman" panose="02020603050405020304" pitchFamily="18" charset="0"/>
              </a:rPr>
              <a:t>Travaux d’accessibilité handicap ;</a:t>
            </a:r>
          </a:p>
          <a:p>
            <a:endParaRPr lang="fr-FR" dirty="0"/>
          </a:p>
        </p:txBody>
      </p:sp>
    </p:spTree>
    <p:extLst>
      <p:ext uri="{BB962C8B-B14F-4D97-AF65-F5344CB8AC3E}">
        <p14:creationId xmlns:p14="http://schemas.microsoft.com/office/powerpoint/2010/main" val="1003597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32BB91-9FB4-AE46-AAAE-A613542F5D32}"/>
              </a:ext>
            </a:extLst>
          </p:cNvPr>
          <p:cNvSpPr>
            <a:spLocks noGrp="1"/>
          </p:cNvSpPr>
          <p:nvPr>
            <p:ph type="title"/>
          </p:nvPr>
        </p:nvSpPr>
        <p:spPr>
          <a:xfrm>
            <a:off x="410547" y="259492"/>
            <a:ext cx="11298510" cy="1325563"/>
          </a:xfrm>
        </p:spPr>
        <p:txBody>
          <a:bodyPr/>
          <a:lstStyle/>
          <a:p>
            <a:pPr algn="ctr"/>
            <a:r>
              <a:rPr lang="fr-FR" b="1" dirty="0">
                <a:latin typeface="+mn-lt"/>
              </a:rPr>
              <a:t>REPORTS PREVISIONNELS (8,6 M€)</a:t>
            </a:r>
          </a:p>
        </p:txBody>
      </p:sp>
      <p:sp>
        <p:nvSpPr>
          <p:cNvPr id="3" name="Espace réservé du contenu 2">
            <a:extLst>
              <a:ext uri="{FF2B5EF4-FFF2-40B4-BE49-F238E27FC236}">
                <a16:creationId xmlns:a16="http://schemas.microsoft.com/office/drawing/2014/main" id="{C7EE6F5D-B2F5-AE44-A4BB-D5442F986B0A}"/>
              </a:ext>
            </a:extLst>
          </p:cNvPr>
          <p:cNvSpPr>
            <a:spLocks noGrp="1"/>
          </p:cNvSpPr>
          <p:nvPr>
            <p:ph idx="1"/>
          </p:nvPr>
        </p:nvSpPr>
        <p:spPr>
          <a:xfrm>
            <a:off x="838200" y="1690688"/>
            <a:ext cx="10752438" cy="4907820"/>
          </a:xfrm>
        </p:spPr>
        <p:txBody>
          <a:bodyPr>
            <a:normAutofit fontScale="92500" lnSpcReduction="10000"/>
          </a:bodyPr>
          <a:lstStyle/>
          <a:p>
            <a:r>
              <a:rPr lang="fr-FR" dirty="0"/>
              <a:t>MALRAUX : 4 M€		en attente notification de subventions</a:t>
            </a:r>
          </a:p>
          <a:p>
            <a:r>
              <a:rPr lang="fr-FR" dirty="0"/>
              <a:t>RESTAURANT SCOLAIRE DR/PF: 1,5 M€ : fin des travaux  1</a:t>
            </a:r>
            <a:r>
              <a:rPr lang="fr-FR" baseline="30000" dirty="0"/>
              <a:t>er</a:t>
            </a:r>
            <a:r>
              <a:rPr lang="fr-FR" dirty="0"/>
              <a:t> trimestre 21</a:t>
            </a:r>
          </a:p>
          <a:p>
            <a:r>
              <a:rPr lang="fr-FR" dirty="0"/>
              <a:t>MAISON MEDICALE: 1,4 M€  en attente notification subventions</a:t>
            </a:r>
          </a:p>
          <a:p>
            <a:r>
              <a:rPr lang="fr-FR" dirty="0"/>
              <a:t>VOIRIES: 770 K€</a:t>
            </a:r>
          </a:p>
          <a:p>
            <a:r>
              <a:rPr lang="fr-FR" dirty="0"/>
              <a:t>BOIS LORIOT: 130K€</a:t>
            </a:r>
          </a:p>
          <a:p>
            <a:r>
              <a:rPr lang="fr-FR" dirty="0"/>
              <a:t>CTM: 245 K€</a:t>
            </a:r>
          </a:p>
          <a:p>
            <a:r>
              <a:rPr lang="fr-FR" dirty="0"/>
              <a:t>INFORMATIQUE : 150 K€</a:t>
            </a:r>
          </a:p>
          <a:p>
            <a:r>
              <a:rPr lang="fr-FR" dirty="0"/>
              <a:t>CIMETIERE: 65 K€</a:t>
            </a:r>
          </a:p>
          <a:p>
            <a:r>
              <a:rPr lang="fr-FR" dirty="0"/>
              <a:t>CULTURE (Mobilier) 75 K€</a:t>
            </a:r>
          </a:p>
          <a:p>
            <a:r>
              <a:rPr lang="fr-FR" dirty="0"/>
              <a:t>ENVIRONNEMENT: 65 K€</a:t>
            </a:r>
          </a:p>
          <a:p>
            <a:r>
              <a:rPr lang="fr-FR" dirty="0"/>
              <a:t>DIVERS: 110 K€</a:t>
            </a:r>
          </a:p>
        </p:txBody>
      </p:sp>
    </p:spTree>
    <p:extLst>
      <p:ext uri="{BB962C8B-B14F-4D97-AF65-F5344CB8AC3E}">
        <p14:creationId xmlns:p14="http://schemas.microsoft.com/office/powerpoint/2010/main" val="341657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007FE0-6B8A-4015-9C5F-2D33746C3B54}"/>
              </a:ext>
            </a:extLst>
          </p:cNvPr>
          <p:cNvSpPr>
            <a:spLocks noGrp="1"/>
          </p:cNvSpPr>
          <p:nvPr>
            <p:ph type="title"/>
          </p:nvPr>
        </p:nvSpPr>
        <p:spPr/>
        <p:txBody>
          <a:bodyPr/>
          <a:lstStyle/>
          <a:p>
            <a:pPr algn="ctr"/>
            <a:r>
              <a:rPr lang="fr-FR" sz="4400" b="1" dirty="0"/>
              <a:t>Des finances de la </a:t>
            </a:r>
            <a:r>
              <a:rPr lang="fr-FR" sz="4400" b="1"/>
              <a:t>Ville solides, </a:t>
            </a:r>
            <a:r>
              <a:rPr lang="fr-FR" sz="4400" b="1" dirty="0"/>
              <a:t>à l’épreuve de la crise sanitaire</a:t>
            </a:r>
            <a:endParaRPr lang="fr-FR" dirty="0"/>
          </a:p>
        </p:txBody>
      </p:sp>
      <p:sp>
        <p:nvSpPr>
          <p:cNvPr id="3" name="Espace réservé du contenu 2">
            <a:extLst>
              <a:ext uri="{FF2B5EF4-FFF2-40B4-BE49-F238E27FC236}">
                <a16:creationId xmlns:a16="http://schemas.microsoft.com/office/drawing/2014/main" id="{480451CC-8AA4-452D-8A0C-78DA7ADCDE10}"/>
              </a:ext>
            </a:extLst>
          </p:cNvPr>
          <p:cNvSpPr>
            <a:spLocks noGrp="1"/>
          </p:cNvSpPr>
          <p:nvPr>
            <p:ph idx="1"/>
          </p:nvPr>
        </p:nvSpPr>
        <p:spPr/>
        <p:txBody>
          <a:bodyPr>
            <a:normAutofit/>
          </a:bodyPr>
          <a:lstStyle/>
          <a:p>
            <a:pPr algn="just">
              <a:lnSpc>
                <a:spcPct val="115000"/>
              </a:lnSpc>
              <a:spcAft>
                <a:spcPts val="800"/>
              </a:spcAft>
            </a:pPr>
            <a:r>
              <a:rPr lang="fr-FR" sz="2000" b="1" dirty="0"/>
              <a:t>Malgré la crise sanitaire sans précédent, les finances de la Ville restent solides et ont pu absorber les pertes de recettes et les dépenses supplémentaires engendrées par les périodes de confinement, ainsi que les coûts supplémentaires résultant de la pandémie</a:t>
            </a:r>
          </a:p>
          <a:p>
            <a:pPr algn="just">
              <a:lnSpc>
                <a:spcPct val="115000"/>
              </a:lnSpc>
              <a:spcAft>
                <a:spcPts val="800"/>
              </a:spcAft>
            </a:pPr>
            <a:r>
              <a:rPr lang="fr-FR" sz="2000" b="1" dirty="0"/>
              <a:t>Le coût de la crise pour Verrières pour 2020 aura été d’environ 1 million d’euros ( pertes de recettes et dépenses supplémentaires</a:t>
            </a:r>
            <a:r>
              <a:rPr lang="fr-FR" sz="1800" b="1" dirty="0"/>
              <a:t>)</a:t>
            </a:r>
            <a:endParaRPr lang="fr-FR" sz="2000" b="1" dirty="0">
              <a:cs typeface="Times New Roman" panose="02020603050405020304" pitchFamily="18" charset="0"/>
            </a:endParaRPr>
          </a:p>
          <a:p>
            <a:pPr algn="just">
              <a:lnSpc>
                <a:spcPct val="115000"/>
              </a:lnSpc>
              <a:spcAft>
                <a:spcPts val="800"/>
              </a:spcAft>
            </a:pPr>
            <a:r>
              <a:rPr lang="fr-FR" sz="2000" dirty="0">
                <a:effectLst/>
                <a:ea typeface="Calibri" panose="020F0502020204030204" pitchFamily="34" charset="0"/>
                <a:cs typeface="Times New Roman" panose="02020603050405020304" pitchFamily="18" charset="0"/>
              </a:rPr>
              <a:t>Les incertitudes, voire les craintes, qui pèsent sur les perspectives économiques nationales pour 2021 et le risque associé d’effets particulièrement difficiles sur le plan social, rendent les exercices de prévision relativement aléatoires et nécessiteront sans doute, encore cette année, des modifications en cours d’exercice. </a:t>
            </a:r>
          </a:p>
          <a:p>
            <a:pPr marL="457200" lvl="1" indent="0">
              <a:buNone/>
            </a:pPr>
            <a:endParaRPr lang="fr-FR" dirty="0"/>
          </a:p>
        </p:txBody>
      </p:sp>
    </p:spTree>
    <p:extLst>
      <p:ext uri="{BB962C8B-B14F-4D97-AF65-F5344CB8AC3E}">
        <p14:creationId xmlns:p14="http://schemas.microsoft.com/office/powerpoint/2010/main" val="4238264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C020B4-CD2F-4F00-BDF3-0793719BDC9B}"/>
              </a:ext>
            </a:extLst>
          </p:cNvPr>
          <p:cNvSpPr>
            <a:spLocks noGrp="1"/>
          </p:cNvSpPr>
          <p:nvPr>
            <p:ph type="title"/>
          </p:nvPr>
        </p:nvSpPr>
        <p:spPr/>
        <p:txBody>
          <a:bodyPr>
            <a:normAutofit/>
          </a:bodyPr>
          <a:lstStyle/>
          <a:p>
            <a:pPr marL="0" indent="0" algn="ctr"/>
            <a:r>
              <a:rPr lang="fr-FR" sz="4400" b="1" dirty="0">
                <a:ea typeface="Calibri" panose="020F0502020204030204" pitchFamily="34" charset="0"/>
              </a:rPr>
              <a:t>Le</a:t>
            </a:r>
            <a:r>
              <a:rPr lang="fr-FR" sz="4400" b="1" dirty="0">
                <a:effectLst/>
                <a:ea typeface="Calibri" panose="020F0502020204030204" pitchFamily="34" charset="0"/>
              </a:rPr>
              <a:t> budget 2021:un  budget  de relance et de résilience</a:t>
            </a:r>
            <a:endParaRPr lang="fr-FR" b="1" dirty="0"/>
          </a:p>
        </p:txBody>
      </p:sp>
      <p:sp>
        <p:nvSpPr>
          <p:cNvPr id="3" name="Espace réservé du contenu 2">
            <a:extLst>
              <a:ext uri="{FF2B5EF4-FFF2-40B4-BE49-F238E27FC236}">
                <a16:creationId xmlns:a16="http://schemas.microsoft.com/office/drawing/2014/main" id="{5FCA95F0-B293-48BB-A84C-AC7F67110102}"/>
              </a:ext>
            </a:extLst>
          </p:cNvPr>
          <p:cNvSpPr>
            <a:spLocks noGrp="1"/>
          </p:cNvSpPr>
          <p:nvPr>
            <p:ph idx="1"/>
          </p:nvPr>
        </p:nvSpPr>
        <p:spPr/>
        <p:txBody>
          <a:bodyPr/>
          <a:lstStyle/>
          <a:p>
            <a:pPr algn="just">
              <a:lnSpc>
                <a:spcPct val="115000"/>
              </a:lnSpc>
              <a:spcAft>
                <a:spcPts val="800"/>
              </a:spcAft>
            </a:pPr>
            <a:r>
              <a:rPr lang="fr-FR" sz="2400" dirty="0">
                <a:ea typeface="Calibri" panose="020F0502020204030204" pitchFamily="34" charset="0"/>
                <a:cs typeface="Times New Roman" panose="02020603050405020304" pitchFamily="18" charset="0"/>
              </a:rPr>
              <a:t>Les résultats de l’exercice  2020 ne sont pas connus aujourd’hui mais le seront au vote du Compte administratif prévu au printemps (contrairement au budget 2020 voté en juillet)</a:t>
            </a:r>
            <a:endParaRPr lang="fr-FR" sz="2400" dirty="0">
              <a:effectLst/>
              <a:ea typeface="Calibri" panose="020F0502020204030204" pitchFamily="34" charset="0"/>
              <a:cs typeface="Times New Roman" panose="02020603050405020304" pitchFamily="18" charset="0"/>
            </a:endParaRPr>
          </a:p>
          <a:p>
            <a:pPr algn="just">
              <a:lnSpc>
                <a:spcPct val="115000"/>
              </a:lnSpc>
              <a:spcAft>
                <a:spcPts val="800"/>
              </a:spcAft>
            </a:pPr>
            <a:r>
              <a:rPr lang="fr-FR" sz="2400" dirty="0">
                <a:effectLst/>
                <a:ea typeface="Calibri" panose="020F0502020204030204" pitchFamily="34" charset="0"/>
                <a:cs typeface="Times New Roman" panose="02020603050405020304" pitchFamily="18" charset="0"/>
              </a:rPr>
              <a:t>Le budget 2021 s’opèrera en 2 temps : </a:t>
            </a:r>
          </a:p>
          <a:p>
            <a:pPr lvl="1" algn="just">
              <a:lnSpc>
                <a:spcPct val="115000"/>
              </a:lnSpc>
              <a:spcAft>
                <a:spcPts val="800"/>
              </a:spcAft>
            </a:pPr>
            <a:r>
              <a:rPr lang="fr-FR" sz="2000" dirty="0">
                <a:effectLst/>
                <a:ea typeface="Calibri" panose="020F0502020204030204" pitchFamily="34" charset="0"/>
                <a:cs typeface="Times New Roman" panose="02020603050405020304" pitchFamily="18" charset="0"/>
              </a:rPr>
              <a:t>un budget primitif en février </a:t>
            </a:r>
          </a:p>
          <a:p>
            <a:pPr marL="457200" lvl="1" indent="0" algn="just">
              <a:lnSpc>
                <a:spcPct val="115000"/>
              </a:lnSpc>
              <a:spcAft>
                <a:spcPts val="800"/>
              </a:spcAft>
              <a:buNone/>
            </a:pPr>
            <a:r>
              <a:rPr lang="fr-FR" sz="2000" dirty="0">
                <a:effectLst/>
                <a:ea typeface="Calibri" panose="020F0502020204030204" pitchFamily="34" charset="0"/>
                <a:cs typeface="Times New Roman" panose="02020603050405020304" pitchFamily="18" charset="0"/>
              </a:rPr>
              <a:t>et </a:t>
            </a:r>
          </a:p>
          <a:p>
            <a:pPr lvl="1" algn="just">
              <a:lnSpc>
                <a:spcPct val="115000"/>
              </a:lnSpc>
              <a:spcAft>
                <a:spcPts val="800"/>
              </a:spcAft>
            </a:pPr>
            <a:r>
              <a:rPr lang="fr-FR" sz="2000" dirty="0">
                <a:effectLst/>
                <a:ea typeface="Calibri" panose="020F0502020204030204" pitchFamily="34" charset="0"/>
                <a:cs typeface="Times New Roman" panose="02020603050405020304" pitchFamily="18" charset="0"/>
              </a:rPr>
              <a:t>un budget supplémentaire après le vote du CA qui nous autorisera de nouvelles opérations avec l’affectation des résultats de l’année 2020. </a:t>
            </a:r>
          </a:p>
          <a:p>
            <a:pPr marL="0" indent="0">
              <a:buNone/>
            </a:pPr>
            <a:endParaRPr lang="fr-FR" dirty="0"/>
          </a:p>
        </p:txBody>
      </p:sp>
    </p:spTree>
    <p:extLst>
      <p:ext uri="{BB962C8B-B14F-4D97-AF65-F5344CB8AC3E}">
        <p14:creationId xmlns:p14="http://schemas.microsoft.com/office/powerpoint/2010/main" val="1709039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2BA5FA-DF40-4B53-B64E-3DB0A5B93BD3}"/>
              </a:ext>
            </a:extLst>
          </p:cNvPr>
          <p:cNvSpPr>
            <a:spLocks noGrp="1"/>
          </p:cNvSpPr>
          <p:nvPr>
            <p:ph type="title"/>
          </p:nvPr>
        </p:nvSpPr>
        <p:spPr/>
        <p:txBody>
          <a:bodyPr/>
          <a:lstStyle/>
          <a:p>
            <a:pPr algn="ctr"/>
            <a:r>
              <a:rPr lang="fr-FR" dirty="0"/>
              <a:t>RECETTES DE FONCTIONNEMENT</a:t>
            </a:r>
          </a:p>
        </p:txBody>
      </p:sp>
      <p:graphicFrame>
        <p:nvGraphicFramePr>
          <p:cNvPr id="9" name="Espace réservé du contenu 8">
            <a:extLst>
              <a:ext uri="{FF2B5EF4-FFF2-40B4-BE49-F238E27FC236}">
                <a16:creationId xmlns:a16="http://schemas.microsoft.com/office/drawing/2014/main" id="{8846D42F-1827-4908-B002-06866CB2DB7D}"/>
              </a:ext>
            </a:extLst>
          </p:cNvPr>
          <p:cNvGraphicFramePr>
            <a:graphicFrameLocks noGrp="1"/>
          </p:cNvGraphicFramePr>
          <p:nvPr>
            <p:ph idx="1"/>
            <p:extLst>
              <p:ext uri="{D42A27DB-BD31-4B8C-83A1-F6EECF244321}">
                <p14:modId xmlns:p14="http://schemas.microsoft.com/office/powerpoint/2010/main" val="58064330"/>
              </p:ext>
            </p:extLst>
          </p:nvPr>
        </p:nvGraphicFramePr>
        <p:xfrm>
          <a:off x="1019175" y="1514476"/>
          <a:ext cx="9982200" cy="4662486"/>
        </p:xfrm>
        <a:graphic>
          <a:graphicData uri="http://schemas.openxmlformats.org/drawingml/2006/table">
            <a:tbl>
              <a:tblPr firstRow="1" firstCol="1" bandRow="1">
                <a:tableStyleId>{5C22544A-7EE6-4342-B048-85BDC9FD1C3A}</a:tableStyleId>
              </a:tblPr>
              <a:tblGrid>
                <a:gridCol w="636279">
                  <a:extLst>
                    <a:ext uri="{9D8B030D-6E8A-4147-A177-3AD203B41FA5}">
                      <a16:colId xmlns:a16="http://schemas.microsoft.com/office/drawing/2014/main" val="2145013177"/>
                    </a:ext>
                  </a:extLst>
                </a:gridCol>
                <a:gridCol w="3950985">
                  <a:extLst>
                    <a:ext uri="{9D8B030D-6E8A-4147-A177-3AD203B41FA5}">
                      <a16:colId xmlns:a16="http://schemas.microsoft.com/office/drawing/2014/main" val="3688562691"/>
                    </a:ext>
                  </a:extLst>
                </a:gridCol>
                <a:gridCol w="1265838">
                  <a:extLst>
                    <a:ext uri="{9D8B030D-6E8A-4147-A177-3AD203B41FA5}">
                      <a16:colId xmlns:a16="http://schemas.microsoft.com/office/drawing/2014/main" val="1422747393"/>
                    </a:ext>
                  </a:extLst>
                </a:gridCol>
                <a:gridCol w="2027583">
                  <a:extLst>
                    <a:ext uri="{9D8B030D-6E8A-4147-A177-3AD203B41FA5}">
                      <a16:colId xmlns:a16="http://schemas.microsoft.com/office/drawing/2014/main" val="4030930794"/>
                    </a:ext>
                  </a:extLst>
                </a:gridCol>
                <a:gridCol w="2101515">
                  <a:extLst>
                    <a:ext uri="{9D8B030D-6E8A-4147-A177-3AD203B41FA5}">
                      <a16:colId xmlns:a16="http://schemas.microsoft.com/office/drawing/2014/main" val="433704355"/>
                    </a:ext>
                  </a:extLst>
                </a:gridCol>
              </a:tblGrid>
              <a:tr h="501476">
                <a:tc>
                  <a:txBody>
                    <a:bodyPr/>
                    <a:lstStyle/>
                    <a:p>
                      <a:pPr algn="ctr">
                        <a:lnSpc>
                          <a:spcPct val="115000"/>
                        </a:lnSpc>
                        <a:spcAft>
                          <a:spcPts val="1000"/>
                        </a:spcAft>
                      </a:pPr>
                      <a:r>
                        <a:rPr lang="fr-FR" sz="800">
                          <a:effectLst/>
                        </a:rPr>
                        <a:t>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800">
                          <a:effectLst/>
                        </a:rPr>
                        <a:t>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a:effectLst/>
                        </a:rPr>
                        <a:t>BP 2020</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a:effectLst/>
                        </a:rPr>
                        <a:t>BP 2021</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a:effectLst/>
                        </a:rPr>
                        <a:t>Variation BP 2020/2021</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2479761924"/>
                  </a:ext>
                </a:extLst>
              </a:tr>
              <a:tr h="501476">
                <a:tc>
                  <a:txBody>
                    <a:bodyPr/>
                    <a:lstStyle/>
                    <a:p>
                      <a:pPr algn="ctr">
                        <a:lnSpc>
                          <a:spcPct val="115000"/>
                        </a:lnSpc>
                        <a:spcAft>
                          <a:spcPts val="1000"/>
                        </a:spcAft>
                      </a:pPr>
                      <a:r>
                        <a:rPr lang="fr-FR" sz="900">
                          <a:effectLst/>
                        </a:rPr>
                        <a:t>013</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a:effectLst/>
                        </a:rPr>
                        <a:t>Atténuation de charges</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400 000,00 €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315 000,00 €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78,75%</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3626973305"/>
                  </a:ext>
                </a:extLst>
              </a:tr>
              <a:tr h="501476">
                <a:tc>
                  <a:txBody>
                    <a:bodyPr/>
                    <a:lstStyle/>
                    <a:p>
                      <a:pPr algn="ctr">
                        <a:lnSpc>
                          <a:spcPct val="115000"/>
                        </a:lnSpc>
                        <a:spcAft>
                          <a:spcPts val="1000"/>
                        </a:spcAft>
                      </a:pPr>
                      <a:r>
                        <a:rPr lang="fr-FR" sz="900">
                          <a:effectLst/>
                        </a:rPr>
                        <a:t>70</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dirty="0">
                          <a:effectLst/>
                        </a:rPr>
                        <a:t>Produits des services</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1 330 800,00 €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1 276 800,00 €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95,94%</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3644893256"/>
                  </a:ext>
                </a:extLst>
              </a:tr>
              <a:tr h="501476">
                <a:tc>
                  <a:txBody>
                    <a:bodyPr/>
                    <a:lstStyle/>
                    <a:p>
                      <a:pPr algn="ctr">
                        <a:lnSpc>
                          <a:spcPct val="115000"/>
                        </a:lnSpc>
                        <a:spcAft>
                          <a:spcPts val="1000"/>
                        </a:spcAft>
                      </a:pPr>
                      <a:r>
                        <a:rPr lang="fr-FR" sz="900">
                          <a:effectLst/>
                        </a:rPr>
                        <a:t>73</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a:effectLst/>
                        </a:rPr>
                        <a:t>Impôts et taxes</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18 248 885,00 €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17 724 699,00 €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97,13%</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3634157659"/>
                  </a:ext>
                </a:extLst>
              </a:tr>
              <a:tr h="501476">
                <a:tc>
                  <a:txBody>
                    <a:bodyPr/>
                    <a:lstStyle/>
                    <a:p>
                      <a:pPr algn="ctr">
                        <a:lnSpc>
                          <a:spcPct val="115000"/>
                        </a:lnSpc>
                        <a:spcAft>
                          <a:spcPts val="1000"/>
                        </a:spcAft>
                      </a:pPr>
                      <a:r>
                        <a:rPr lang="fr-FR" sz="900">
                          <a:effectLst/>
                        </a:rPr>
                        <a:t>74</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dirty="0">
                          <a:effectLst/>
                        </a:rPr>
                        <a:t>Dotations et participations</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2 286 571,00 €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2 182 140,00 €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95,43%</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569511264"/>
                  </a:ext>
                </a:extLst>
              </a:tr>
              <a:tr h="330726">
                <a:tc>
                  <a:txBody>
                    <a:bodyPr/>
                    <a:lstStyle/>
                    <a:p>
                      <a:pPr algn="ctr">
                        <a:lnSpc>
                          <a:spcPct val="115000"/>
                        </a:lnSpc>
                        <a:spcAft>
                          <a:spcPts val="1000"/>
                        </a:spcAft>
                      </a:pPr>
                      <a:r>
                        <a:rPr lang="fr-FR" sz="900">
                          <a:effectLst/>
                        </a:rPr>
                        <a:t>75</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nSpc>
                          <a:spcPct val="115000"/>
                        </a:lnSpc>
                        <a:spcAft>
                          <a:spcPts val="1000"/>
                        </a:spcAft>
                      </a:pPr>
                      <a:r>
                        <a:rPr lang="fr-FR" sz="900" dirty="0">
                          <a:effectLst/>
                        </a:rPr>
                        <a:t>Autres produits gestion courante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262 200,00 €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275 832,00 €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105,20%</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1181820555"/>
                  </a:ext>
                </a:extLst>
              </a:tr>
              <a:tr h="159976">
                <a:tc>
                  <a:txBody>
                    <a:bodyPr/>
                    <a:lstStyle/>
                    <a:p>
                      <a:pPr algn="ctr">
                        <a:lnSpc>
                          <a:spcPct val="115000"/>
                        </a:lnSpc>
                        <a:spcAft>
                          <a:spcPts val="1000"/>
                        </a:spcAft>
                      </a:pPr>
                      <a:r>
                        <a:rPr lang="fr-FR" sz="900">
                          <a:effectLst/>
                        </a:rPr>
                        <a:t>76</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a:effectLst/>
                        </a:rPr>
                        <a:t>Produits financiers</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0,00 €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0,00 €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961522004"/>
                  </a:ext>
                </a:extLst>
              </a:tr>
              <a:tr h="159976">
                <a:tc>
                  <a:txBody>
                    <a:bodyPr/>
                    <a:lstStyle/>
                    <a:p>
                      <a:pPr algn="ctr">
                        <a:lnSpc>
                          <a:spcPct val="115000"/>
                        </a:lnSpc>
                        <a:spcAft>
                          <a:spcPts val="1000"/>
                        </a:spcAft>
                      </a:pPr>
                      <a:r>
                        <a:rPr lang="fr-FR" sz="900">
                          <a:effectLst/>
                        </a:rPr>
                        <a:t>77</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a:effectLst/>
                        </a:rPr>
                        <a:t>Produits exceptionnels</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0,00 €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2 200,00 €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2349947127"/>
                  </a:ext>
                </a:extLst>
              </a:tr>
              <a:tr h="501476">
                <a:tc>
                  <a:txBody>
                    <a:bodyPr/>
                    <a:lstStyle/>
                    <a:p>
                      <a:pPr algn="ctr">
                        <a:lnSpc>
                          <a:spcPct val="115000"/>
                        </a:lnSpc>
                        <a:spcAft>
                          <a:spcPts val="1000"/>
                        </a:spcAft>
                      </a:pPr>
                      <a:r>
                        <a:rPr lang="fr-FR" sz="900">
                          <a:effectLst/>
                        </a:rPr>
                        <a:t>42</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a:effectLst/>
                        </a:rPr>
                        <a:t>Opérations d'ordre</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48 536,00 €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48 536,00 €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100,00%</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971954817"/>
                  </a:ext>
                </a:extLst>
              </a:tr>
              <a:tr h="501476">
                <a:tc>
                  <a:txBody>
                    <a:bodyPr/>
                    <a:lstStyle/>
                    <a:p>
                      <a:pPr algn="ctr">
                        <a:lnSpc>
                          <a:spcPct val="115000"/>
                        </a:lnSpc>
                        <a:spcAft>
                          <a:spcPts val="1000"/>
                        </a:spcAft>
                      </a:pPr>
                      <a:r>
                        <a:rPr lang="fr-FR" sz="900">
                          <a:effectLst/>
                        </a:rPr>
                        <a:t>002</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a:effectLst/>
                        </a:rPr>
                        <a:t>Résultat de fonctionnement reporté</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3 406 599,41 €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ctr">
                        <a:lnSpc>
                          <a:spcPct val="115000"/>
                        </a:lnSpc>
                        <a:spcAft>
                          <a:spcPts val="1000"/>
                        </a:spcAft>
                      </a:pPr>
                      <a:r>
                        <a:rPr lang="fr-FR" sz="900">
                          <a:effectLst/>
                        </a:rPr>
                        <a:t>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a:effectLst/>
                        </a:rPr>
                        <a:t>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58665588"/>
                  </a:ext>
                </a:extLst>
              </a:tr>
              <a:tr h="501476">
                <a:tc gridSpan="2">
                  <a:txBody>
                    <a:bodyPr/>
                    <a:lstStyle/>
                    <a:p>
                      <a:pPr algn="ctr">
                        <a:lnSpc>
                          <a:spcPct val="115000"/>
                        </a:lnSpc>
                        <a:spcAft>
                          <a:spcPts val="1000"/>
                        </a:spcAft>
                      </a:pPr>
                      <a:r>
                        <a:rPr lang="fr-FR" sz="900">
                          <a:effectLst/>
                        </a:rPr>
                        <a:t>Total</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hMerge="1">
                  <a:txBody>
                    <a:bodyPr/>
                    <a:lstStyle/>
                    <a:p>
                      <a:endParaRPr lang="fr-FR"/>
                    </a:p>
                  </a:txBody>
                  <a:tcPr/>
                </a:tc>
                <a:tc>
                  <a:txBody>
                    <a:bodyPr/>
                    <a:lstStyle/>
                    <a:p>
                      <a:pPr algn="r">
                        <a:lnSpc>
                          <a:spcPct val="115000"/>
                        </a:lnSpc>
                        <a:spcAft>
                          <a:spcPts val="1000"/>
                        </a:spcAft>
                      </a:pPr>
                      <a:r>
                        <a:rPr lang="fr-FR" sz="900">
                          <a:effectLst/>
                        </a:rPr>
                        <a:t>25 983 591,41 €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tc>
                <a:tc>
                  <a:txBody>
                    <a:bodyPr/>
                    <a:lstStyle/>
                    <a:p>
                      <a:pPr algn="ctr">
                        <a:lnSpc>
                          <a:spcPct val="115000"/>
                        </a:lnSpc>
                        <a:spcAft>
                          <a:spcPts val="1000"/>
                        </a:spcAft>
                      </a:pPr>
                      <a:r>
                        <a:rPr lang="fr-FR" sz="900">
                          <a:effectLst/>
                        </a:rPr>
                        <a:t>21 825 207,00 €</a:t>
                      </a:r>
                      <a:endParaRPr lang="fr-FR" sz="80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tc>
                  <a:txBody>
                    <a:bodyPr/>
                    <a:lstStyle/>
                    <a:p>
                      <a:pPr algn="r">
                        <a:lnSpc>
                          <a:spcPct val="115000"/>
                        </a:lnSpc>
                        <a:spcAft>
                          <a:spcPts val="1000"/>
                        </a:spcAft>
                      </a:pPr>
                      <a:r>
                        <a:rPr lang="fr-FR" sz="900" dirty="0">
                          <a:effectLst/>
                        </a:rPr>
                        <a:t>84,00 %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3680" marR="33680" marT="0" marB="0" anchor="ctr"/>
                </a:tc>
                <a:extLst>
                  <a:ext uri="{0D108BD9-81ED-4DB2-BD59-A6C34878D82A}">
                    <a16:rowId xmlns:a16="http://schemas.microsoft.com/office/drawing/2014/main" val="3905152310"/>
                  </a:ext>
                </a:extLst>
              </a:tr>
            </a:tbl>
          </a:graphicData>
        </a:graphic>
      </p:graphicFrame>
    </p:spTree>
    <p:extLst>
      <p:ext uri="{BB962C8B-B14F-4D97-AF65-F5344CB8AC3E}">
        <p14:creationId xmlns:p14="http://schemas.microsoft.com/office/powerpoint/2010/main" val="2850939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7EF766-8ADA-462F-84CF-9C2A0E92BA2B}"/>
              </a:ext>
            </a:extLst>
          </p:cNvPr>
          <p:cNvSpPr>
            <a:spLocks noGrp="1"/>
          </p:cNvSpPr>
          <p:nvPr>
            <p:ph type="title"/>
          </p:nvPr>
        </p:nvSpPr>
        <p:spPr>
          <a:xfrm>
            <a:off x="838200" y="390293"/>
            <a:ext cx="10515600" cy="850142"/>
          </a:xfrm>
        </p:spPr>
        <p:txBody>
          <a:bodyPr/>
          <a:lstStyle/>
          <a:p>
            <a:pPr algn="ctr"/>
            <a:r>
              <a:rPr lang="fr-FR" b="1" dirty="0"/>
              <a:t>Les PRINCIPAUX POSTES DE RECETTES</a:t>
            </a:r>
          </a:p>
        </p:txBody>
      </p:sp>
      <p:sp>
        <p:nvSpPr>
          <p:cNvPr id="3" name="Espace réservé du contenu 2">
            <a:extLst>
              <a:ext uri="{FF2B5EF4-FFF2-40B4-BE49-F238E27FC236}">
                <a16:creationId xmlns:a16="http://schemas.microsoft.com/office/drawing/2014/main" id="{5EE3E1EB-3F36-4608-9691-DEDAD5CE1B44}"/>
              </a:ext>
            </a:extLst>
          </p:cNvPr>
          <p:cNvSpPr>
            <a:spLocks noGrp="1"/>
          </p:cNvSpPr>
          <p:nvPr>
            <p:ph idx="1"/>
          </p:nvPr>
        </p:nvSpPr>
        <p:spPr>
          <a:xfrm>
            <a:off x="838200" y="1825624"/>
            <a:ext cx="10515600" cy="4810067"/>
          </a:xfrm>
        </p:spPr>
        <p:txBody>
          <a:bodyPr>
            <a:normAutofit fontScale="62500" lnSpcReduction="20000"/>
          </a:bodyPr>
          <a:lstStyle/>
          <a:p>
            <a:r>
              <a:rPr lang="fr-FR" sz="2000" b="1" dirty="0">
                <a:effectLst/>
                <a:ea typeface="Calibri" panose="020F0502020204030204" pitchFamily="34" charset="0"/>
                <a:cs typeface="Times New Roman" panose="02020603050405020304" pitchFamily="18" charset="0"/>
              </a:rPr>
              <a:t>Impôts et Taxes: </a:t>
            </a:r>
          </a:p>
          <a:p>
            <a:pPr lvl="1"/>
            <a:r>
              <a:rPr lang="fr-FR" sz="2000" dirty="0">
                <a:effectLst/>
                <a:ea typeface="Calibri" panose="020F0502020204030204" pitchFamily="34" charset="0"/>
                <a:cs typeface="Times New Roman" panose="02020603050405020304" pitchFamily="18" charset="0"/>
              </a:rPr>
              <a:t>les impôts locaux </a:t>
            </a:r>
          </a:p>
          <a:p>
            <a:pPr lvl="1"/>
            <a:r>
              <a:rPr lang="fr-FR" sz="2000" dirty="0">
                <a:effectLst/>
                <a:ea typeface="Calibri" panose="020F0502020204030204" pitchFamily="34" charset="0"/>
                <a:cs typeface="Times New Roman" panose="02020603050405020304" pitchFamily="18" charset="0"/>
              </a:rPr>
              <a:t>l’attribution de compensation versée par la CPS, </a:t>
            </a:r>
          </a:p>
          <a:p>
            <a:pPr lvl="1"/>
            <a:r>
              <a:rPr lang="fr-FR" sz="2000" dirty="0">
                <a:effectLst/>
                <a:ea typeface="Calibri" panose="020F0502020204030204" pitchFamily="34" charset="0"/>
                <a:cs typeface="Times New Roman" panose="02020603050405020304" pitchFamily="18" charset="0"/>
              </a:rPr>
              <a:t>les droits de place, </a:t>
            </a:r>
          </a:p>
          <a:p>
            <a:pPr lvl="1"/>
            <a:r>
              <a:rPr lang="fr-FR" sz="2000" dirty="0">
                <a:effectLst/>
                <a:ea typeface="Calibri" panose="020F0502020204030204" pitchFamily="34" charset="0"/>
                <a:cs typeface="Times New Roman" panose="02020603050405020304" pitchFamily="18" charset="0"/>
              </a:rPr>
              <a:t>la taxe sur la consommation finale d’électricité, </a:t>
            </a:r>
          </a:p>
          <a:p>
            <a:pPr lvl="1"/>
            <a:r>
              <a:rPr lang="fr-FR" sz="2000" dirty="0">
                <a:effectLst/>
                <a:ea typeface="Calibri" panose="020F0502020204030204" pitchFamily="34" charset="0"/>
                <a:cs typeface="Times New Roman" panose="02020603050405020304" pitchFamily="18" charset="0"/>
              </a:rPr>
              <a:t>les droits de mutation </a:t>
            </a:r>
          </a:p>
          <a:p>
            <a:pPr marL="457200" lvl="1" indent="0">
              <a:buNone/>
            </a:pPr>
            <a:r>
              <a:rPr lang="fr-FR" sz="2000" b="1" dirty="0"/>
              <a:t>0% d’augmentation de la taxe foncière pour la partie Verriéroise (comme cela a été le cas depuis 3 ans) et suppression ou diminution de la taxe d’habitation (au niveau de l’état)</a:t>
            </a:r>
          </a:p>
          <a:p>
            <a:pPr marL="0" indent="0">
              <a:buNone/>
            </a:pPr>
            <a:endParaRPr lang="fr-FR" sz="2000" dirty="0"/>
          </a:p>
          <a:p>
            <a:r>
              <a:rPr lang="fr-FR" sz="2000" b="1" dirty="0">
                <a:effectLst/>
              </a:rPr>
              <a:t>Dotations et participations:</a:t>
            </a:r>
          </a:p>
          <a:p>
            <a:pPr lvl="1"/>
            <a:r>
              <a:rPr lang="fr-FR" sz="2000" dirty="0">
                <a:effectLst/>
                <a:latin typeface="Calibri" panose="020F0502020204030204" pitchFamily="34" charset="0"/>
                <a:ea typeface="Calibri" panose="020F0502020204030204" pitchFamily="34" charset="0"/>
                <a:cs typeface="Times New Roman" panose="02020603050405020304" pitchFamily="18" charset="0"/>
              </a:rPr>
              <a:t>Dotation globale de fo</a:t>
            </a:r>
            <a:r>
              <a:rPr lang="fr-FR" sz="2000" dirty="0">
                <a:latin typeface="Calibri" panose="020F0502020204030204" pitchFamily="34" charset="0"/>
                <a:ea typeface="Calibri" panose="020F0502020204030204" pitchFamily="34" charset="0"/>
                <a:cs typeface="Times New Roman" panose="02020603050405020304" pitchFamily="18" charset="0"/>
              </a:rPr>
              <a:t>n</a:t>
            </a:r>
            <a:r>
              <a:rPr lang="fr-FR" sz="2000" dirty="0">
                <a:effectLst/>
                <a:latin typeface="Calibri" panose="020F0502020204030204" pitchFamily="34" charset="0"/>
                <a:ea typeface="Calibri" panose="020F0502020204030204" pitchFamily="34" charset="0"/>
                <a:cs typeface="Times New Roman" panose="02020603050405020304" pitchFamily="18" charset="0"/>
              </a:rPr>
              <a:t>ctionnement</a:t>
            </a:r>
          </a:p>
          <a:p>
            <a:pPr lvl="1"/>
            <a:r>
              <a:rPr lang="fr-FR" sz="2000" dirty="0">
                <a:effectLst/>
                <a:latin typeface="Calibri" panose="020F0502020204030204" pitchFamily="34" charset="0"/>
                <a:ea typeface="Calibri" panose="020F0502020204030204" pitchFamily="34" charset="0"/>
                <a:cs typeface="Times New Roman" panose="02020603050405020304" pitchFamily="18" charset="0"/>
              </a:rPr>
              <a:t>FCTVA</a:t>
            </a:r>
          </a:p>
          <a:p>
            <a:pPr lvl="1"/>
            <a:r>
              <a:rPr lang="fr-FR" sz="2000" dirty="0">
                <a:effectLst/>
                <a:latin typeface="Times New Roman" panose="02020603050405020304" pitchFamily="18" charset="0"/>
                <a:ea typeface="Calibri" panose="020F0502020204030204" pitchFamily="34" charset="0"/>
              </a:rPr>
              <a:t>la compensation des exonérations pratiquées par l’Etat sur les impôts locaux,</a:t>
            </a:r>
          </a:p>
          <a:p>
            <a:pPr lvl="1"/>
            <a:r>
              <a:rPr lang="fr-FR" sz="2000" dirty="0">
                <a:effectLst/>
                <a:latin typeface="Times New Roman" panose="02020603050405020304" pitchFamily="18" charset="0"/>
                <a:ea typeface="Calibri" panose="020F0502020204030204" pitchFamily="34" charset="0"/>
              </a:rPr>
              <a:t>le remboursement par la CPS de la quote-part des frais d’entretien de l’EBM,</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r>
              <a:rPr lang="fr-FR" sz="2000" b="1" dirty="0"/>
              <a:t>Une diminution continue de la dotation globale de fonctionnement et le maintien du prélèvement du Fond national de </a:t>
            </a:r>
            <a:r>
              <a:rPr lang="fr-FR" sz="2000" b="1" dirty="0" err="1"/>
              <a:t>peréquation</a:t>
            </a:r>
            <a:r>
              <a:rPr lang="fr-FR" sz="2000" b="1" dirty="0"/>
              <a:t> des ressources (FPIC)</a:t>
            </a:r>
          </a:p>
          <a:p>
            <a:pPr marL="0" indent="0">
              <a:buNone/>
            </a:pPr>
            <a:endParaRPr lang="fr-FR" sz="2000" dirty="0"/>
          </a:p>
          <a:p>
            <a:r>
              <a:rPr lang="fr-FR" sz="2000" b="1" dirty="0">
                <a:effectLst/>
              </a:rPr>
              <a:t>Produits des services:</a:t>
            </a:r>
          </a:p>
          <a:p>
            <a:pPr lvl="1"/>
            <a:r>
              <a:rPr lang="fr-FR" sz="2000" dirty="0">
                <a:effectLst/>
                <a:latin typeface="Times New Roman" panose="02020603050405020304" pitchFamily="18" charset="0"/>
                <a:ea typeface="Calibri" panose="020F0502020204030204" pitchFamily="34" charset="0"/>
              </a:rPr>
              <a:t>les redevances d’occupation du domaine public,</a:t>
            </a:r>
          </a:p>
          <a:p>
            <a:pPr lvl="1"/>
            <a:r>
              <a:rPr lang="fr-FR" sz="2000" dirty="0">
                <a:effectLst/>
                <a:latin typeface="Times New Roman" panose="02020603050405020304" pitchFamily="18" charset="0"/>
                <a:ea typeface="Calibri" panose="020F0502020204030204" pitchFamily="34" charset="0"/>
              </a:rPr>
              <a:t>les recettes du cinéma et de la salle de spectacles, </a:t>
            </a:r>
          </a:p>
          <a:p>
            <a:pPr lvl="1"/>
            <a:r>
              <a:rPr lang="fr-FR" sz="2000" dirty="0">
                <a:effectLst/>
                <a:latin typeface="Times New Roman" panose="02020603050405020304" pitchFamily="18" charset="0"/>
                <a:ea typeface="Calibri" panose="020F0502020204030204" pitchFamily="34" charset="0"/>
              </a:rPr>
              <a:t>les prestations facturées aux familles. </a:t>
            </a:r>
          </a:p>
          <a:p>
            <a:pPr marL="457200" lvl="1" indent="0">
              <a:buNone/>
            </a:pPr>
            <a:r>
              <a:rPr lang="fr-FR" sz="2000" b="1" dirty="0"/>
              <a:t>Une diminution probable des produits des services avec une augmentation des tarifs limitée à l’inflation (non augmentés depuis 4 ans) </a:t>
            </a:r>
          </a:p>
          <a:p>
            <a:endParaRPr lang="fr-FR" sz="2000" b="1" dirty="0"/>
          </a:p>
          <a:p>
            <a:pPr marL="0" indent="0">
              <a:buNone/>
            </a:pPr>
            <a:endParaRPr lang="fr-FR" sz="2000" dirty="0"/>
          </a:p>
          <a:p>
            <a:pPr marL="0" indent="0">
              <a:buNone/>
            </a:pPr>
            <a:endParaRPr lang="fr-FR" sz="2000" dirty="0"/>
          </a:p>
        </p:txBody>
      </p:sp>
      <p:sp>
        <p:nvSpPr>
          <p:cNvPr id="4" name="Flèche : droite 3">
            <a:extLst>
              <a:ext uri="{FF2B5EF4-FFF2-40B4-BE49-F238E27FC236}">
                <a16:creationId xmlns:a16="http://schemas.microsoft.com/office/drawing/2014/main" id="{A67EE394-1338-46A2-9BEE-05C77F5D7ADE}"/>
              </a:ext>
            </a:extLst>
          </p:cNvPr>
          <p:cNvSpPr/>
          <p:nvPr/>
        </p:nvSpPr>
        <p:spPr>
          <a:xfrm>
            <a:off x="1040235" y="3023803"/>
            <a:ext cx="318782" cy="23698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6" name="Flèche : droite 5">
            <a:extLst>
              <a:ext uri="{FF2B5EF4-FFF2-40B4-BE49-F238E27FC236}">
                <a16:creationId xmlns:a16="http://schemas.microsoft.com/office/drawing/2014/main" id="{E9A623F3-1AF2-4148-8D15-74246CC86BE3}"/>
              </a:ext>
            </a:extLst>
          </p:cNvPr>
          <p:cNvSpPr/>
          <p:nvPr/>
        </p:nvSpPr>
        <p:spPr>
          <a:xfrm>
            <a:off x="1038382" y="4695960"/>
            <a:ext cx="318782" cy="23698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7" name="Flèche : droite 6">
            <a:extLst>
              <a:ext uri="{FF2B5EF4-FFF2-40B4-BE49-F238E27FC236}">
                <a16:creationId xmlns:a16="http://schemas.microsoft.com/office/drawing/2014/main" id="{88FAB423-F0F8-4EEC-975A-2E1FFC6A9A4A}"/>
              </a:ext>
            </a:extLst>
          </p:cNvPr>
          <p:cNvSpPr/>
          <p:nvPr/>
        </p:nvSpPr>
        <p:spPr>
          <a:xfrm>
            <a:off x="1040235" y="6194921"/>
            <a:ext cx="318782" cy="23698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Tree>
    <p:extLst>
      <p:ext uri="{BB962C8B-B14F-4D97-AF65-F5344CB8AC3E}">
        <p14:creationId xmlns:p14="http://schemas.microsoft.com/office/powerpoint/2010/main" val="3075956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35435E-0008-444D-92A3-895DE2D8B5D8}"/>
              </a:ext>
            </a:extLst>
          </p:cNvPr>
          <p:cNvSpPr>
            <a:spLocks noGrp="1"/>
          </p:cNvSpPr>
          <p:nvPr>
            <p:ph type="title"/>
          </p:nvPr>
        </p:nvSpPr>
        <p:spPr/>
        <p:txBody>
          <a:bodyPr/>
          <a:lstStyle/>
          <a:p>
            <a:pPr algn="ctr"/>
            <a:r>
              <a:rPr lang="fr-FR" dirty="0">
                <a:latin typeface="+mn-lt"/>
              </a:rPr>
              <a:t>CONCLUSION</a:t>
            </a:r>
          </a:p>
        </p:txBody>
      </p:sp>
      <p:sp>
        <p:nvSpPr>
          <p:cNvPr id="3" name="Espace réservé du contenu 2">
            <a:extLst>
              <a:ext uri="{FF2B5EF4-FFF2-40B4-BE49-F238E27FC236}">
                <a16:creationId xmlns:a16="http://schemas.microsoft.com/office/drawing/2014/main" id="{22FA83C0-AAC0-498C-A4F9-E7E754392DEA}"/>
              </a:ext>
            </a:extLst>
          </p:cNvPr>
          <p:cNvSpPr>
            <a:spLocks noGrp="1"/>
          </p:cNvSpPr>
          <p:nvPr>
            <p:ph idx="1"/>
          </p:nvPr>
        </p:nvSpPr>
        <p:spPr/>
        <p:txBody>
          <a:bodyPr/>
          <a:lstStyle/>
          <a:p>
            <a:endParaRPr lang="fr-FR" dirty="0"/>
          </a:p>
          <a:p>
            <a:pPr marL="0" indent="0" algn="ctr">
              <a:buNone/>
            </a:pPr>
            <a:r>
              <a:rPr lang="fr-FR" dirty="0"/>
              <a:t>Des recettes de fonctionnement en régression*</a:t>
            </a:r>
          </a:p>
          <a:p>
            <a:pPr marL="0" indent="0" algn="ctr">
              <a:buNone/>
            </a:pPr>
            <a:endParaRPr lang="fr-FR" dirty="0"/>
          </a:p>
          <a:p>
            <a:pPr marL="0" indent="0" algn="ctr">
              <a:buNone/>
            </a:pPr>
            <a:r>
              <a:rPr lang="fr-FR" dirty="0"/>
              <a:t>2020: 22,530 M€</a:t>
            </a:r>
          </a:p>
          <a:p>
            <a:pPr marL="0" indent="0" algn="ctr">
              <a:buNone/>
            </a:pPr>
            <a:endParaRPr lang="fr-FR" dirty="0"/>
          </a:p>
          <a:p>
            <a:pPr marL="0" indent="0" algn="ctr">
              <a:buNone/>
            </a:pPr>
            <a:r>
              <a:rPr lang="fr-FR" dirty="0"/>
              <a:t>2021: 21,780 M€</a:t>
            </a:r>
          </a:p>
          <a:p>
            <a:pPr marL="0" indent="0" algn="ctr">
              <a:buNone/>
            </a:pPr>
            <a:endParaRPr lang="fr-FR" dirty="0"/>
          </a:p>
          <a:p>
            <a:pPr marL="0" indent="0" algn="ctr">
              <a:buNone/>
            </a:pPr>
            <a:r>
              <a:rPr lang="fr-FR" sz="1800" dirty="0"/>
              <a:t>(* Hors résultats N-1 et dépenses d’ordre)</a:t>
            </a:r>
          </a:p>
        </p:txBody>
      </p:sp>
    </p:spTree>
    <p:extLst>
      <p:ext uri="{BB962C8B-B14F-4D97-AF65-F5344CB8AC3E}">
        <p14:creationId xmlns:p14="http://schemas.microsoft.com/office/powerpoint/2010/main" val="3793668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D9610E-1E4A-4C2B-A445-A4DCD8C89C98}"/>
              </a:ext>
            </a:extLst>
          </p:cNvPr>
          <p:cNvSpPr>
            <a:spLocks noGrp="1"/>
          </p:cNvSpPr>
          <p:nvPr>
            <p:ph type="title"/>
          </p:nvPr>
        </p:nvSpPr>
        <p:spPr/>
        <p:txBody>
          <a:bodyPr/>
          <a:lstStyle/>
          <a:p>
            <a:pPr algn="ctr"/>
            <a:r>
              <a:rPr lang="fr-FR" dirty="0"/>
              <a:t>DEPENSES FONCTIONNEMENT</a:t>
            </a:r>
          </a:p>
        </p:txBody>
      </p:sp>
      <p:sp>
        <p:nvSpPr>
          <p:cNvPr id="5" name="Rectangle 1">
            <a:extLst>
              <a:ext uri="{FF2B5EF4-FFF2-40B4-BE49-F238E27FC236}">
                <a16:creationId xmlns:a16="http://schemas.microsoft.com/office/drawing/2014/main" id="{C92CC4E1-B5A1-4394-ABF8-48FB47D9A5DD}"/>
              </a:ext>
            </a:extLst>
          </p:cNvPr>
          <p:cNvSpPr>
            <a:spLocks noChangeArrowheads="1"/>
          </p:cNvSpPr>
          <p:nvPr/>
        </p:nvSpPr>
        <p:spPr bwMode="auto">
          <a:xfrm>
            <a:off x="-5094380" y="-100743"/>
            <a:ext cx="17286380" cy="557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graphicFrame>
        <p:nvGraphicFramePr>
          <p:cNvPr id="9" name="Espace réservé du contenu 8">
            <a:extLst>
              <a:ext uri="{FF2B5EF4-FFF2-40B4-BE49-F238E27FC236}">
                <a16:creationId xmlns:a16="http://schemas.microsoft.com/office/drawing/2014/main" id="{CE26BCF2-5981-4AB3-AD69-5B35A3E4A468}"/>
              </a:ext>
            </a:extLst>
          </p:cNvPr>
          <p:cNvGraphicFramePr>
            <a:graphicFrameLocks noGrp="1"/>
          </p:cNvGraphicFramePr>
          <p:nvPr>
            <p:ph idx="1"/>
            <p:extLst>
              <p:ext uri="{D42A27DB-BD31-4B8C-83A1-F6EECF244321}">
                <p14:modId xmlns:p14="http://schemas.microsoft.com/office/powerpoint/2010/main" val="2877058"/>
              </p:ext>
            </p:extLst>
          </p:nvPr>
        </p:nvGraphicFramePr>
        <p:xfrm>
          <a:off x="1162050" y="1590676"/>
          <a:ext cx="9610725" cy="4810127"/>
        </p:xfrm>
        <a:graphic>
          <a:graphicData uri="http://schemas.openxmlformats.org/drawingml/2006/table">
            <a:tbl>
              <a:tblPr firstRow="1" firstCol="1" bandRow="1">
                <a:tableStyleId>{5C22544A-7EE6-4342-B048-85BDC9FD1C3A}</a:tableStyleId>
              </a:tblPr>
              <a:tblGrid>
                <a:gridCol w="542428">
                  <a:extLst>
                    <a:ext uri="{9D8B030D-6E8A-4147-A177-3AD203B41FA5}">
                      <a16:colId xmlns:a16="http://schemas.microsoft.com/office/drawing/2014/main" val="2639765194"/>
                    </a:ext>
                  </a:extLst>
                </a:gridCol>
                <a:gridCol w="3378237">
                  <a:extLst>
                    <a:ext uri="{9D8B030D-6E8A-4147-A177-3AD203B41FA5}">
                      <a16:colId xmlns:a16="http://schemas.microsoft.com/office/drawing/2014/main" val="1900671152"/>
                    </a:ext>
                  </a:extLst>
                </a:gridCol>
                <a:gridCol w="1999386">
                  <a:extLst>
                    <a:ext uri="{9D8B030D-6E8A-4147-A177-3AD203B41FA5}">
                      <a16:colId xmlns:a16="http://schemas.microsoft.com/office/drawing/2014/main" val="476916659"/>
                    </a:ext>
                  </a:extLst>
                </a:gridCol>
                <a:gridCol w="1999386">
                  <a:extLst>
                    <a:ext uri="{9D8B030D-6E8A-4147-A177-3AD203B41FA5}">
                      <a16:colId xmlns:a16="http://schemas.microsoft.com/office/drawing/2014/main" val="2919232515"/>
                    </a:ext>
                  </a:extLst>
                </a:gridCol>
                <a:gridCol w="1691288">
                  <a:extLst>
                    <a:ext uri="{9D8B030D-6E8A-4147-A177-3AD203B41FA5}">
                      <a16:colId xmlns:a16="http://schemas.microsoft.com/office/drawing/2014/main" val="958324948"/>
                    </a:ext>
                  </a:extLst>
                </a:gridCol>
              </a:tblGrid>
              <a:tr h="531337">
                <a:tc>
                  <a:txBody>
                    <a:bodyPr/>
                    <a:lstStyle/>
                    <a:p>
                      <a:pP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BP 2020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fr-FR" sz="1200">
                          <a:effectLst/>
                        </a:rPr>
                        <a:t>BP 2021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fr-FR" sz="1200">
                          <a:effectLst/>
                        </a:rPr>
                        <a:t>Variation BP 2020/2021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4063714399"/>
                  </a:ext>
                </a:extLst>
              </a:tr>
              <a:tr h="531337">
                <a:tc>
                  <a:txBody>
                    <a:bodyPr/>
                    <a:lstStyle/>
                    <a:p>
                      <a:pPr algn="ctr">
                        <a:lnSpc>
                          <a:spcPct val="115000"/>
                        </a:lnSpc>
                        <a:spcAft>
                          <a:spcPts val="1000"/>
                        </a:spcAft>
                      </a:pPr>
                      <a:r>
                        <a:rPr lang="fr-FR" sz="1200">
                          <a:effectLst/>
                        </a:rPr>
                        <a:t>011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dirty="0">
                          <a:effectLst/>
                        </a:rPr>
                        <a:t>Charges à caractère général</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5 035 029,00 €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5 195 440,00 €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103,19%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809328328"/>
                  </a:ext>
                </a:extLst>
              </a:tr>
              <a:tr h="531337">
                <a:tc>
                  <a:txBody>
                    <a:bodyPr/>
                    <a:lstStyle/>
                    <a:p>
                      <a:pPr algn="ctr">
                        <a:lnSpc>
                          <a:spcPct val="115000"/>
                        </a:lnSpc>
                        <a:spcAft>
                          <a:spcPts val="1000"/>
                        </a:spcAft>
                      </a:pPr>
                      <a:r>
                        <a:rPr lang="fr-FR" sz="1200">
                          <a:effectLst/>
                        </a:rPr>
                        <a:t>012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dirty="0">
                          <a:effectLst/>
                        </a:rPr>
                        <a:t>Charges de personnel</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13 650 000,00 €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13 575 000,00 €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99,45%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4271310837"/>
                  </a:ext>
                </a:extLst>
              </a:tr>
              <a:tr h="531337">
                <a:tc>
                  <a:txBody>
                    <a:bodyPr/>
                    <a:lstStyle/>
                    <a:p>
                      <a:pPr algn="ctr">
                        <a:lnSpc>
                          <a:spcPct val="115000"/>
                        </a:lnSpc>
                        <a:spcAft>
                          <a:spcPts val="1000"/>
                        </a:spcAft>
                      </a:pPr>
                      <a:r>
                        <a:rPr lang="fr-FR" sz="1200">
                          <a:effectLst/>
                        </a:rPr>
                        <a:t>014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dirty="0">
                          <a:effectLst/>
                        </a:rPr>
                        <a:t>Atténuation de produits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459 350,00 €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470 000,00 €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102,32%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566466070"/>
                  </a:ext>
                </a:extLst>
              </a:tr>
              <a:tr h="531337">
                <a:tc>
                  <a:txBody>
                    <a:bodyPr/>
                    <a:lstStyle/>
                    <a:p>
                      <a:pPr algn="ctr">
                        <a:lnSpc>
                          <a:spcPct val="115000"/>
                        </a:lnSpc>
                        <a:spcAft>
                          <a:spcPts val="1000"/>
                        </a:spcAft>
                      </a:pPr>
                      <a:r>
                        <a:rPr lang="fr-FR" sz="1200">
                          <a:effectLst/>
                        </a:rPr>
                        <a:t>65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dirty="0">
                          <a:effectLst/>
                        </a:rPr>
                        <a:t>Autres charges de gestion courante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1 262 644,00 €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1 189 060,00 €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94,17%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827401053"/>
                  </a:ext>
                </a:extLst>
              </a:tr>
              <a:tr h="272692">
                <a:tc>
                  <a:txBody>
                    <a:bodyPr/>
                    <a:lstStyle/>
                    <a:p>
                      <a:pPr algn="ctr">
                        <a:lnSpc>
                          <a:spcPct val="115000"/>
                        </a:lnSpc>
                        <a:spcAft>
                          <a:spcPts val="1000"/>
                        </a:spcAft>
                      </a:pPr>
                      <a:r>
                        <a:rPr lang="fr-FR" sz="1200">
                          <a:effectLst/>
                        </a:rPr>
                        <a:t>66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Charges financières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260 760,00 €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238 500,00 €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91,46,%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337188512"/>
                  </a:ext>
                </a:extLst>
              </a:tr>
              <a:tr h="272692">
                <a:tc>
                  <a:txBody>
                    <a:bodyPr/>
                    <a:lstStyle/>
                    <a:p>
                      <a:pPr algn="ctr">
                        <a:lnSpc>
                          <a:spcPct val="115000"/>
                        </a:lnSpc>
                        <a:spcAft>
                          <a:spcPts val="1000"/>
                        </a:spcAft>
                      </a:pPr>
                      <a:r>
                        <a:rPr lang="fr-FR" sz="1200">
                          <a:effectLst/>
                        </a:rPr>
                        <a:t>67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Charges exceptionnelles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46 000,00 €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32 000,00 €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69,57%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410480415"/>
                  </a:ext>
                </a:extLst>
              </a:tr>
              <a:tr h="531337">
                <a:tc>
                  <a:txBody>
                    <a:bodyPr/>
                    <a:lstStyle/>
                    <a:p>
                      <a:pPr algn="ctr">
                        <a:lnSpc>
                          <a:spcPct val="115000"/>
                        </a:lnSpc>
                        <a:spcAft>
                          <a:spcPts val="1000"/>
                        </a:spcAft>
                      </a:pPr>
                      <a:r>
                        <a:rPr lang="fr-FR" sz="1200">
                          <a:effectLst/>
                        </a:rPr>
                        <a:t>68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Dotations aux amortissements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800 000,00 €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800 000,00 €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100,00%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389768317"/>
                  </a:ext>
                </a:extLst>
              </a:tr>
              <a:tr h="531337">
                <a:tc>
                  <a:txBody>
                    <a:bodyPr/>
                    <a:lstStyle/>
                    <a:p>
                      <a:pPr algn="ctr">
                        <a:lnSpc>
                          <a:spcPct val="115000"/>
                        </a:lnSpc>
                        <a:spcAft>
                          <a:spcPts val="1000"/>
                        </a:spcAft>
                      </a:pPr>
                      <a:r>
                        <a:rPr lang="fr-FR" sz="1200">
                          <a:effectLst/>
                        </a:rPr>
                        <a:t>042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Charges Covid à étaler</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50 000,00 €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941320216"/>
                  </a:ext>
                </a:extLst>
              </a:tr>
              <a:tr h="272692">
                <a:tc>
                  <a:txBody>
                    <a:bodyPr/>
                    <a:lstStyle/>
                    <a:p>
                      <a:pPr algn="ctr">
                        <a:lnSpc>
                          <a:spcPct val="115000"/>
                        </a:lnSpc>
                        <a:spcAft>
                          <a:spcPts val="1000"/>
                        </a:spcAft>
                      </a:pPr>
                      <a:r>
                        <a:rPr lang="fr-FR" sz="1200">
                          <a:effectLst/>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fr-FR" sz="1200">
                          <a:effectLst/>
                        </a:rPr>
                        <a:t>Autofinancement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4 469 808,41 €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275 207,00 €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fr-FR" sz="1200">
                          <a:effectLst/>
                        </a:rPr>
                        <a:t>6,16%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03743982"/>
                  </a:ext>
                </a:extLst>
              </a:tr>
              <a:tr h="272692">
                <a:tc gridSpan="2">
                  <a:txBody>
                    <a:bodyPr/>
                    <a:lstStyle/>
                    <a:p>
                      <a:pPr algn="ctr">
                        <a:lnSpc>
                          <a:spcPct val="115000"/>
                        </a:lnSpc>
                        <a:spcAft>
                          <a:spcPts val="1000"/>
                        </a:spcAft>
                      </a:pPr>
                      <a:r>
                        <a:rPr lang="fr-FR" sz="1200">
                          <a:effectLst/>
                        </a:rPr>
                        <a:t>Total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fr-FR"/>
                    </a:p>
                  </a:txBody>
                  <a:tcPr/>
                </a:tc>
                <a:tc>
                  <a:txBody>
                    <a:bodyPr/>
                    <a:lstStyle/>
                    <a:p>
                      <a:pPr algn="r">
                        <a:lnSpc>
                          <a:spcPct val="115000"/>
                        </a:lnSpc>
                        <a:spcAft>
                          <a:spcPts val="1000"/>
                        </a:spcAft>
                      </a:pPr>
                      <a:r>
                        <a:rPr lang="fr-FR" sz="1200">
                          <a:effectLst/>
                        </a:rPr>
                        <a:t>25 983 591,41 €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a:effectLst/>
                        </a:rPr>
                        <a:t>21 825 207,00 €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1000"/>
                        </a:spcAft>
                      </a:pPr>
                      <a:r>
                        <a:rPr lang="fr-FR" sz="1200" dirty="0">
                          <a:effectLst/>
                        </a:rPr>
                        <a:t>84,00%</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790703336"/>
                  </a:ext>
                </a:extLst>
              </a:tr>
            </a:tbl>
          </a:graphicData>
        </a:graphic>
      </p:graphicFrame>
    </p:spTree>
    <p:extLst>
      <p:ext uri="{BB962C8B-B14F-4D97-AF65-F5344CB8AC3E}">
        <p14:creationId xmlns:p14="http://schemas.microsoft.com/office/powerpoint/2010/main" val="283169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E2200E-28D0-406E-A3B0-DF13036C5D17}"/>
              </a:ext>
            </a:extLst>
          </p:cNvPr>
          <p:cNvSpPr>
            <a:spLocks noGrp="1"/>
          </p:cNvSpPr>
          <p:nvPr>
            <p:ph type="title"/>
          </p:nvPr>
        </p:nvSpPr>
        <p:spPr>
          <a:xfrm>
            <a:off x="838200" y="75651"/>
            <a:ext cx="10515600" cy="1325563"/>
          </a:xfrm>
        </p:spPr>
        <p:txBody>
          <a:bodyPr/>
          <a:lstStyle/>
          <a:p>
            <a:pPr algn="ctr"/>
            <a:r>
              <a:rPr lang="fr-FR" b="1" dirty="0"/>
              <a:t>DEPENSES DE FONCTIONNEMENT</a:t>
            </a:r>
          </a:p>
        </p:txBody>
      </p:sp>
      <p:sp>
        <p:nvSpPr>
          <p:cNvPr id="3" name="Espace réservé du contenu 2">
            <a:extLst>
              <a:ext uri="{FF2B5EF4-FFF2-40B4-BE49-F238E27FC236}">
                <a16:creationId xmlns:a16="http://schemas.microsoft.com/office/drawing/2014/main" id="{F5CF9F6F-EDA5-4A96-A71B-8B0D1E1EB9AC}"/>
              </a:ext>
            </a:extLst>
          </p:cNvPr>
          <p:cNvSpPr>
            <a:spLocks noGrp="1"/>
          </p:cNvSpPr>
          <p:nvPr>
            <p:ph idx="1"/>
          </p:nvPr>
        </p:nvSpPr>
        <p:spPr>
          <a:xfrm>
            <a:off x="1107632" y="1208285"/>
            <a:ext cx="10515600" cy="5456786"/>
          </a:xfrm>
        </p:spPr>
        <p:txBody>
          <a:bodyPr>
            <a:normAutofit fontScale="92500" lnSpcReduction="20000"/>
          </a:bodyPr>
          <a:lstStyle/>
          <a:p>
            <a:r>
              <a:rPr lang="fr-FR" sz="1400" b="1" dirty="0">
                <a:effectLst/>
              </a:rPr>
              <a:t>Charges à caractère général:</a:t>
            </a:r>
          </a:p>
          <a:p>
            <a:pPr lvl="1"/>
            <a:r>
              <a:rPr lang="fr-FR" sz="1400" dirty="0">
                <a:effectLst/>
                <a:ea typeface="Calibri" panose="020F0502020204030204" pitchFamily="34" charset="0"/>
              </a:rPr>
              <a:t>fluides, </a:t>
            </a:r>
          </a:p>
          <a:p>
            <a:pPr lvl="1"/>
            <a:r>
              <a:rPr lang="fr-FR" sz="1400" dirty="0">
                <a:effectLst/>
                <a:ea typeface="Calibri" panose="020F0502020204030204" pitchFamily="34" charset="0"/>
              </a:rPr>
              <a:t>les contrats de prestations de service et de maintenance</a:t>
            </a:r>
            <a:r>
              <a:rPr lang="fr-FR" sz="1400" dirty="0">
                <a:ea typeface="Calibri" panose="020F0502020204030204" pitchFamily="34" charset="0"/>
              </a:rPr>
              <a:t> (espaces verts, </a:t>
            </a:r>
            <a:endParaRPr lang="fr-FR" sz="1400" dirty="0">
              <a:effectLst/>
              <a:ea typeface="Calibri" panose="020F0502020204030204" pitchFamily="34" charset="0"/>
            </a:endParaRPr>
          </a:p>
          <a:p>
            <a:pPr lvl="1"/>
            <a:r>
              <a:rPr lang="fr-FR" sz="1400" dirty="0">
                <a:effectLst/>
                <a:ea typeface="Calibri" panose="020F0502020204030204" pitchFamily="34" charset="0"/>
              </a:rPr>
              <a:t>les frais de nettoyage des locaux, </a:t>
            </a:r>
          </a:p>
          <a:p>
            <a:pPr lvl="1"/>
            <a:r>
              <a:rPr lang="fr-FR" sz="1400" dirty="0">
                <a:effectLst/>
                <a:ea typeface="Calibri" panose="020F0502020204030204" pitchFamily="34" charset="0"/>
              </a:rPr>
              <a:t>les fournitures d’entretien ou encore les manifestations et animations</a:t>
            </a:r>
          </a:p>
          <a:p>
            <a:pPr marL="457200" lvl="1" indent="0">
              <a:buNone/>
            </a:pPr>
            <a:endParaRPr lang="fr-FR" sz="1400" dirty="0">
              <a:effectLst/>
              <a:ea typeface="Calibri" panose="020F0502020204030204" pitchFamily="34" charset="0"/>
            </a:endParaRPr>
          </a:p>
          <a:p>
            <a:pPr marL="457200" lvl="1" indent="0">
              <a:buNone/>
            </a:pPr>
            <a:r>
              <a:rPr lang="fr-FR" sz="1400" b="1" dirty="0">
                <a:solidFill>
                  <a:srgbClr val="1F4E79"/>
                </a:solidFill>
                <a:effectLst/>
                <a:ea typeface="Calibri" panose="020F0502020204030204" pitchFamily="34" charset="0"/>
                <a:cs typeface="Times New Roman" panose="02020603050405020304" pitchFamily="18" charset="0"/>
              </a:rPr>
              <a:t>CULTURE: Reprise du rythme des animations, spectacles, expositions, soirées cinéma avec plusieurs points forts</a:t>
            </a:r>
          </a:p>
          <a:p>
            <a:pPr lvl="2"/>
            <a:r>
              <a:rPr lang="fr-FR" sz="1500" dirty="0">
                <a:solidFill>
                  <a:srgbClr val="1F4E79"/>
                </a:solidFill>
                <a:ea typeface="Calibri" panose="020F0502020204030204" pitchFamily="34" charset="0"/>
                <a:cs typeface="Times New Roman" panose="02020603050405020304" pitchFamily="18" charset="0"/>
              </a:rPr>
              <a:t>Festival Hors Scène</a:t>
            </a:r>
          </a:p>
          <a:p>
            <a:pPr lvl="2"/>
            <a:r>
              <a:rPr lang="fr-FR" sz="1500" dirty="0">
                <a:solidFill>
                  <a:srgbClr val="1F4E79"/>
                </a:solidFill>
                <a:effectLst/>
                <a:ea typeface="Calibri" panose="020F0502020204030204" pitchFamily="34" charset="0"/>
                <a:cs typeface="Times New Roman" panose="02020603050405020304" pitchFamily="18" charset="0"/>
              </a:rPr>
              <a:t>Hommage à Honoré d’Estienne d’Orves ( 80</a:t>
            </a:r>
            <a:r>
              <a:rPr lang="fr-FR" sz="1500" baseline="30000" dirty="0">
                <a:solidFill>
                  <a:srgbClr val="1F4E79"/>
                </a:solidFill>
                <a:effectLst/>
                <a:ea typeface="Calibri" panose="020F0502020204030204" pitchFamily="34" charset="0"/>
                <a:cs typeface="Times New Roman" panose="02020603050405020304" pitchFamily="18" charset="0"/>
              </a:rPr>
              <a:t>ème</a:t>
            </a:r>
            <a:r>
              <a:rPr lang="fr-FR" sz="1500" dirty="0">
                <a:solidFill>
                  <a:srgbClr val="1F4E79"/>
                </a:solidFill>
                <a:effectLst/>
                <a:ea typeface="Calibri" panose="020F0502020204030204" pitchFamily="34" charset="0"/>
                <a:cs typeface="Times New Roman" panose="02020603050405020304" pitchFamily="18" charset="0"/>
              </a:rPr>
              <a:t> anniversaire de son exécution)</a:t>
            </a:r>
          </a:p>
          <a:p>
            <a:pPr lvl="2"/>
            <a:r>
              <a:rPr lang="fr-FR" sz="1500" dirty="0">
                <a:solidFill>
                  <a:srgbClr val="1F4E79"/>
                </a:solidFill>
                <a:ea typeface="Calibri" panose="020F0502020204030204" pitchFamily="34" charset="0"/>
                <a:cs typeface="Times New Roman" panose="02020603050405020304" pitchFamily="18" charset="0"/>
              </a:rPr>
              <a:t>Ruche Ephémère</a:t>
            </a:r>
            <a:endParaRPr lang="fr-FR" sz="1500" dirty="0">
              <a:effectLst/>
              <a:ea typeface="Calibri" panose="020F0502020204030204" pitchFamily="34" charset="0"/>
              <a:cs typeface="Times New Roman" panose="02020603050405020304" pitchFamily="18" charset="0"/>
            </a:endParaRPr>
          </a:p>
          <a:p>
            <a:pPr marL="0" indent="0">
              <a:lnSpc>
                <a:spcPct val="115000"/>
              </a:lnSpc>
              <a:spcAft>
                <a:spcPts val="800"/>
              </a:spcAft>
              <a:buNone/>
            </a:pPr>
            <a:r>
              <a:rPr lang="fr-FR" sz="1400" b="1" dirty="0">
                <a:ea typeface="Calibri" panose="020F0502020204030204" pitchFamily="34" charset="0"/>
              </a:rPr>
              <a:t>            </a:t>
            </a:r>
            <a:r>
              <a:rPr lang="fr-FR" sz="1400" b="1" dirty="0">
                <a:solidFill>
                  <a:srgbClr val="1F4E79"/>
                </a:solidFill>
                <a:effectLst/>
                <a:ea typeface="Calibri" panose="020F0502020204030204" pitchFamily="34" charset="0"/>
                <a:cs typeface="Times New Roman" panose="02020603050405020304" pitchFamily="18" charset="0"/>
              </a:rPr>
              <a:t>EDUCATION et JEUNESSE</a:t>
            </a:r>
          </a:p>
          <a:p>
            <a:pPr lvl="2">
              <a:lnSpc>
                <a:spcPct val="100000"/>
              </a:lnSpc>
              <a:spcBef>
                <a:spcPts val="0"/>
              </a:spcBef>
            </a:pPr>
            <a:r>
              <a:rPr lang="fr-FR" sz="1500" dirty="0">
                <a:solidFill>
                  <a:srgbClr val="1F4E79"/>
                </a:solidFill>
                <a:effectLst/>
                <a:ea typeface="Calibri" panose="020F0502020204030204" pitchFamily="34" charset="0"/>
                <a:cs typeface="Times New Roman" panose="02020603050405020304" pitchFamily="18" charset="0"/>
              </a:rPr>
              <a:t>La mise en place du Conseil municipal des enfants, le centenaire de la mort d’HEO,</a:t>
            </a:r>
          </a:p>
          <a:p>
            <a:pPr lvl="2">
              <a:lnSpc>
                <a:spcPct val="100000"/>
              </a:lnSpc>
              <a:spcBef>
                <a:spcPts val="0"/>
              </a:spcBef>
            </a:pPr>
            <a:r>
              <a:rPr lang="fr-FR" sz="1500" dirty="0">
                <a:solidFill>
                  <a:srgbClr val="1F4E79"/>
                </a:solidFill>
                <a:effectLst/>
                <a:ea typeface="Calibri" panose="020F0502020204030204" pitchFamily="34" charset="0"/>
                <a:cs typeface="Times New Roman" panose="02020603050405020304" pitchFamily="18" charset="0"/>
              </a:rPr>
              <a:t>ASSISES de la Jeunesse</a:t>
            </a:r>
          </a:p>
          <a:p>
            <a:pPr lvl="2">
              <a:lnSpc>
                <a:spcPct val="100000"/>
              </a:lnSpc>
              <a:spcBef>
                <a:spcPts val="0"/>
              </a:spcBef>
            </a:pPr>
            <a:r>
              <a:rPr lang="fr-FR" sz="1500" dirty="0">
                <a:solidFill>
                  <a:srgbClr val="1F4E79"/>
                </a:solidFill>
                <a:effectLst/>
                <a:ea typeface="Calibri" panose="020F0502020204030204" pitchFamily="34" charset="0"/>
                <a:cs typeface="Times New Roman" panose="02020603050405020304" pitchFamily="18" charset="0"/>
              </a:rPr>
              <a:t>Reconduction  de « Verrières Eté Grandeur Nature » </a:t>
            </a:r>
          </a:p>
          <a:p>
            <a:pPr lvl="2">
              <a:lnSpc>
                <a:spcPct val="100000"/>
              </a:lnSpc>
              <a:spcBef>
                <a:spcPts val="0"/>
              </a:spcBef>
            </a:pPr>
            <a:r>
              <a:rPr lang="fr-FR" sz="1500" dirty="0">
                <a:solidFill>
                  <a:srgbClr val="1F4E79"/>
                </a:solidFill>
                <a:effectLst/>
                <a:ea typeface="Calibri" panose="020F0502020204030204" pitchFamily="34" charset="0"/>
                <a:cs typeface="Times New Roman" panose="02020603050405020304" pitchFamily="18" charset="0"/>
              </a:rPr>
              <a:t>l’accès à la piscine qui sera élargi </a:t>
            </a:r>
          </a:p>
          <a:p>
            <a:pPr lvl="2">
              <a:lnSpc>
                <a:spcPct val="100000"/>
              </a:lnSpc>
              <a:spcBef>
                <a:spcPts val="0"/>
              </a:spcBef>
            </a:pPr>
            <a:r>
              <a:rPr lang="fr-FR" sz="1500" dirty="0">
                <a:solidFill>
                  <a:srgbClr val="1F4E79"/>
                </a:solidFill>
                <a:ea typeface="Calibri" panose="020F0502020204030204" pitchFamily="34" charset="0"/>
                <a:cs typeface="Times New Roman" panose="02020603050405020304" pitchFamily="18" charset="0"/>
              </a:rPr>
              <a:t>Accueil des enfants et des jeunes </a:t>
            </a:r>
            <a:endParaRPr lang="fr-FR" sz="1500" dirty="0">
              <a:effectLst/>
              <a:ea typeface="Calibri" panose="020F0502020204030204" pitchFamily="34" charset="0"/>
              <a:cs typeface="Times New Roman" panose="02020603050405020304" pitchFamily="18" charset="0"/>
            </a:endParaRPr>
          </a:p>
          <a:p>
            <a:pPr marL="0" indent="0">
              <a:lnSpc>
                <a:spcPct val="115000"/>
              </a:lnSpc>
              <a:spcAft>
                <a:spcPts val="800"/>
              </a:spcAft>
              <a:buNone/>
            </a:pPr>
            <a:r>
              <a:rPr lang="fr-FR" sz="1400" b="1" dirty="0">
                <a:solidFill>
                  <a:srgbClr val="1F4E79"/>
                </a:solidFill>
                <a:ea typeface="Calibri" panose="020F0502020204030204" pitchFamily="34" charset="0"/>
                <a:cs typeface="Times New Roman" panose="02020603050405020304" pitchFamily="18" charset="0"/>
              </a:rPr>
              <a:t>             </a:t>
            </a:r>
            <a:r>
              <a:rPr lang="fr-FR" sz="1300" b="1" dirty="0">
                <a:solidFill>
                  <a:srgbClr val="1F4E79"/>
                </a:solidFill>
                <a:effectLst/>
                <a:ea typeface="Calibri" panose="020F0502020204030204" pitchFamily="34" charset="0"/>
                <a:cs typeface="Times New Roman" panose="02020603050405020304" pitchFamily="18" charset="0"/>
              </a:rPr>
              <a:t>SMART CITY </a:t>
            </a:r>
          </a:p>
          <a:p>
            <a:pPr lvl="2">
              <a:lnSpc>
                <a:spcPct val="115000"/>
              </a:lnSpc>
              <a:spcAft>
                <a:spcPts val="800"/>
              </a:spcAft>
            </a:pPr>
            <a:r>
              <a:rPr lang="fr-FR" sz="1500" dirty="0">
                <a:solidFill>
                  <a:srgbClr val="1F4E79"/>
                </a:solidFill>
                <a:effectLst/>
                <a:ea typeface="Calibri" panose="020F0502020204030204" pitchFamily="34" charset="0"/>
                <a:cs typeface="Times New Roman" panose="02020603050405020304" pitchFamily="18" charset="0"/>
              </a:rPr>
              <a:t>dématérialisation et maintenance des logiciels</a:t>
            </a:r>
            <a:endParaRPr lang="fr-FR" sz="1500" b="1" dirty="0">
              <a:solidFill>
                <a:srgbClr val="1F4E79"/>
              </a:solidFill>
              <a:effectLst/>
              <a:ea typeface="Calibri" panose="020F0502020204030204" pitchFamily="34" charset="0"/>
              <a:cs typeface="Times New Roman" panose="02020603050405020304" pitchFamily="18" charset="0"/>
            </a:endParaRPr>
          </a:p>
          <a:p>
            <a:pPr marL="0" indent="0">
              <a:lnSpc>
                <a:spcPct val="115000"/>
              </a:lnSpc>
              <a:spcAft>
                <a:spcPts val="800"/>
              </a:spcAft>
              <a:buNone/>
            </a:pPr>
            <a:r>
              <a:rPr lang="fr-FR" sz="1400" b="1" dirty="0">
                <a:solidFill>
                  <a:srgbClr val="1F4E79"/>
                </a:solidFill>
                <a:effectLst/>
                <a:ea typeface="Calibri" panose="020F0502020204030204" pitchFamily="34" charset="0"/>
                <a:cs typeface="Times New Roman" panose="02020603050405020304" pitchFamily="18" charset="0"/>
              </a:rPr>
              <a:t>            Transition ECOLOGIQUE ET ENVIRONNEMENTALE</a:t>
            </a:r>
            <a:endParaRPr lang="fr-FR" sz="1500" b="1" dirty="0">
              <a:solidFill>
                <a:srgbClr val="1F4E79"/>
              </a:solidFill>
              <a:effectLst/>
              <a:ea typeface="Calibri" panose="020F0502020204030204" pitchFamily="34" charset="0"/>
              <a:cs typeface="Times New Roman" panose="02020603050405020304" pitchFamily="18" charset="0"/>
            </a:endParaRPr>
          </a:p>
          <a:p>
            <a:pPr lvl="2">
              <a:lnSpc>
                <a:spcPct val="115000"/>
              </a:lnSpc>
              <a:spcAft>
                <a:spcPts val="800"/>
              </a:spcAft>
            </a:pPr>
            <a:r>
              <a:rPr lang="fr-FR" sz="1500" dirty="0">
                <a:solidFill>
                  <a:srgbClr val="1F4E79"/>
                </a:solidFill>
                <a:ea typeface="Calibri" panose="020F0502020204030204" pitchFamily="34" charset="0"/>
                <a:cs typeface="Times New Roman" panose="02020603050405020304" pitchFamily="18" charset="0"/>
              </a:rPr>
              <a:t>Concertation citoyenne visant à la rédaction d’une charte communale dans le cadre du Plan Climat Air Energie Territorial (PCAET) </a:t>
            </a:r>
            <a:endParaRPr lang="fr-FR" sz="1500" dirty="0">
              <a:solidFill>
                <a:srgbClr val="1F4E79"/>
              </a:solidFill>
              <a:effectLst/>
              <a:ea typeface="Calibri" panose="020F0502020204030204" pitchFamily="34" charset="0"/>
              <a:cs typeface="Times New Roman" panose="02020603050405020304" pitchFamily="18" charset="0"/>
            </a:endParaRPr>
          </a:p>
          <a:p>
            <a:pPr marL="0" indent="0" algn="ctr">
              <a:lnSpc>
                <a:spcPct val="115000"/>
              </a:lnSpc>
              <a:spcAft>
                <a:spcPts val="800"/>
              </a:spcAft>
              <a:buNone/>
            </a:pPr>
            <a:endParaRPr lang="fr-FR" sz="1400" dirty="0"/>
          </a:p>
          <a:p>
            <a:pPr marL="0" indent="0" algn="ctr">
              <a:lnSpc>
                <a:spcPct val="115000"/>
              </a:lnSpc>
              <a:spcAft>
                <a:spcPts val="800"/>
              </a:spcAft>
              <a:buNone/>
            </a:pPr>
            <a:endParaRPr lang="fr-FR" sz="1200"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lnSpc>
                <a:spcPct val="115000"/>
              </a:lnSpc>
              <a:spcAft>
                <a:spcPts val="800"/>
              </a:spcAft>
              <a:buNone/>
            </a:pPr>
            <a:endParaRPr lang="fr-FR" sz="1200"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400" b="1" dirty="0">
              <a:effectLst/>
            </a:endParaRPr>
          </a:p>
          <a:p>
            <a:pPr marL="457200" lvl="1" indent="0">
              <a:buNone/>
            </a:pPr>
            <a:endParaRPr lang="fr-FR" sz="1400" b="1" dirty="0">
              <a:effectLst/>
              <a:ea typeface="Calibri" panose="020F0502020204030204" pitchFamily="34" charset="0"/>
              <a:cs typeface="Times New Roman" panose="02020603050405020304" pitchFamily="18" charset="0"/>
            </a:endParaRPr>
          </a:p>
          <a:p>
            <a:pPr marL="0" indent="0">
              <a:buNone/>
            </a:pPr>
            <a:endParaRPr lang="fr-FR" dirty="0"/>
          </a:p>
        </p:txBody>
      </p:sp>
      <p:sp>
        <p:nvSpPr>
          <p:cNvPr id="4" name="Flèche : droite 3">
            <a:extLst>
              <a:ext uri="{FF2B5EF4-FFF2-40B4-BE49-F238E27FC236}">
                <a16:creationId xmlns:a16="http://schemas.microsoft.com/office/drawing/2014/main" id="{6F3D4FD2-ADC0-46AD-B6A0-0E083B70B5F5}"/>
              </a:ext>
            </a:extLst>
          </p:cNvPr>
          <p:cNvSpPr/>
          <p:nvPr/>
        </p:nvSpPr>
        <p:spPr>
          <a:xfrm>
            <a:off x="899320" y="2402436"/>
            <a:ext cx="416625" cy="23698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7" name="Flèche : droite 6">
            <a:extLst>
              <a:ext uri="{FF2B5EF4-FFF2-40B4-BE49-F238E27FC236}">
                <a16:creationId xmlns:a16="http://schemas.microsoft.com/office/drawing/2014/main" id="{570B0807-7B2B-49F5-AFC2-935BD5281272}"/>
              </a:ext>
            </a:extLst>
          </p:cNvPr>
          <p:cNvSpPr/>
          <p:nvPr/>
        </p:nvSpPr>
        <p:spPr>
          <a:xfrm>
            <a:off x="899320" y="3310505"/>
            <a:ext cx="416625" cy="23698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6" name="Flèche : droite 5">
            <a:extLst>
              <a:ext uri="{FF2B5EF4-FFF2-40B4-BE49-F238E27FC236}">
                <a16:creationId xmlns:a16="http://schemas.microsoft.com/office/drawing/2014/main" id="{8A4C7A5D-EC4D-4A68-B41D-694905EA42B2}"/>
              </a:ext>
            </a:extLst>
          </p:cNvPr>
          <p:cNvSpPr/>
          <p:nvPr/>
        </p:nvSpPr>
        <p:spPr>
          <a:xfrm>
            <a:off x="899320" y="4561633"/>
            <a:ext cx="416625" cy="23698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8" name="Flèche : droite 7">
            <a:extLst>
              <a:ext uri="{FF2B5EF4-FFF2-40B4-BE49-F238E27FC236}">
                <a16:creationId xmlns:a16="http://schemas.microsoft.com/office/drawing/2014/main" id="{092ED645-F87D-4678-8183-D5DF93189CB5}"/>
              </a:ext>
            </a:extLst>
          </p:cNvPr>
          <p:cNvSpPr/>
          <p:nvPr/>
        </p:nvSpPr>
        <p:spPr>
          <a:xfrm>
            <a:off x="899320" y="5412726"/>
            <a:ext cx="416625" cy="23698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Tree>
    <p:extLst>
      <p:ext uri="{BB962C8B-B14F-4D97-AF65-F5344CB8AC3E}">
        <p14:creationId xmlns:p14="http://schemas.microsoft.com/office/powerpoint/2010/main" val="1916821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023252-FEC5-407D-B6C2-14D1D8A289B9}"/>
              </a:ext>
            </a:extLst>
          </p:cNvPr>
          <p:cNvSpPr>
            <a:spLocks noGrp="1"/>
          </p:cNvSpPr>
          <p:nvPr>
            <p:ph type="title"/>
          </p:nvPr>
        </p:nvSpPr>
        <p:spPr/>
        <p:txBody>
          <a:bodyPr/>
          <a:lstStyle/>
          <a:p>
            <a:r>
              <a:rPr lang="fr-FR" b="1" dirty="0"/>
              <a:t>DEPENSES DE FONCTIONNEMENT </a:t>
            </a:r>
          </a:p>
        </p:txBody>
      </p:sp>
      <p:sp>
        <p:nvSpPr>
          <p:cNvPr id="3" name="Espace réservé du contenu 2">
            <a:extLst>
              <a:ext uri="{FF2B5EF4-FFF2-40B4-BE49-F238E27FC236}">
                <a16:creationId xmlns:a16="http://schemas.microsoft.com/office/drawing/2014/main" id="{B05893AC-52B9-4050-92F6-00F50DFB8D11}"/>
              </a:ext>
            </a:extLst>
          </p:cNvPr>
          <p:cNvSpPr>
            <a:spLocks noGrp="1"/>
          </p:cNvSpPr>
          <p:nvPr>
            <p:ph idx="1"/>
          </p:nvPr>
        </p:nvSpPr>
        <p:spPr/>
        <p:txBody>
          <a:bodyPr/>
          <a:lstStyle/>
          <a:p>
            <a:r>
              <a:rPr lang="fr-FR" sz="1400" b="1" dirty="0">
                <a:effectLst/>
              </a:rPr>
              <a:t>Dépenses de personnel :</a:t>
            </a:r>
          </a:p>
          <a:p>
            <a:pPr lvl="1"/>
            <a:r>
              <a:rPr lang="fr-FR" sz="1400" dirty="0">
                <a:ea typeface="Calibri" panose="020F0502020204030204" pitchFamily="34" charset="0"/>
                <a:cs typeface="Times New Roman" panose="02020603050405020304" pitchFamily="18" charset="0"/>
              </a:rPr>
              <a:t>Au même niveau qu’au budget 2020</a:t>
            </a:r>
          </a:p>
          <a:p>
            <a:pPr lvl="1"/>
            <a:r>
              <a:rPr lang="fr-FR" sz="1400" dirty="0">
                <a:ea typeface="Calibri" panose="020F0502020204030204" pitchFamily="34" charset="0"/>
                <a:cs typeface="Times New Roman" panose="02020603050405020304" pitchFamily="18" charset="0"/>
              </a:rPr>
              <a:t>Inscription budgétaire de tous les postes vacants</a:t>
            </a:r>
          </a:p>
          <a:p>
            <a:pPr marL="457200" lvl="1" indent="0">
              <a:buNone/>
            </a:pPr>
            <a:endParaRPr lang="fr-FR" sz="1400" dirty="0">
              <a:ea typeface="Calibri" panose="020F0502020204030204" pitchFamily="34" charset="0"/>
              <a:cs typeface="Times New Roman" panose="02020603050405020304" pitchFamily="18" charset="0"/>
            </a:endParaRPr>
          </a:p>
          <a:p>
            <a:pPr marL="457200" lvl="1" indent="0">
              <a:buNone/>
            </a:pPr>
            <a:r>
              <a:rPr lang="fr-FR" sz="1400" b="1" dirty="0">
                <a:effectLst/>
                <a:ea typeface="Calibri" panose="020F0502020204030204" pitchFamily="34" charset="0"/>
                <a:cs typeface="Times New Roman" panose="02020603050405020304" pitchFamily="18" charset="0"/>
              </a:rPr>
              <a:t>Poursuit</a:t>
            </a:r>
            <a:r>
              <a:rPr lang="fr-FR" sz="1400" b="1" dirty="0">
                <a:ea typeface="Calibri" panose="020F0502020204030204" pitchFamily="34" charset="0"/>
                <a:cs typeface="Times New Roman" panose="02020603050405020304" pitchFamily="18" charset="0"/>
              </a:rPr>
              <a:t>e du plan de résorption des emplois vacants</a:t>
            </a:r>
          </a:p>
          <a:p>
            <a:pPr marL="457200" lvl="1" indent="0">
              <a:buNone/>
            </a:pPr>
            <a:endParaRPr lang="fr-FR" sz="1400" b="1" dirty="0">
              <a:effectLst/>
            </a:endParaRPr>
          </a:p>
          <a:p>
            <a:r>
              <a:rPr lang="fr-FR" sz="1400" b="1" dirty="0">
                <a:effectLst/>
              </a:rPr>
              <a:t>Atténuation de produits :</a:t>
            </a:r>
          </a:p>
          <a:p>
            <a:pPr lvl="1"/>
            <a:r>
              <a:rPr lang="fr-FR" sz="1400" dirty="0">
                <a:latin typeface="Calibri" panose="020F0502020204030204" pitchFamily="34" charset="0"/>
                <a:ea typeface="Calibri" panose="020F0502020204030204" pitchFamily="34" charset="0"/>
                <a:cs typeface="Times New Roman" panose="02020603050405020304" pitchFamily="18" charset="0"/>
              </a:rPr>
              <a:t>Prélèvement du fonds de </a:t>
            </a:r>
            <a:r>
              <a:rPr lang="fr-FR" sz="1400" dirty="0" err="1">
                <a:latin typeface="Calibri" panose="020F0502020204030204" pitchFamily="34" charset="0"/>
                <a:ea typeface="Calibri" panose="020F0502020204030204" pitchFamily="34" charset="0"/>
                <a:cs typeface="Times New Roman" panose="02020603050405020304" pitchFamily="18" charset="0"/>
              </a:rPr>
              <a:t>peréquation</a:t>
            </a: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lvl="1"/>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400" b="1" dirty="0">
                <a:effectLst/>
              </a:rPr>
              <a:t>    Autres charges de gestion courante</a:t>
            </a:r>
          </a:p>
          <a:p>
            <a:pPr lvl="1"/>
            <a:r>
              <a:rPr lang="fr-FR" sz="1400" dirty="0"/>
              <a:t>Subventions aux associations</a:t>
            </a:r>
          </a:p>
          <a:p>
            <a:pPr lvl="1"/>
            <a:r>
              <a:rPr lang="fr-FR" sz="1400" dirty="0"/>
              <a:t>Subventions écoles privées</a:t>
            </a:r>
          </a:p>
          <a:p>
            <a:pPr lvl="1"/>
            <a:r>
              <a:rPr lang="fr-FR" sz="1400" b="1" dirty="0">
                <a:effectLst/>
              </a:rPr>
              <a:t>Subvention au CCAS augmentation de 14%</a:t>
            </a:r>
          </a:p>
          <a:p>
            <a:endParaRPr lang="fr-FR" dirty="0"/>
          </a:p>
        </p:txBody>
      </p:sp>
      <p:sp>
        <p:nvSpPr>
          <p:cNvPr id="4" name="Flèche : droite 3">
            <a:extLst>
              <a:ext uri="{FF2B5EF4-FFF2-40B4-BE49-F238E27FC236}">
                <a16:creationId xmlns:a16="http://schemas.microsoft.com/office/drawing/2014/main" id="{FACE4D37-AD9F-470B-A1E1-1929AEC3C50B}"/>
              </a:ext>
            </a:extLst>
          </p:cNvPr>
          <p:cNvSpPr/>
          <p:nvPr/>
        </p:nvSpPr>
        <p:spPr>
          <a:xfrm>
            <a:off x="629887" y="2815746"/>
            <a:ext cx="416625" cy="23698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5" name="Flèche : droite 4">
            <a:extLst>
              <a:ext uri="{FF2B5EF4-FFF2-40B4-BE49-F238E27FC236}">
                <a16:creationId xmlns:a16="http://schemas.microsoft.com/office/drawing/2014/main" id="{A47586FF-CA1F-4F2F-9DA4-5A9FDD1CF7F7}"/>
              </a:ext>
            </a:extLst>
          </p:cNvPr>
          <p:cNvSpPr/>
          <p:nvPr/>
        </p:nvSpPr>
        <p:spPr>
          <a:xfrm>
            <a:off x="629887" y="5002208"/>
            <a:ext cx="416625" cy="23698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Tree>
    <p:extLst>
      <p:ext uri="{BB962C8B-B14F-4D97-AF65-F5344CB8AC3E}">
        <p14:creationId xmlns:p14="http://schemas.microsoft.com/office/powerpoint/2010/main" val="2230862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1963</TotalTime>
  <Words>1516</Words>
  <Application>Microsoft Office PowerPoint</Application>
  <PresentationFormat>Grand écran</PresentationFormat>
  <Paragraphs>358</Paragraphs>
  <Slides>19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Arial</vt:lpstr>
      <vt:lpstr>Calibri</vt:lpstr>
      <vt:lpstr>Calibri Light</vt:lpstr>
      <vt:lpstr>Symbol</vt:lpstr>
      <vt:lpstr>Times New Roman</vt:lpstr>
      <vt:lpstr>Thème Office</vt:lpstr>
      <vt:lpstr>  RAPPORT sur les ORIENTATIONS  BUDGETAIRES 2021</vt:lpstr>
      <vt:lpstr>Des finances de la Ville solides, à l’épreuve de la crise sanitaire</vt:lpstr>
      <vt:lpstr>Le budget 2021:un  budget  de relance et de résilience</vt:lpstr>
      <vt:lpstr>RECETTES DE FONCTIONNEMENT</vt:lpstr>
      <vt:lpstr>Les PRINCIPAUX POSTES DE RECETTES</vt:lpstr>
      <vt:lpstr>CONCLUSION</vt:lpstr>
      <vt:lpstr>DEPENSES FONCTIONNEMENT</vt:lpstr>
      <vt:lpstr>DEPENSES DE FONCTIONNEMENT</vt:lpstr>
      <vt:lpstr>DEPENSES DE FONCTIONNEMENT </vt:lpstr>
      <vt:lpstr>Conclusion</vt:lpstr>
      <vt:lpstr>RECETTES D’INVESTISSEMENT</vt:lpstr>
      <vt:lpstr>OBJECTIF POURSUIVI: Une approche prudente au regard des incertitudes financières des années à venir </vt:lpstr>
      <vt:lpstr>ENCOURS DE LA DETTE</vt:lpstr>
      <vt:lpstr>RATIOS DE DESENDETTEMENT</vt:lpstr>
      <vt:lpstr>DEPENSES D’INVESTISSEMENTS</vt:lpstr>
      <vt:lpstr>PRINCIPALES DEPENSES D’INVESTISSEMENTS</vt:lpstr>
      <vt:lpstr>PRINCIPALES DEPENSES D’INVESTISSEMENTS</vt:lpstr>
      <vt:lpstr>PRINCIPALES DEPENSES D’INVESTISSEMENTS</vt:lpstr>
      <vt:lpstr>REPORTS PREVISIONNELS (8,6 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DEBAT sur les ORIENTATIONS BUDGETAIRES</dc:title>
  <dc:creator>gerard dossmann</dc:creator>
  <cp:lastModifiedBy>gerard dossmann</cp:lastModifiedBy>
  <cp:revision>92</cp:revision>
  <cp:lastPrinted>2020-12-17T14:27:00Z</cp:lastPrinted>
  <dcterms:created xsi:type="dcterms:W3CDTF">2020-12-01T17:10:05Z</dcterms:created>
  <dcterms:modified xsi:type="dcterms:W3CDTF">2020-12-17T22:50:59Z</dcterms:modified>
</cp:coreProperties>
</file>